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Lst>
  <p:sldSz cy="5143500" cx="9144000"/>
  <p:notesSz cx="6858000" cy="9144000"/>
  <p:embeddedFontLst>
    <p:embeddedFont>
      <p:font typeface="Roboto"/>
      <p:regular r:id="rId257"/>
      <p:bold r:id="rId258"/>
      <p:italic r:id="rId259"/>
      <p:boldItalic r:id="rId260"/>
    </p:embeddedFont>
    <p:embeddedFont>
      <p:font typeface="Nunito"/>
      <p:regular r:id="rId261"/>
      <p:bold r:id="rId262"/>
      <p:italic r:id="rId263"/>
      <p:boldItalic r:id="rId264"/>
    </p:embeddedFont>
    <p:embeddedFont>
      <p:font typeface="Lato"/>
      <p:regular r:id="rId265"/>
      <p:bold r:id="rId266"/>
      <p:italic r:id="rId267"/>
      <p:boldItalic r:id="rId268"/>
    </p:embeddedFont>
    <p:embeddedFont>
      <p:font typeface="Roboto Mono"/>
      <p:regular r:id="rId269"/>
      <p:bold r:id="rId270"/>
      <p:italic r:id="rId271"/>
      <p:boldItalic r:id="rId272"/>
    </p:embeddedFont>
    <p:embeddedFont>
      <p:font typeface="Lexend Deca"/>
      <p:regular r:id="rId273"/>
      <p:bold r:id="rId274"/>
    </p:embeddedFont>
    <p:embeddedFont>
      <p:font typeface="Cambria Math"/>
      <p:regular r:id="rId275"/>
    </p:embeddedFont>
    <p:embeddedFont>
      <p:font typeface="Open Sans"/>
      <p:regular r:id="rId276"/>
      <p:bold r:id="rId277"/>
      <p:italic r:id="rId278"/>
      <p:boldItalic r:id="rId2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69F320-EBAC-4928-80FF-6322B59CD44C}">
  <a:tblStyle styleId="{0B69F320-EBAC-4928-80FF-6322B59CD44C}"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D8BBBF-22AE-4D85-9032-958EE34EF3D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815084A-B599-4409-8DEE-2EF15790DC29}"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font" Target="fonts/RobotoMono-italic.fntdata"/><Relationship Id="rId87" Type="http://schemas.openxmlformats.org/officeDocument/2006/relationships/slide" Target="slides/slide81.xml"/><Relationship Id="rId270" Type="http://schemas.openxmlformats.org/officeDocument/2006/relationships/font" Target="fonts/RobotoMono-bold.fntdata"/><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font" Target="fonts/RobotoMono-regular.fntdata"/><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Nunito-boldItalic.fntdata"/><Relationship Id="rId142" Type="http://schemas.openxmlformats.org/officeDocument/2006/relationships/slide" Target="slides/slide136.xml"/><Relationship Id="rId263" Type="http://schemas.openxmlformats.org/officeDocument/2006/relationships/font" Target="fonts/Nunito-italic.fntdata"/><Relationship Id="rId141" Type="http://schemas.openxmlformats.org/officeDocument/2006/relationships/slide" Target="slides/slide135.xml"/><Relationship Id="rId262" Type="http://schemas.openxmlformats.org/officeDocument/2006/relationships/font" Target="fonts/Nunito-bold.fntdata"/><Relationship Id="rId140" Type="http://schemas.openxmlformats.org/officeDocument/2006/relationships/slide" Target="slides/slide134.xml"/><Relationship Id="rId261" Type="http://schemas.openxmlformats.org/officeDocument/2006/relationships/font" Target="fonts/Nunito-regular.fntdata"/><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font" Target="fonts/Lato-boldItalic.fntdata"/><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font" Target="fonts/Lato-italic.fntdata"/><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font" Target="fonts/Lato-bold.fntdata"/><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Lato-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Roboto-boldItalic.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Roboto-italic.fntdata"/><Relationship Id="rId137" Type="http://schemas.openxmlformats.org/officeDocument/2006/relationships/slide" Target="slides/slide131.xml"/><Relationship Id="rId258" Type="http://schemas.openxmlformats.org/officeDocument/2006/relationships/font" Target="fonts/Roboto-bold.fntdata"/><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font" Target="fonts/Roboto-regular.fntdata"/><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font" Target="fonts/CambriaMath-regular.fntdata"/><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font" Target="fonts/LexendDeca-bold.fntdata"/><Relationship Id="rId152" Type="http://schemas.openxmlformats.org/officeDocument/2006/relationships/slide" Target="slides/slide146.xml"/><Relationship Id="rId273" Type="http://schemas.openxmlformats.org/officeDocument/2006/relationships/font" Target="fonts/LexendDeca-regular.fntdata"/><Relationship Id="rId151" Type="http://schemas.openxmlformats.org/officeDocument/2006/relationships/slide" Target="slides/slide145.xml"/><Relationship Id="rId272" Type="http://schemas.openxmlformats.org/officeDocument/2006/relationships/font" Target="fonts/RobotoMono-boldItalic.fntdata"/><Relationship Id="rId158" Type="http://schemas.openxmlformats.org/officeDocument/2006/relationships/slide" Target="slides/slide152.xml"/><Relationship Id="rId279" Type="http://schemas.openxmlformats.org/officeDocument/2006/relationships/font" Target="fonts/OpenSans-boldItalic.fntdata"/><Relationship Id="rId157" Type="http://schemas.openxmlformats.org/officeDocument/2006/relationships/slide" Target="slides/slide151.xml"/><Relationship Id="rId278" Type="http://schemas.openxmlformats.org/officeDocument/2006/relationships/font" Target="fonts/OpenSans-italic.fntdata"/><Relationship Id="rId156" Type="http://schemas.openxmlformats.org/officeDocument/2006/relationships/slide" Target="slides/slide150.xml"/><Relationship Id="rId277" Type="http://schemas.openxmlformats.org/officeDocument/2006/relationships/font" Target="fonts/OpenSans-bold.fntdata"/><Relationship Id="rId155" Type="http://schemas.openxmlformats.org/officeDocument/2006/relationships/slide" Target="slides/slide149.xml"/><Relationship Id="rId276" Type="http://schemas.openxmlformats.org/officeDocument/2006/relationships/font" Target="fonts/OpenSans-regular.fntdata"/><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d0a4e349b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1d0a4e349b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d0a4e349b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31d0a4e349b_0_8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1d0a4e349b_0_16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g31d0a4e349b_0_1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1d0a4e349b_0_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g31d0a4e349b_0_1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1d0a4e349b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31d0a4e349b_0_1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1f5031ab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1f5031ab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8c75e98fa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8c75e98fa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1d0a4e349b_0_17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31d0a4e349b_0_17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1d0a4e349b_0_17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g31d0a4e349b_0_17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1d0a4e349b_0_18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31d0a4e349b_0_18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1d0a4e349b_0_17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g31d0a4e349b_0_17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1d0a4e349b_0_18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g31d0a4e349b_0_18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d0a4e349b_0_7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d0a4e349b_0_7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31d0a4e349b_0_7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1d0a4e349b_0_18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g31d0a4e349b_0_18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1d0a4e349b_0_18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5" name="Google Shape;965;g31d0a4e349b_0_18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 sz="1200">
                <a:solidFill>
                  <a:schemeClr val="dk1"/>
                </a:solidFill>
                <a:latin typeface="Calibri"/>
                <a:ea typeface="Calibri"/>
                <a:cs typeface="Calibri"/>
                <a:sym typeface="Calibri"/>
              </a:rPr>
              <a:t>True Positive (TP) — </a:t>
            </a:r>
            <a:r>
              <a:rPr b="0" i="0" lang="en" sz="1200">
                <a:solidFill>
                  <a:schemeClr val="dk1"/>
                </a:solidFill>
                <a:latin typeface="Calibri"/>
                <a:ea typeface="Calibri"/>
                <a:cs typeface="Calibri"/>
                <a:sym typeface="Calibri"/>
              </a:rPr>
              <a:t>When the model says that the patient has cancer and the patient actually has it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False Positive (FP) — </a:t>
            </a:r>
            <a:r>
              <a:rPr b="0" i="0" lang="en" sz="1200">
                <a:solidFill>
                  <a:schemeClr val="dk1"/>
                </a:solidFill>
                <a:latin typeface="Calibri"/>
                <a:ea typeface="Calibri"/>
                <a:cs typeface="Calibri"/>
                <a:sym typeface="Calibri"/>
              </a:rPr>
              <a:t>When the model says that the patient has cancer but the patient doesn’t have it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True Negative (TN)</a:t>
            </a:r>
            <a:r>
              <a:rPr b="0" i="0" lang="en" sz="1200">
                <a:solidFill>
                  <a:schemeClr val="dk1"/>
                </a:solidFill>
                <a:latin typeface="Calibri"/>
                <a:ea typeface="Calibri"/>
                <a:cs typeface="Calibri"/>
                <a:sym typeface="Calibri"/>
              </a:rPr>
              <a:t> — When the model says that the patient does not have cancer and the patient actually doesn’t have it</a:t>
            </a:r>
            <a:endParaRPr/>
          </a:p>
          <a:p>
            <a:pPr indent="0" lvl="0" marL="0" rtl="0" algn="l">
              <a:spcBef>
                <a:spcPts val="0"/>
              </a:spcBef>
              <a:spcAft>
                <a:spcPts val="0"/>
              </a:spcAft>
              <a:buNone/>
            </a:pPr>
            <a:r>
              <a:rPr b="1" i="0" lang="en" sz="1200">
                <a:solidFill>
                  <a:schemeClr val="dk1"/>
                </a:solidFill>
                <a:latin typeface="Calibri"/>
                <a:ea typeface="Calibri"/>
                <a:cs typeface="Calibri"/>
                <a:sym typeface="Calibri"/>
              </a:rPr>
              <a:t>False Negative (FN) </a:t>
            </a:r>
            <a:r>
              <a:rPr b="0" i="0" lang="en" sz="1200">
                <a:solidFill>
                  <a:schemeClr val="dk1"/>
                </a:solidFill>
                <a:latin typeface="Calibri"/>
                <a:ea typeface="Calibri"/>
                <a:cs typeface="Calibri"/>
                <a:sym typeface="Calibri"/>
              </a:rPr>
              <a:t>— When the model says that the patient doesn’t have cancer but the patient actually has it. </a:t>
            </a:r>
            <a:r>
              <a:rPr b="0" i="1" lang="en" sz="1200">
                <a:solidFill>
                  <a:schemeClr val="dk1"/>
                </a:solidFill>
                <a:latin typeface="Calibri"/>
                <a:ea typeface="Calibri"/>
                <a:cs typeface="Calibri"/>
                <a:sym typeface="Calibri"/>
              </a:rPr>
              <a:t>We don’t want this, do we?</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966" name="Google Shape;966;g31d0a4e349b_0_18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1d0a4e349b_0_18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31d0a4e349b_0_18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1d0a4e349b_0_18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7" name="Google Shape;987;g31d0a4e349b_0_18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rgbClr val="3C484E"/>
                </a:solidFill>
                <a:latin typeface="Verdana"/>
                <a:ea typeface="Verdana"/>
                <a:cs typeface="Verdana"/>
                <a:sym typeface="Verdana"/>
              </a:rPr>
              <a:t>1</a:t>
            </a:r>
            <a:endParaRPr/>
          </a:p>
        </p:txBody>
      </p:sp>
      <p:sp>
        <p:nvSpPr>
          <p:cNvPr id="988" name="Google Shape;988;g31d0a4e349b_0_18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1d0a4e349b_0_1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6" name="Google Shape;996;g31d0a4e349b_0_1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a:solidFill>
                  <a:schemeClr val="dk1"/>
                </a:solidFill>
                <a:latin typeface="Calibri"/>
                <a:ea typeface="Calibri"/>
                <a:cs typeface="Calibri"/>
                <a:sym typeface="Calibri"/>
              </a:rPr>
              <a:t>Using accuracy as a defining metric for our model makes sense intuitively, but more often than not, it is advisable to use Precision and Recall too. There might be other situations where our accuracy is very high, but our precision or recall is low. Ideally, for our model, we would like to avoid any situations where the patient has heart disease completely, but our model classifies as him not having it, i.e., aim for high recall.</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On the other hand, for the cases where the patient is not suffering from heart disease and our model predicts the opposite, we would also like to avoid treating a patient with no heart disease (crucial when the input parameters could indicate a different ailment, but we end up treating him/her for a heart ailment).</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Although we do aim for high precision and high recall value, achieving both at the same time is not possible. For example, if we change the model to one giving us a high recall, we might detect all the patients who actually have heart disease, but we might end up giving treatments to many patients who don’t suffer from it.</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Similarly, suppose we aim for high precision to avoid giving any wrong and unrequired treatment. In that case, we end up getting a lot of patients who actually have heart disease going without any treatment.</a:t>
            </a:r>
            <a:endParaRPr/>
          </a:p>
          <a:p>
            <a:pPr indent="0" lvl="0" marL="0" rtl="0" algn="l">
              <a:spcBef>
                <a:spcPts val="0"/>
              </a:spcBef>
              <a:spcAft>
                <a:spcPts val="0"/>
              </a:spcAft>
              <a:buNone/>
            </a:pPr>
            <a:r>
              <a:t/>
            </a:r>
            <a:endParaRPr/>
          </a:p>
        </p:txBody>
      </p:sp>
      <p:sp>
        <p:nvSpPr>
          <p:cNvPr id="997" name="Google Shape;997;g31d0a4e349b_0_1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8de1ea194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8de1ea194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38de1ea194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38de1ea194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7548f40d8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7548f40d8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1d0a4e349b_0_18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g31d0a4e349b_0_18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1d0a4e349b_0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1d0a4e349b_0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d0a4e349b_0_6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d0a4e349b_0_6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1d0a4e349b_0_6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1f9835937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1f9835937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1f983593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1f983593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1f9835937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1f9835937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1f983593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31f983593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31d0a4e349b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31d0a4e349b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1d0a4e349b_0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1d0a4e349b_0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1d0a4e349b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1d0a4e349b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1d0a4e349b_0_19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31d0a4e349b_0_19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1f9835937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1f9835937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1d0a4e349b_0_2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1d0a4e349b_0_2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d0a4e349b_0_7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d0a4e349b_0_7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1d0a4e349b_0_7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1d0a4e349b_0_2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1d0a4e349b_0_2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31d0a4e349b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31d0a4e349b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31d0a4e349b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31d0a4e349b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1d0a4e349b_0_2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1d0a4e349b_0_2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1d0a4e349b_0_2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31d0a4e349b_0_2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31d0a4e349b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31d0a4e349b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31d0a4e349b_0_2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31d0a4e349b_0_2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1d0a4e349b_0_2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1d0a4e349b_0_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1d0a4e349b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1d0a4e349b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4834686b1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34834686b1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d0a4e349b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31d0a4e349b_0_5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9ac79f74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9ac79f74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31d0a4e349b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31d0a4e349b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31d0a4e349b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31d0a4e349b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31d0a4e349b_0_2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31d0a4e349b_0_2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1d0a4e349b_0_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31d0a4e349b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1d0a4e349b_0_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31d0a4e349b_0_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31d0a4e349b_0_2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31d0a4e349b_0_2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426cbcc2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3426cbcc2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31d0a4e349b_0_2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31d0a4e349b_0_2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34834686b1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34834686b1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3ea39fa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63ea39fa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3778bef80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778bef80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42abe579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g342abe57946_1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342abe5794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g342abe57946_1_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342abe5794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g342abe57946_1_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342abe5794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342abe57946_1_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342abe57946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g342abe57946_1_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342abe57946_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0" name="Google Shape;1310;g342abe57946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31d0a4e349b_0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31d0a4e349b_0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342abe57946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g342abe57946_1_8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3778bef807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3778bef807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d0a4e349b_0_10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31d0a4e349b_0_10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3426cbcc25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3426cbcc25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47f612e01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g347f612e0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347f612e018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g347f612e018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347f612e018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g347f612e018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347f612e0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347f612e0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347f612e018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g347f612e018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347f612e018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g347f612e01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347f612e018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g347f612e01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347f612e018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g347f612e018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47f612e018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g347f612e01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d0a4e349b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31d0a4e349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347f612e018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9" name="Google Shape;1419;g347f612e018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https://dataaspirant.com/gradient-boosting-algorithm/</a:t>
            </a:r>
            <a:endParaRPr/>
          </a:p>
        </p:txBody>
      </p:sp>
      <p:sp>
        <p:nvSpPr>
          <p:cNvPr id="1420" name="Google Shape;1420;g347f612e018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f612e018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g347f612e018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347f612e018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g347f612e01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347f612e018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7" name="Google Shape;1437;g347f612e018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https://dataaspirant.com/random-forest-algorithm-machine-learing/</a:t>
            </a:r>
            <a:endParaRPr/>
          </a:p>
        </p:txBody>
      </p:sp>
      <p:sp>
        <p:nvSpPr>
          <p:cNvPr id="1438" name="Google Shape;1438;g347f612e018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347f612e018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g347f612e018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f612e018_0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g347f612e01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347f612e018_0_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g347f612e018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347f612e018_0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g347f612e01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347f612e018_0_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g347f612e018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347f612e018_0_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g347f612e018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d0a4e349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31d0a4e349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347f612e018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g347f612e018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47f612e018_0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347f612e018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347f612e018_0_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g347f612e018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78fb12394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g378fb12394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34a61c705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34a61c705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347f612e018_0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g347f612e018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347f612e018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g347f612e018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347f612e018_0_1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g347f612e018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347f612e018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g347f612e018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347f612e018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g347f612e018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d0a4e349b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31d0a4e349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347f612e018_0_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g347f612e018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347f612e018_0_1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g347f612e018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347f612e018_0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g347f612e018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347f612e018_0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g347f612e018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47f612e018_0_1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g347f612e018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347f612e018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5" name="Google Shape;1585;g347f612e018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n" sz="1200"/>
              <a:t>In this step, we’re going to randomly choose 6 samples </a:t>
            </a:r>
            <a:r>
              <a:rPr b="1" lang="en" sz="1200"/>
              <a:t>with replacement </a:t>
            </a:r>
            <a:r>
              <a:rPr lang="en" sz="1200"/>
              <a:t>from the dataset, with the odds of picking each based on their new sample weight.</a:t>
            </a:r>
            <a:endParaRPr/>
          </a:p>
          <a:p>
            <a:pPr indent="0" lvl="0" marL="0" rtl="0" algn="just">
              <a:lnSpc>
                <a:spcPct val="150000"/>
              </a:lnSpc>
              <a:spcBef>
                <a:spcPts val="0"/>
              </a:spcBef>
              <a:spcAft>
                <a:spcPts val="0"/>
              </a:spcAft>
              <a:buNone/>
            </a:pPr>
            <a:r>
              <a:rPr lang="en" sz="1200"/>
              <a:t>Notice how the one that was incorrectly classified has a weight that’s more than double the others. This means that it is more likely to be selected multiple times, and thus, the next stump will focus more on classifying the misclassified sample correctly. This is the power of AdaBoost!</a:t>
            </a:r>
            <a:endParaRPr/>
          </a:p>
          <a:p>
            <a:pPr indent="0" lvl="0" marL="0" rtl="0" algn="l">
              <a:spcBef>
                <a:spcPts val="0"/>
              </a:spcBef>
              <a:spcAft>
                <a:spcPts val="0"/>
              </a:spcAft>
              <a:buNone/>
            </a:pPr>
            <a:r>
              <a:t/>
            </a:r>
            <a:endParaRPr/>
          </a:p>
        </p:txBody>
      </p:sp>
      <p:sp>
        <p:nvSpPr>
          <p:cNvPr id="1586" name="Google Shape;1586;g347f612e018_0_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347f612e018_0_1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g347f612e018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347f612e018_0_1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g347f612e018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347f612e018_0_1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g347f612e018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37acffb1bd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37acffb1bd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3c171a90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3c171a90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d0a4e34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31d0a4e349b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31d0a4e349b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31d0a4e349b_0_27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g31d0a4e349b_0_27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31d0a4e349b_0_27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g31d0a4e349b_0_2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31d0a4e349b_0_2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4" name="Google Shape;1634;g31d0a4e349b_0_2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31d0a4e349b_0_27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g31d0a4e349b_0_27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31d0a4e349b_0_2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9" name="Google Shape;1649;g31d0a4e349b_0_2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31d0a4e349b_0_27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g31d0a4e349b_0_2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31d0a4e349b_0_27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g31d0a4e349b_0_2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31d0a4e349b_0_27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g31d0a4e349b_0_27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31d0a4e349b_0_2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3" name="Google Shape;1683;g31d0a4e349b_0_27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sz="1200"/>
              <a:t>Lower values of k can overfit the data, whereas higher values of k tend to “smooth out” the prediction values since it is averaging the values over a greater area, or neighborhood. However, if the value of k is too high, then it can underfit the data. </a:t>
            </a:r>
            <a:endParaRPr/>
          </a:p>
          <a:p>
            <a:pPr indent="0" lvl="0" marL="0" rtl="0" algn="l">
              <a:spcBef>
                <a:spcPts val="0"/>
              </a:spcBef>
              <a:spcAft>
                <a:spcPts val="0"/>
              </a:spcAft>
              <a:buNone/>
            </a:pPr>
            <a:r>
              <a:t/>
            </a:r>
            <a:endParaRPr/>
          </a:p>
        </p:txBody>
      </p:sp>
      <p:sp>
        <p:nvSpPr>
          <p:cNvPr id="1684" name="Google Shape;1684;g31d0a4e349b_0_27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37acffb1bd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37acffb1bd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d0a4e349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rPr b="1" lang="en" sz="1100">
                <a:latin typeface="Arial"/>
                <a:ea typeface="Arial"/>
                <a:cs typeface="Arial"/>
                <a:sym typeface="Arial"/>
              </a:rPr>
              <a:t>التكلفة (Cost) ودالة الخسارة (Loss Function)</a:t>
            </a:r>
            <a:r>
              <a:rPr lang="en" sz="1100">
                <a:latin typeface="Arial"/>
                <a:ea typeface="Arial"/>
                <a:cs typeface="Arial"/>
                <a:sym typeface="Arial"/>
              </a:rPr>
              <a:t> هما مصطلحات كتير مهمة في </a:t>
            </a:r>
            <a:r>
              <a:rPr b="1" lang="en" sz="1100">
                <a:latin typeface="Arial"/>
                <a:ea typeface="Arial"/>
                <a:cs typeface="Arial"/>
                <a:sym typeface="Arial"/>
              </a:rPr>
              <a:t>Machine Learning</a:t>
            </a:r>
            <a:r>
              <a:rPr lang="en" sz="1100">
                <a:latin typeface="Arial"/>
                <a:ea typeface="Arial"/>
                <a:cs typeface="Arial"/>
                <a:sym typeface="Arial"/>
              </a:rPr>
              <a:t> و</a:t>
            </a:r>
            <a:r>
              <a:rPr b="1" lang="en" sz="1100">
                <a:latin typeface="Arial"/>
                <a:ea typeface="Arial"/>
                <a:cs typeface="Arial"/>
                <a:sym typeface="Arial"/>
              </a:rPr>
              <a:t>Deep Learning</a:t>
            </a:r>
            <a:r>
              <a:rPr lang="en" sz="1100">
                <a:latin typeface="Arial"/>
                <a:ea typeface="Arial"/>
                <a:cs typeface="Arial"/>
                <a:sym typeface="Arial"/>
              </a:rPr>
              <a:t>، وراح أوضحلك إياهم بشكل مبسط.</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دالة الخسارة (Loss Function):</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دالة الخسارة</a:t>
            </a:r>
            <a:r>
              <a:rPr lang="en" sz="1100">
                <a:latin typeface="Arial"/>
                <a:ea typeface="Arial"/>
                <a:cs typeface="Arial"/>
                <a:sym typeface="Arial"/>
              </a:rPr>
              <a:t> هي طريقة لقياس </a:t>
            </a:r>
            <a:r>
              <a:rPr b="1" lang="en" sz="1100">
                <a:latin typeface="Arial"/>
                <a:ea typeface="Arial"/>
                <a:cs typeface="Arial"/>
                <a:sym typeface="Arial"/>
              </a:rPr>
              <a:t>الفرق</a:t>
            </a:r>
            <a:r>
              <a:rPr lang="en" sz="1100">
                <a:latin typeface="Arial"/>
                <a:ea typeface="Arial"/>
                <a:cs typeface="Arial"/>
                <a:sym typeface="Arial"/>
              </a:rPr>
              <a:t> بين </a:t>
            </a:r>
            <a:r>
              <a:rPr b="1" lang="en" sz="1100">
                <a:latin typeface="Arial"/>
                <a:ea typeface="Arial"/>
                <a:cs typeface="Arial"/>
                <a:sym typeface="Arial"/>
              </a:rPr>
              <a:t>التوقعات</a:t>
            </a:r>
            <a:r>
              <a:rPr lang="en" sz="1100">
                <a:latin typeface="Arial"/>
                <a:ea typeface="Arial"/>
                <a:cs typeface="Arial"/>
                <a:sym typeface="Arial"/>
              </a:rPr>
              <a:t> اللي بيعملها النموذج تبعك (الـ </a:t>
            </a:r>
            <a:r>
              <a:rPr b="1" lang="en" sz="1100">
                <a:latin typeface="Arial"/>
                <a:ea typeface="Arial"/>
                <a:cs typeface="Arial"/>
                <a:sym typeface="Arial"/>
              </a:rPr>
              <a:t>Model Predictions</a:t>
            </a:r>
            <a:r>
              <a:rPr lang="en" sz="1100">
                <a:latin typeface="Arial"/>
                <a:ea typeface="Arial"/>
                <a:cs typeface="Arial"/>
                <a:sym typeface="Arial"/>
              </a:rPr>
              <a:t>) وبين </a:t>
            </a:r>
            <a:r>
              <a:rPr b="1" lang="en" sz="1100">
                <a:latin typeface="Arial"/>
                <a:ea typeface="Arial"/>
                <a:cs typeface="Arial"/>
                <a:sym typeface="Arial"/>
              </a:rPr>
              <a:t>القيم الحقيقية</a:t>
            </a:r>
            <a:r>
              <a:rPr lang="en" sz="1100">
                <a:latin typeface="Arial"/>
                <a:ea typeface="Arial"/>
                <a:cs typeface="Arial"/>
                <a:sym typeface="Arial"/>
              </a:rPr>
              <a:t> اللي مفروض النموذج يتوقعها.</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ببساطة، هي زي مقياس لمدى </a:t>
            </a:r>
            <a:r>
              <a:rPr b="1" lang="en" sz="1100">
                <a:latin typeface="Arial"/>
                <a:ea typeface="Arial"/>
                <a:cs typeface="Arial"/>
                <a:sym typeface="Arial"/>
              </a:rPr>
              <a:t>خطأ</a:t>
            </a:r>
            <a:r>
              <a:rPr lang="en" sz="1100">
                <a:latin typeface="Arial"/>
                <a:ea typeface="Arial"/>
                <a:cs typeface="Arial"/>
                <a:sym typeface="Arial"/>
              </a:rPr>
              <a:t> النموذج.</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مثال بسيط: لو انت عم تحاول تبني نموذج يتنبأ بأسعار البيوت، ودالة الخسارة بتقيس الفرق بين السعر اللي توقعه النموذج تبعك والسعر الحقيقي للبيت. كل ما يكون الفرق كبير، كل ما تكون الخسارة أكبر.</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التكلفة (Cost):</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التكلفة</a:t>
            </a:r>
            <a:r>
              <a:rPr lang="en" sz="1100">
                <a:latin typeface="Arial"/>
                <a:ea typeface="Arial"/>
                <a:cs typeface="Arial"/>
                <a:sym typeface="Arial"/>
              </a:rPr>
              <a:t> هي المتوسط (أو المجموع) لكل الخسائر عبر </a:t>
            </a:r>
            <a:r>
              <a:rPr b="1" lang="en" sz="1100">
                <a:latin typeface="Arial"/>
                <a:ea typeface="Arial"/>
                <a:cs typeface="Arial"/>
                <a:sym typeface="Arial"/>
              </a:rPr>
              <a:t>كل البيانات</a:t>
            </a:r>
            <a:r>
              <a:rPr lang="en" sz="1100">
                <a:latin typeface="Arial"/>
                <a:ea typeface="Arial"/>
                <a:cs typeface="Arial"/>
                <a:sym typeface="Arial"/>
              </a:rPr>
              <a:t> اللي عم تتدرب عليها النموذج.</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يعني لو عندك مجموعة كبيرة من البيانات، كل نقطة من البيانات إلها خسارة معينة. التكلفة هي جمع كل هالخسائر أو حساب المتوسط تبعهم.</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الهدف من التدريب هو تقليل هالتكلفة قد ما فيك، عشان يكون النموذج تبعك دقيق في التوقعات.</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ليش مهم نقلل دالة الخسارة أو التكلفة؟</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الهدف من تقليل </a:t>
            </a:r>
            <a:r>
              <a:rPr b="1" lang="en" sz="1100">
                <a:latin typeface="Arial"/>
                <a:ea typeface="Arial"/>
                <a:cs typeface="Arial"/>
                <a:sym typeface="Arial"/>
              </a:rPr>
              <a:t>دالة الخسارة</a:t>
            </a:r>
            <a:r>
              <a:rPr lang="en" sz="1100">
                <a:latin typeface="Arial"/>
                <a:ea typeface="Arial"/>
                <a:cs typeface="Arial"/>
                <a:sym typeface="Arial"/>
              </a:rPr>
              <a:t> أو </a:t>
            </a:r>
            <a:r>
              <a:rPr b="1" lang="en" sz="1100">
                <a:latin typeface="Arial"/>
                <a:ea typeface="Arial"/>
                <a:cs typeface="Arial"/>
                <a:sym typeface="Arial"/>
              </a:rPr>
              <a:t>التكلفة</a:t>
            </a:r>
            <a:r>
              <a:rPr lang="en" sz="1100">
                <a:latin typeface="Arial"/>
                <a:ea typeface="Arial"/>
                <a:cs typeface="Arial"/>
                <a:sym typeface="Arial"/>
              </a:rPr>
              <a:t> هو تحسين أداء النموذج. لما تكون التكلفة قليلة، معناته النموذج بيعمل توقعات أقرب للواقع، وبيكون أداؤه أفضل.</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في النهاية، كل شغلنا في تدريب النموذج هو تقليل هالخسائر، عشان النموذج يصير </a:t>
            </a:r>
            <a:r>
              <a:rPr b="1" lang="en" sz="1100">
                <a:latin typeface="Arial"/>
                <a:ea typeface="Arial"/>
                <a:cs typeface="Arial"/>
                <a:sym typeface="Arial"/>
              </a:rPr>
              <a:t>أذكى</a:t>
            </a:r>
            <a:r>
              <a:rPr lang="en" sz="1100">
                <a:latin typeface="Arial"/>
                <a:ea typeface="Arial"/>
                <a:cs typeface="Arial"/>
                <a:sym typeface="Arial"/>
              </a:rPr>
              <a:t> وأقدر على التنبؤات الصح.</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بالمختصر:</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دالة الخسارة</a:t>
            </a:r>
            <a:r>
              <a:rPr lang="en" sz="1100">
                <a:latin typeface="Arial"/>
                <a:ea typeface="Arial"/>
                <a:cs typeface="Arial"/>
                <a:sym typeface="Arial"/>
              </a:rPr>
              <a:t> بتقيس "قديش النموذج بعيد عن الصح"، و</a:t>
            </a:r>
            <a:r>
              <a:rPr b="1" lang="en" sz="1100">
                <a:latin typeface="Arial"/>
                <a:ea typeface="Arial"/>
                <a:cs typeface="Arial"/>
                <a:sym typeface="Arial"/>
              </a:rPr>
              <a:t>التكلفة</a:t>
            </a:r>
            <a:r>
              <a:rPr lang="en" sz="1100">
                <a:latin typeface="Arial"/>
                <a:ea typeface="Arial"/>
                <a:cs typeface="Arial"/>
                <a:sym typeface="Arial"/>
              </a:rPr>
              <a:t> بتقيس "قديش مجموع هالأخطاء عبر كل البيانات".</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ولما نقول بدنا نقلل دالة الخسارة أو التكلفة، يعني بدنا نحسن النموذج ليتوقع القيم الحقيقية بشكل أفضل وأدق.</a:t>
            </a:r>
            <a:endParaRPr sz="1100">
              <a:latin typeface="Arial"/>
              <a:ea typeface="Arial"/>
              <a:cs typeface="Arial"/>
              <a:sym typeface="Arial"/>
            </a:endParaRPr>
          </a:p>
          <a:p>
            <a:pPr indent="0" lvl="0" marL="0" rtl="1" algn="r">
              <a:lnSpc>
                <a:spcPct val="115000"/>
              </a:lnSpc>
              <a:spcBef>
                <a:spcPts val="1200"/>
              </a:spcBef>
              <a:spcAft>
                <a:spcPts val="0"/>
              </a:spcAft>
              <a:buSzPts val="1100"/>
              <a:buNone/>
            </a:pPr>
            <a:r>
              <a:t/>
            </a:r>
            <a:endParaRPr sz="1100">
              <a:latin typeface="Arial"/>
              <a:ea typeface="Arial"/>
              <a:cs typeface="Arial"/>
              <a:sym typeface="Arial"/>
            </a:endParaRPr>
          </a:p>
          <a:p>
            <a:pPr indent="0" lvl="0" marL="0" rtl="1" algn="r">
              <a:lnSpc>
                <a:spcPct val="115000"/>
              </a:lnSpc>
              <a:spcBef>
                <a:spcPts val="1200"/>
              </a:spcBef>
              <a:spcAft>
                <a:spcPts val="0"/>
              </a:spcAft>
              <a:buSzPts val="1100"/>
              <a:buNone/>
            </a:pPr>
            <a:r>
              <a:rPr lang="en" sz="1100">
                <a:latin typeface="Arial"/>
                <a:ea typeface="Arial"/>
                <a:cs typeface="Arial"/>
                <a:sym typeface="Arial"/>
              </a:rPr>
              <a:t>عشان تعرف إنك وصلت لأفضل قيمة (أو النقطة المثلى) في دالة الخسارة أو التكلفة خلال تدريب النموذج، لازم تشوف إذا دالة الخسارة وصلت لأقل قيمة ممكنة وما عادت عم تنزل أكتر. فيه عدة إشارات وأدوات ممكن تستخدمها للتأكد من هالشي:</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1. ثبات قيمة دالة الخسارة:</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خلال عملية التدريب، إذا لاحظت إن دالة الخسارة عم تستقر وما عم تنزل أكتر مع مرور الوقت، هاد بيكون مؤشر إنك قريب من أفضل قيمة ممكنة.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لو استمرت الدالة في النزول بشكل طفيف، معناته ممكن تكون ما وصلت للحد الأدنى النهائي. أما لو صارت ثابتة، يعني غالبًا وصلت للقيمة الأفضل.</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2. التحقق من استخدام Learning Rate مناسب:</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Learning Rate</a:t>
            </a:r>
            <a:r>
              <a:rPr lang="en" sz="1100">
                <a:latin typeface="Arial"/>
                <a:ea typeface="Arial"/>
                <a:cs typeface="Arial"/>
                <a:sym typeface="Arial"/>
              </a:rPr>
              <a:t> هو مقدار الخطوة اللي بياخدها </a:t>
            </a:r>
            <a:r>
              <a:rPr b="1" lang="en" sz="1100">
                <a:latin typeface="Arial"/>
                <a:ea typeface="Arial"/>
                <a:cs typeface="Arial"/>
                <a:sym typeface="Arial"/>
              </a:rPr>
              <a:t>Gradient Descent</a:t>
            </a:r>
            <a:r>
              <a:rPr lang="en" sz="1100">
                <a:latin typeface="Arial"/>
                <a:ea typeface="Arial"/>
                <a:cs typeface="Arial"/>
                <a:sym typeface="Arial"/>
              </a:rPr>
              <a:t> كل مرة بيحاول يقلل دالة الخسارة.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لو Learning Rate كبير كتير، ممكن تتجاوز النقطة المثلى ويفضل النموذج عم ينط من جهة للتانية بدون ما يوصل لأفضل قيمة. ولو كان صغير كتير، ممكن العملية تاخد وقت طويل.</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عادة، بتحاول تجرب قيم مختلفة للـ Learning Rate وتشوف وين دالة الخسارة بتوصل لأدنى قيمة بسرعة وبثبات.</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3. التحقق من الانحدار (Gradient Check):</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لما تصل لنقطة يكون فيها الميل (Gradient) حوالي الصفر أو صغير جدًا، بيكون هاد مؤشر إنك عند النقطة المثلى.</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b="1" lang="en" sz="1100">
                <a:latin typeface="Arial"/>
                <a:ea typeface="Arial"/>
                <a:cs typeface="Arial"/>
                <a:sym typeface="Arial"/>
              </a:rPr>
              <a:t>Gradient Descent</a:t>
            </a:r>
            <a:r>
              <a:rPr lang="en" sz="1100">
                <a:latin typeface="Arial"/>
                <a:ea typeface="Arial"/>
                <a:cs typeface="Arial"/>
                <a:sym typeface="Arial"/>
              </a:rPr>
              <a:t> بيشتغل على مبدأ النزول للأسفل في دالة الخسارة، ولما يصير الميل صفر، معناته ما عاد في مجال تنزل أكتر، وهاد هو المكان اللي بتمثل أفضل قيمة.</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4. التحقق من الأداء على بيانات جديدة (Validation Set):</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ممكن يكون النموذج عم يشتغل منيح على البيانات اللي تدرب عليها، بس المهم كمان تشوف أداءه على بيانات جديدة ما شافها من قبل (اللي بنسميها Validation Set).</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لو كانت دالة الخسارة منخفضة كمان على البيانات الجديدة، معناته وصلت لنموذج جيد وقريب من أفضل قيمة.</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5. تجنب الـ Overfitting:</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لو دالة الخسارة صارت قليلة كتير على بيانات التدريب، بس كبيرة على بيانات التحقق، معناته فيه مشكلة اسمها </a:t>
            </a:r>
            <a:r>
              <a:rPr b="1" lang="en" sz="1100">
                <a:latin typeface="Arial"/>
                <a:ea typeface="Arial"/>
                <a:cs typeface="Arial"/>
                <a:sym typeface="Arial"/>
              </a:rPr>
              <a:t>Overfitting</a:t>
            </a:r>
            <a:r>
              <a:rPr lang="en" sz="1100">
                <a:latin typeface="Arial"/>
                <a:ea typeface="Arial"/>
                <a:cs typeface="Arial"/>
                <a:sym typeface="Arial"/>
              </a:rPr>
              <a:t>، يعني النموذج صار يتعلم التفاصيل الصغيرة بزيادة وصار أداءه سيئ على بيانات جديدة.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الأفضل يكون في توازن بين انخفاض دالة الخسارة على بيانات التدريب وبيانات التحقق.</a:t>
            </a:r>
            <a:endParaRPr sz="1100">
              <a:latin typeface="Arial"/>
              <a:ea typeface="Arial"/>
              <a:cs typeface="Arial"/>
              <a:sym typeface="Arial"/>
            </a:endParaRPr>
          </a:p>
          <a:p>
            <a:pPr indent="0" lvl="0" marL="0" rtl="1" algn="r">
              <a:lnSpc>
                <a:spcPct val="115000"/>
              </a:lnSpc>
              <a:spcBef>
                <a:spcPts val="1400"/>
              </a:spcBef>
              <a:spcAft>
                <a:spcPts val="0"/>
              </a:spcAft>
              <a:buSzPts val="1100"/>
              <a:buNone/>
            </a:pPr>
            <a:r>
              <a:rPr b="1" lang="en" sz="1300">
                <a:latin typeface="Arial"/>
                <a:ea typeface="Arial"/>
                <a:cs typeface="Arial"/>
                <a:sym typeface="Arial"/>
              </a:rPr>
              <a:t>بالمختصر:</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بتعرف إنك وصلت لأفضل قيمة لما دالة الخسارة تصير ثابتة وما تنزل أكتر، والميل يصير قريب من الصفر. وكمان لما يكون أداء النموذج جيد على بيانات جديدة مش بس على البيانات اللي تدرب عليها.</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لو كل هالإشارات متوفرة، غالبًا بتكون وصلت لأفضل قيمة ممكنة لدالة الخسارة، والنموذج بيكون جاهز للاستخدام.</a:t>
            </a:r>
            <a:endParaRPr sz="1100">
              <a:latin typeface="Arial"/>
              <a:ea typeface="Arial"/>
              <a:cs typeface="Arial"/>
              <a:sym typeface="Arial"/>
            </a:endParaRPr>
          </a:p>
          <a:p>
            <a:pPr indent="0" lvl="0" marL="0" rtl="1" algn="r">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1" algn="r">
              <a:lnSpc>
                <a:spcPct val="100000"/>
              </a:lnSpc>
              <a:spcBef>
                <a:spcPts val="1200"/>
              </a:spcBef>
              <a:spcAft>
                <a:spcPts val="0"/>
              </a:spcAft>
              <a:buSzPts val="1400"/>
              <a:buNone/>
            </a:pPr>
            <a:r>
              <a:t/>
            </a:r>
            <a:endParaRPr/>
          </a:p>
        </p:txBody>
      </p:sp>
      <p:sp>
        <p:nvSpPr>
          <p:cNvPr id="282" name="Google Shape;282;g31d0a4e349b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37acffb1bde_0_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g37acffb1bde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37acffb1bd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37acffb1bd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31d0a4e349b_0_2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1" name="Google Shape;1711;g31d0a4e349b_0_27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321830364e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321830364e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321830364e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321830364e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321830364e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321830364e2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321830364e2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321830364e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321830364e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321830364e2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321830364e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321830364e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34c000988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34c000988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d0a4e349b_0_3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1d0a4e349b_0_3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31d0a4e349b_0_28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g31d0a4e349b_0_2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31d0a4e349b_0_2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31d0a4e349b_0_2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31d0a4e349b_0_2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31d0a4e349b_0_2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37acffb1bd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37acffb1bd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31d0a4e349b_0_2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31d0a4e349b_0_2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31d0a4e349b_0_2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31d0a4e349b_0_2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31d0a4e349b_0_2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31d0a4e349b_0_2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31d0a4e349b_0_2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31d0a4e349b_0_2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31d0a4e349b_0_2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31d0a4e349b_0_2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31d0a4e349b_0_2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31d0a4e349b_0_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d0a4e349b_0_3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d0a4e349b_0_3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31d0a4e349b_0_2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31d0a4e349b_0_2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31d0a4e349b_0_2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31d0a4e349b_0_2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31d0a4e349b_0_2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31d0a4e349b_0_2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31d0a4e349b_0_2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31d0a4e349b_0_2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https://dataaspirant.com/svm-kernels/</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31d0a4e349b_0_2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31d0a4e349b_0_2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31d0a4e349b_0_2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31d0a4e349b_0_2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31d0a4e349b_0_2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31d0a4e349b_0_2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31d0a4e349b_0_2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31d0a4e349b_0_2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31d0a4e349b_0_24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g31d0a4e349b_0_2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31d0a4e349b_0_24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31d0a4e349b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419d91ce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419d91ce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31d0a4e349b_0_2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87" name="Google Shape;1887;g31d0a4e349b_0_24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31d0a4e349b_0_2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93" name="Google Shape;1893;g31d0a4e349b_0_24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37acffb1bd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37acffb1bd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31d0a4e349b_0_2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06" name="Google Shape;1906;g31d0a4e349b_0_24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31d0a4e349b_0_2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14" name="Google Shape;1914;g31d0a4e349b_0_24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31d0a4e349b_0_2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5" name="Google Shape;1925;g31d0a4e349b_0_2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31d0a4e349b_0_2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7" name="Google Shape;1937;g31d0a4e349b_0_2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37acffb1bd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37acffb1b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31d0a4e349b_0_2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5" name="Google Shape;1955;g31d0a4e349b_0_2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37acffb1bd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37acffb1bd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749fff22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749fff22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37acffb1bd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37acffb1bd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749fff22a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749fff22a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749fff22a7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749fff22a7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749fff22a7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749fff22a7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d0a4e349b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1d0a4e349b_0_9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51" name="Google Shape;351;g31d0a4e349b_0_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3c171a90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3c171a9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d0a4e349b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31d0a4e349b_0_9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59" name="Google Shape;359;g31d0a4e349b_0_9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d0a4e349b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شو هو Gradient Descent؟</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Gradient Descent</a:t>
            </a:r>
            <a:r>
              <a:rPr lang="en" sz="1100">
                <a:latin typeface="Arial"/>
                <a:ea typeface="Arial"/>
                <a:cs typeface="Arial"/>
                <a:sym typeface="Arial"/>
              </a:rPr>
              <a:t> هو خوارزمية بسيطة ومهمة كتير بنستخدمها عشان نحسن أداء النموذج ونقلل الأخطاء اللي بعملها. الهدف منها إنو نلاقي القيم الأفضل للمعاملات اللي بتحدد شكل الخط اللي بنتوقع من خلاله القيم.</a:t>
            </a:r>
            <a:endParaRPr sz="1100">
              <a:latin typeface="Arial"/>
              <a:ea typeface="Arial"/>
              <a:cs typeface="Arial"/>
              <a:sym typeface="Arial"/>
            </a:endParaRPr>
          </a:p>
          <a:p>
            <a:pPr indent="-298450" lvl="0" marL="457200" rtl="1" algn="r">
              <a:lnSpc>
                <a:spcPct val="150000"/>
              </a:lnSpc>
              <a:spcBef>
                <a:spcPts val="0"/>
              </a:spcBef>
              <a:spcAft>
                <a:spcPts val="0"/>
              </a:spcAft>
              <a:buClr>
                <a:schemeClr val="dk1"/>
              </a:buClr>
              <a:buSzPts val="1100"/>
              <a:buChar char="●"/>
            </a:pPr>
            <a:r>
              <a:rPr b="1" lang="en">
                <a:latin typeface="Arial"/>
                <a:ea typeface="Arial"/>
                <a:cs typeface="Arial"/>
                <a:sym typeface="Arial"/>
              </a:rPr>
              <a:t>شرح مبسط: "تخيلوا معايا إننا واقفين على قمة جبل المقطم، وعايزين نوصل لأقل نقطة في الوادي. إيه أسرع طريقة نعمل بيها كده؟ أكيد مش هنقعد نجرب كل الطرق الممكنة ونشوف مين فيهم الأسرع، صح؟ هنبدأ نمشي خطوات صغيرة في الاتجاه اللي بنحس إنه بينزلنا لتحت. كل خطوة بناخدها بتقربنا من النقطة اللي عايزينها."</a:t>
            </a:r>
            <a:endParaRPr b="1">
              <a:latin typeface="Arial"/>
              <a:ea typeface="Arial"/>
              <a:cs typeface="Arial"/>
              <a:sym typeface="Arial"/>
            </a:endParaRPr>
          </a:p>
          <a:p>
            <a:pPr indent="-298450" lvl="0" marL="457200" rtl="1" algn="r">
              <a:lnSpc>
                <a:spcPct val="150000"/>
              </a:lnSpc>
              <a:spcBef>
                <a:spcPts val="0"/>
              </a:spcBef>
              <a:spcAft>
                <a:spcPts val="0"/>
              </a:spcAft>
              <a:buClr>
                <a:schemeClr val="dk1"/>
              </a:buClr>
              <a:buSzPts val="1100"/>
              <a:buChar char="●"/>
            </a:pPr>
            <a:r>
              <a:rPr b="1" lang="en">
                <a:latin typeface="Arial"/>
                <a:ea typeface="Arial"/>
                <a:cs typeface="Arial"/>
                <a:sym typeface="Arial"/>
              </a:rPr>
              <a:t>"ده بالظبط اللي بيعمله الـ Gradient Descent، بس بدل جبل المقطم، عندنا دالة التكلفة (Cost Function)، وبدل الخطوات، عندنا تحديثات لمعاملات خط الانحدار."</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Gradient Descent هي خوارزمية تكرارية (Iterative Algorithm) لتحسين (Optimization) نماذج التعلم الآلي، وبتعتمد على حساب التدرج (Gradient) بتاع دالة التكلفة عشان نحدد اتجاه التغيير في المعاملات اللي بيقلل قيمة الدالة.</a:t>
            </a:r>
            <a:endParaRPr b="1">
              <a:latin typeface="Arial"/>
              <a:ea typeface="Arial"/>
              <a:cs typeface="Arial"/>
              <a:sym typeface="Arial"/>
            </a:endParaRPr>
          </a:p>
          <a:p>
            <a:pPr indent="0" lvl="0" marL="0" rtl="1" algn="r">
              <a:lnSpc>
                <a:spcPct val="150000"/>
              </a:lnSpc>
              <a:spcBef>
                <a:spcPts val="1200"/>
              </a:spcBef>
              <a:spcAft>
                <a:spcPts val="0"/>
              </a:spcAft>
              <a:buNone/>
            </a:pPr>
            <a:r>
              <a:rPr b="1" lang="en">
                <a:latin typeface="Arial"/>
                <a:ea typeface="Arial"/>
                <a:cs typeface="Arial"/>
                <a:sym typeface="Arial"/>
              </a:rPr>
              <a:t>الفرق:</a:t>
            </a:r>
            <a:endParaRPr b="1">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الـ OLS بيحسب الحل مرة واحدة باستخدام معادلات جبرية.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الـ Gradient Descent بيوصل للحل بالتدريج عن طريق تكرار.</a:t>
            </a:r>
            <a:endParaRPr b="1">
              <a:latin typeface="Arial"/>
              <a:ea typeface="Arial"/>
              <a:cs typeface="Arial"/>
              <a:sym typeface="Arial"/>
            </a:endParaRPr>
          </a:p>
          <a:p>
            <a:pPr indent="0" lvl="0" marL="0" rtl="1" algn="r">
              <a:lnSpc>
                <a:spcPct val="150000"/>
              </a:lnSpc>
              <a:spcBef>
                <a:spcPts val="1200"/>
              </a:spcBef>
              <a:spcAft>
                <a:spcPts val="0"/>
              </a:spcAft>
              <a:buNone/>
            </a:pPr>
            <a:r>
              <a:rPr b="1" lang="en">
                <a:latin typeface="Arial"/>
                <a:ea typeface="Arial"/>
                <a:cs typeface="Arial"/>
                <a:sym typeface="Arial"/>
              </a:rPr>
              <a:t>لماذا نستخدم Gradient Descent؟</a:t>
            </a:r>
            <a:endParaRPr b="1">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AutoNum type="arabicPeriod"/>
            </a:pPr>
            <a:r>
              <a:rPr b="1" lang="en">
                <a:latin typeface="Arial"/>
                <a:ea typeface="Arial"/>
                <a:cs typeface="Arial"/>
                <a:sym typeface="Arial"/>
              </a:rPr>
              <a:t>عندما يكون عدد البيانات كبير جدًا: الـ OLS بيكون صعب تطبيقه في الحالة دي عشان العمليات الحسابية بتبقى معقدة وبتاخد وقت طويل.</a:t>
            </a:r>
            <a:endParaRPr b="1">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كيف بشتغل Gradient Descent؟</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الفكرة إنو بنبدأ من أي نقطة على دالة الخسارة (اللي هي الفرق بين التوقعات والقيم الحقيقية)، وبنشوف الميل (Gradient) تبعها.</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الميل بيدلنا على اتجاه النزول، يعني وين لازم نروح عشان نقلل الخسارة.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بنمشي خطوة صغيرة باتجاه معاكس للميل عشان نوصل لمنطقة أقل في الخسارة.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بنكرر هالعملية عدة مرات، وكل مرة بنقرب أكتر من النقطة اللي بتكون عندها الخسارة أقل ما يمكن.</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شو الشروط اللي لازم تتوفر عشان Gradient Descent يشتغل منيح؟</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AutoNum type="arabicPeriod"/>
            </a:pPr>
            <a:r>
              <a:rPr b="1" lang="en" sz="1100">
                <a:latin typeface="Arial"/>
                <a:ea typeface="Arial"/>
                <a:cs typeface="Arial"/>
                <a:sym typeface="Arial"/>
              </a:rPr>
              <a:t>أ</a:t>
            </a:r>
            <a:r>
              <a:rPr b="1" lang="en" sz="1100" u="sng">
                <a:latin typeface="Arial"/>
                <a:ea typeface="Arial"/>
                <a:cs typeface="Arial"/>
                <a:sym typeface="Arial"/>
              </a:rPr>
              <a:t>همية التفاضل (Differentiability)</a:t>
            </a:r>
            <a:endParaRPr b="1" sz="1100" u="sng">
              <a:latin typeface="Arial"/>
              <a:ea typeface="Arial"/>
              <a:cs typeface="Arial"/>
              <a:sym typeface="Arial"/>
            </a:endParaRPr>
          </a:p>
          <a:p>
            <a:pPr indent="-298450" lvl="1" marL="914400" rtl="1" algn="r">
              <a:lnSpc>
                <a:spcPct val="150000"/>
              </a:lnSpc>
              <a:spcBef>
                <a:spcPts val="0"/>
              </a:spcBef>
              <a:spcAft>
                <a:spcPts val="0"/>
              </a:spcAft>
              <a:buClr>
                <a:schemeClr val="dk1"/>
              </a:buClr>
              <a:buSzPts val="1100"/>
              <a:buFont typeface="Arial"/>
              <a:buChar char="○"/>
            </a:pPr>
            <a:r>
              <a:rPr b="1" lang="en" sz="1100">
                <a:latin typeface="Arial"/>
                <a:ea typeface="Arial"/>
                <a:cs typeface="Arial"/>
                <a:sym typeface="Arial"/>
              </a:rPr>
              <a:t>شرح مبسط:</a:t>
            </a:r>
            <a:endParaRPr b="1" sz="1100">
              <a:latin typeface="Arial"/>
              <a:ea typeface="Arial"/>
              <a:cs typeface="Arial"/>
              <a:sym typeface="Arial"/>
            </a:endParaRPr>
          </a:p>
          <a:p>
            <a:pPr indent="-298450" lvl="2" marL="1371600" rtl="1" algn="r">
              <a:lnSpc>
                <a:spcPct val="150000"/>
              </a:lnSpc>
              <a:spcBef>
                <a:spcPts val="0"/>
              </a:spcBef>
              <a:spcAft>
                <a:spcPts val="0"/>
              </a:spcAft>
              <a:buClr>
                <a:schemeClr val="dk1"/>
              </a:buClr>
              <a:buSzPts val="1100"/>
              <a:buFont typeface="Arial"/>
              <a:buAutoNum type="romanLcPeriod"/>
            </a:pPr>
            <a:r>
              <a:rPr b="1" lang="en">
                <a:latin typeface="Arial"/>
                <a:ea typeface="Arial"/>
                <a:cs typeface="Arial"/>
                <a:sym typeface="Arial"/>
              </a:rPr>
              <a:t>عشان نقدر نستخدم خوارزمية التدرج التنازلي (Gradient Descent)، لازم دالة التكلفة تكون قابلة للتفاضل (Differentiable). يعني لازم نقدر نحسب لها مشتقة (Derivative) عند أي نقطة.</a:t>
            </a:r>
            <a:endParaRPr b="1">
              <a:latin typeface="Arial"/>
              <a:ea typeface="Arial"/>
              <a:cs typeface="Arial"/>
              <a:sym typeface="Arial"/>
            </a:endParaRPr>
          </a:p>
          <a:p>
            <a:pPr indent="-298450" lvl="1" marL="914400" rtl="1" algn="r">
              <a:lnSpc>
                <a:spcPct val="150000"/>
              </a:lnSpc>
              <a:spcBef>
                <a:spcPts val="0"/>
              </a:spcBef>
              <a:spcAft>
                <a:spcPts val="0"/>
              </a:spcAft>
              <a:buClr>
                <a:schemeClr val="dk1"/>
              </a:buClr>
              <a:buSzPts val="1100"/>
              <a:buFont typeface="Arial"/>
              <a:buChar char="○"/>
            </a:pPr>
            <a:r>
              <a:rPr b="1" lang="en">
                <a:latin typeface="Arial"/>
                <a:ea typeface="Arial"/>
                <a:cs typeface="Arial"/>
                <a:sym typeface="Arial"/>
              </a:rPr>
              <a:t>شكل تقني:</a:t>
            </a:r>
            <a:endParaRPr b="1">
              <a:latin typeface="Arial"/>
              <a:ea typeface="Arial"/>
              <a:cs typeface="Arial"/>
              <a:sym typeface="Arial"/>
            </a:endParaRPr>
          </a:p>
          <a:p>
            <a:pPr indent="-298450" lvl="2" marL="1371600" rtl="1" algn="r">
              <a:lnSpc>
                <a:spcPct val="150000"/>
              </a:lnSpc>
              <a:spcBef>
                <a:spcPts val="0"/>
              </a:spcBef>
              <a:spcAft>
                <a:spcPts val="0"/>
              </a:spcAft>
              <a:buClr>
                <a:schemeClr val="dk1"/>
              </a:buClr>
              <a:buSzPts val="1100"/>
              <a:buFont typeface="Arial"/>
              <a:buAutoNum type="romanLcPeriod"/>
            </a:pPr>
            <a:r>
              <a:rPr b="1" lang="en">
                <a:latin typeface="Arial"/>
                <a:ea typeface="Arial"/>
                <a:cs typeface="Arial"/>
                <a:sym typeface="Arial"/>
              </a:rPr>
              <a:t>دالة قابلة للتفاضل هي دالة يكون لها مشتقة عند كل نقطة في مجالها. المشتقة تعبر عن معدل تغير الدالة عند نقطة معينة.</a:t>
            </a:r>
            <a:endParaRPr b="1">
              <a:latin typeface="Arial"/>
              <a:ea typeface="Arial"/>
              <a:cs typeface="Arial"/>
              <a:sym typeface="Arial"/>
            </a:endParaRPr>
          </a:p>
          <a:p>
            <a:pPr indent="-298450" lvl="1" marL="914400" rtl="1" algn="r">
              <a:lnSpc>
                <a:spcPct val="150000"/>
              </a:lnSpc>
              <a:spcBef>
                <a:spcPts val="0"/>
              </a:spcBef>
              <a:spcAft>
                <a:spcPts val="0"/>
              </a:spcAft>
              <a:buClr>
                <a:schemeClr val="dk1"/>
              </a:buClr>
              <a:buSzPts val="1100"/>
              <a:buFont typeface="Arial"/>
              <a:buChar char="○"/>
            </a:pPr>
            <a:r>
              <a:rPr b="1" lang="en">
                <a:latin typeface="Arial"/>
                <a:ea typeface="Arial"/>
                <a:cs typeface="Arial"/>
                <a:sym typeface="Arial"/>
              </a:rPr>
              <a:t>أهمية التفاضل في Gradient Descent:</a:t>
            </a:r>
            <a:endParaRPr b="1">
              <a:latin typeface="Arial"/>
              <a:ea typeface="Arial"/>
              <a:cs typeface="Arial"/>
              <a:sym typeface="Arial"/>
            </a:endParaRPr>
          </a:p>
          <a:p>
            <a:pPr indent="-298450" lvl="2" marL="1371600" rtl="1" algn="r">
              <a:lnSpc>
                <a:spcPct val="150000"/>
              </a:lnSpc>
              <a:spcBef>
                <a:spcPts val="0"/>
              </a:spcBef>
              <a:spcAft>
                <a:spcPts val="0"/>
              </a:spcAft>
              <a:buClr>
                <a:schemeClr val="dk1"/>
              </a:buClr>
              <a:buSzPts val="1100"/>
              <a:buFont typeface="Arial"/>
              <a:buAutoNum type="romanLcPeriod"/>
            </a:pPr>
            <a:r>
              <a:rPr b="1" lang="en">
                <a:latin typeface="Arial"/>
                <a:ea typeface="Arial"/>
                <a:cs typeface="Arial"/>
                <a:sym typeface="Arial"/>
              </a:rPr>
              <a:t>بدون التفاضل، مش هنقدر نحسب التدرج، وبالتالي مش هنعرف نستخدم الـ Gradient Descent. تخيل إنك واقف على جبل ومش عارف تحدد أي اتجاه هينزلك لتحت، مش هتعرف تتحرك!</a:t>
            </a:r>
            <a:endParaRPr b="1">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AutoNum type="arabicPeriod"/>
            </a:pPr>
            <a:r>
              <a:rPr b="1" lang="en" sz="1100">
                <a:latin typeface="Arial"/>
                <a:ea typeface="Arial"/>
                <a:cs typeface="Arial"/>
                <a:sym typeface="Arial"/>
              </a:rPr>
              <a:t>الخاصية المحدبة (Convexity):</a:t>
            </a:r>
            <a:endParaRPr b="1" sz="1100">
              <a:latin typeface="Arial"/>
              <a:ea typeface="Arial"/>
              <a:cs typeface="Arial"/>
              <a:sym typeface="Arial"/>
            </a:endParaRPr>
          </a:p>
          <a:p>
            <a:pPr indent="-298450" lvl="1" marL="914400" rtl="1" algn="r">
              <a:lnSpc>
                <a:spcPct val="115000"/>
              </a:lnSpc>
              <a:spcBef>
                <a:spcPts val="0"/>
              </a:spcBef>
              <a:spcAft>
                <a:spcPts val="0"/>
              </a:spcAft>
              <a:buClr>
                <a:schemeClr val="dk1"/>
              </a:buClr>
              <a:buSzPts val="1100"/>
              <a:buChar char="○"/>
            </a:pPr>
            <a:r>
              <a:rPr lang="en" sz="1100">
                <a:latin typeface="Arial"/>
                <a:ea typeface="Arial"/>
                <a:cs typeface="Arial"/>
                <a:sym typeface="Arial"/>
              </a:rPr>
              <a:t>الدالة لازم تكون محدبة عشان نضمن إنو Gradient Descent يوصل للنقطة المثلى.</a:t>
            </a:r>
            <a:endParaRPr sz="1100">
              <a:latin typeface="Arial"/>
              <a:ea typeface="Arial"/>
              <a:cs typeface="Arial"/>
              <a:sym typeface="Arial"/>
            </a:endParaRPr>
          </a:p>
          <a:p>
            <a:pPr indent="-298450" lvl="1" marL="914400" rtl="1" algn="r">
              <a:lnSpc>
                <a:spcPct val="115000"/>
              </a:lnSpc>
              <a:spcBef>
                <a:spcPts val="0"/>
              </a:spcBef>
              <a:spcAft>
                <a:spcPts val="0"/>
              </a:spcAft>
              <a:buClr>
                <a:schemeClr val="dk1"/>
              </a:buClr>
              <a:buSzPts val="1100"/>
              <a:buChar char="○"/>
            </a:pPr>
            <a:r>
              <a:rPr lang="en" sz="1100">
                <a:latin typeface="Arial"/>
                <a:ea typeface="Arial"/>
                <a:cs typeface="Arial"/>
                <a:sym typeface="Arial"/>
              </a:rPr>
              <a:t>الدالة المحدبة هي اللي إذا رسمنا خط بين نقطتين عليها، هاد الخط بيكون فوق الدالة أو على نفس الدالة. يعني ما فينا ننزل أكتر منها.</a:t>
            </a:r>
            <a:endParaRPr sz="1100">
              <a:latin typeface="Arial"/>
              <a:ea typeface="Arial"/>
              <a:cs typeface="Arial"/>
              <a:sym typeface="Arial"/>
            </a:endParaRPr>
          </a:p>
          <a:p>
            <a:pPr indent="-298450" lvl="1" marL="914400" rtl="1" algn="r">
              <a:lnSpc>
                <a:spcPct val="115000"/>
              </a:lnSpc>
              <a:spcBef>
                <a:spcPts val="0"/>
              </a:spcBef>
              <a:spcAft>
                <a:spcPts val="0"/>
              </a:spcAft>
              <a:buClr>
                <a:schemeClr val="dk1"/>
              </a:buClr>
              <a:buSzPts val="1100"/>
              <a:buChar char="○"/>
            </a:pPr>
            <a:r>
              <a:rPr lang="en" sz="1100">
                <a:latin typeface="Arial"/>
                <a:ea typeface="Arial"/>
                <a:cs typeface="Arial"/>
                <a:sym typeface="Arial"/>
              </a:rPr>
              <a:t>بنتأكد إن الدالة محدبة إذا كان المشتق الثاني تبعها أكبر من صفر دايمًا.</a:t>
            </a:r>
            <a:endParaRPr sz="1100">
              <a:latin typeface="Arial"/>
              <a:ea typeface="Arial"/>
              <a:cs typeface="Arial"/>
              <a:sym typeface="Arial"/>
            </a:endParaRPr>
          </a:p>
          <a:p>
            <a:pPr indent="-298450" lvl="1" marL="914400" rtl="1" algn="r">
              <a:lnSpc>
                <a:spcPct val="115000"/>
              </a:lnSpc>
              <a:spcBef>
                <a:spcPts val="0"/>
              </a:spcBef>
              <a:spcAft>
                <a:spcPts val="0"/>
              </a:spcAft>
              <a:buClr>
                <a:schemeClr val="dk1"/>
              </a:buClr>
              <a:buSzPts val="1100"/>
              <a:buChar char="○"/>
            </a:pPr>
            <a:r>
              <a:rPr b="1" lang="en" sz="1300">
                <a:latin typeface="Arial"/>
                <a:ea typeface="Arial"/>
                <a:cs typeface="Arial"/>
                <a:sym typeface="Arial"/>
              </a:rPr>
              <a:t>لماذا هذا مهم؟</a:t>
            </a:r>
            <a:endParaRPr b="1" sz="1300">
              <a:latin typeface="Arial"/>
              <a:ea typeface="Arial"/>
              <a:cs typeface="Arial"/>
              <a:sym typeface="Arial"/>
            </a:endParaRPr>
          </a:p>
          <a:p>
            <a:pPr indent="-298450" lvl="0" marL="1371600" rtl="1" algn="r">
              <a:lnSpc>
                <a:spcPct val="115000"/>
              </a:lnSpc>
              <a:spcBef>
                <a:spcPts val="0"/>
              </a:spcBef>
              <a:spcAft>
                <a:spcPts val="0"/>
              </a:spcAft>
              <a:buClr>
                <a:schemeClr val="dk1"/>
              </a:buClr>
              <a:buSzPts val="1100"/>
              <a:buChar char="●"/>
            </a:pPr>
            <a:r>
              <a:rPr b="1" lang="en" sz="1100">
                <a:latin typeface="Arial"/>
                <a:ea typeface="Arial"/>
                <a:cs typeface="Arial"/>
                <a:sym typeface="Arial"/>
              </a:rPr>
              <a:t>الدالة المحدبة</a:t>
            </a:r>
            <a:r>
              <a:rPr lang="en" sz="1100">
                <a:latin typeface="Arial"/>
                <a:ea typeface="Arial"/>
                <a:cs typeface="Arial"/>
                <a:sym typeface="Arial"/>
              </a:rPr>
              <a:t> لها خاصية مهمة وهي أنه إذا كانت دالة الخسارة (Cost Function) محدبة، فإن أي خطوة باتجاه خفض الخسارة باستخدام تقنيات مثل Gradient Descent ستقودنا دائمًا إلى الحل الأمثل الوحيد، دون الخوف من الوقوع في حلول محلية غير مثالية (Local Minima).</a:t>
            </a:r>
            <a:endParaRPr sz="1100">
              <a:latin typeface="Arial"/>
              <a:ea typeface="Arial"/>
              <a:cs typeface="Arial"/>
              <a:sym typeface="Arial"/>
            </a:endParaRPr>
          </a:p>
          <a:p>
            <a:pPr indent="-298450" lvl="0" marL="1371600" rtl="1" algn="r">
              <a:lnSpc>
                <a:spcPct val="115000"/>
              </a:lnSpc>
              <a:spcBef>
                <a:spcPts val="0"/>
              </a:spcBef>
              <a:spcAft>
                <a:spcPts val="0"/>
              </a:spcAft>
              <a:buClr>
                <a:schemeClr val="dk1"/>
              </a:buClr>
              <a:buSzPts val="1100"/>
              <a:buChar char="●"/>
            </a:pPr>
            <a:r>
              <a:rPr lang="en" sz="1100">
                <a:latin typeface="Arial"/>
                <a:ea typeface="Arial"/>
                <a:cs typeface="Arial"/>
                <a:sym typeface="Arial"/>
              </a:rPr>
              <a:t>بمعنى آخر، في حالة الدوال المحدبة، يمكننا أن نضمن أننا إذا استمررنا في التحرك في اتجاه ميل الدالة نحو الأسفل، سنصل في النهاية إلى النقطة التي تكون عندها الخسارة أقل ما يمكن (أي النقطة المثلى).</a:t>
            </a:r>
            <a:br>
              <a:rPr lang="en" sz="1100">
                <a:latin typeface="Arial"/>
                <a:ea typeface="Arial"/>
                <a:cs typeface="Arial"/>
                <a:sym typeface="Arial"/>
              </a:rPr>
            </a:br>
            <a:endParaRPr sz="1100">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a:latin typeface="Arial"/>
                <a:ea typeface="Arial"/>
                <a:cs typeface="Arial"/>
                <a:sym typeface="Arial"/>
              </a:rPr>
              <a:t>كيف نتعامل معهم؟</a:t>
            </a:r>
            <a:r>
              <a:rPr b="1" lang="en" sz="1100">
                <a:latin typeface="Arial"/>
                <a:ea typeface="Arial"/>
                <a:cs typeface="Arial"/>
                <a:sym typeface="Arial"/>
              </a:rPr>
              <a:t>Convexity</a:t>
            </a:r>
            <a:endParaRPr b="1">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Convex Functions: نستخدم الـ Gradient Descent بشكل عادي.</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Non-Convex Functions:</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تغيير القيم الابتدائية:</a:t>
            </a:r>
            <a:r>
              <a:rPr lang="en">
                <a:latin typeface="Arial"/>
                <a:ea typeface="Arial"/>
                <a:cs typeface="Arial"/>
                <a:sym typeface="Arial"/>
              </a:rPr>
              <a:t> نجرب نبدأ الـ Gradient Descent من قيم ابتدائية مختلفة ونشوف أي واحدة بتوصلنا لأفضل نتيجة.</a:t>
            </a:r>
            <a:endParaRPr>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Stochastic Gradient Descent:</a:t>
            </a:r>
            <a:r>
              <a:rPr lang="en">
                <a:latin typeface="Arial"/>
                <a:ea typeface="Arial"/>
                <a:cs typeface="Arial"/>
                <a:sym typeface="Arial"/>
              </a:rPr>
              <a:t> بدل ما نستخدم كل البيانات في كل خطوة من الـ Gradient Descent، بنستخدم عينة عشوائية صغيرة من البيانات، وده بيساعدنا نهرب من الـ Local Minima.</a:t>
            </a:r>
            <a:endParaRPr>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Mini-Batch Gradient Descent:</a:t>
            </a:r>
            <a:r>
              <a:rPr lang="en">
                <a:latin typeface="Arial"/>
                <a:ea typeface="Arial"/>
                <a:cs typeface="Arial"/>
                <a:sym typeface="Arial"/>
              </a:rPr>
              <a:t> زي الـ Stochastic بس بنستخدم مجموعة صغيرة (Batch) من البيانات بدل نقطة واحدة، وده بيوازن بين السرعة والدقة.</a:t>
            </a:r>
            <a:endParaRPr>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تغيير معدل التعلم (Learning Rate):</a:t>
            </a:r>
            <a:r>
              <a:rPr lang="en">
                <a:latin typeface="Arial"/>
                <a:ea typeface="Arial"/>
                <a:cs typeface="Arial"/>
                <a:sym typeface="Arial"/>
              </a:rPr>
              <a:t> ممكن نستخدم معدل تعلم مختلف في كل خطوة، أو نستخدم خوارزميات بتغير معدل التعلم بشكل تلقائي.</a:t>
            </a:r>
            <a:endParaRPr>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ليش Gradient Descent مهم؟</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lang="en" sz="1100">
                <a:latin typeface="Arial"/>
                <a:ea typeface="Arial"/>
                <a:cs typeface="Arial"/>
                <a:sym typeface="Arial"/>
              </a:rPr>
              <a:t>Gradient Descent بسيط وسهل نستخدمه، وهو فعّال كتير في تحسين أداء النماذج، سواءً بالانحدار الخطي أو غيره من النماذج.</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بيساعدنا نلاقي القيم المثلى للمعاملات بطريقة ذكية، وبيخلينا نتأكد إنو النموذج بيشتغل بأفضل شكل ممكن.</a:t>
            </a:r>
            <a:endParaRPr sz="1100">
              <a:latin typeface="Arial"/>
              <a:ea typeface="Arial"/>
              <a:cs typeface="Arial"/>
              <a:sym typeface="Arial"/>
            </a:endParaRPr>
          </a:p>
          <a:p>
            <a:pPr indent="0" lvl="0" marL="0" rtl="1" algn="r">
              <a:lnSpc>
                <a:spcPct val="115000"/>
              </a:lnSpc>
              <a:spcBef>
                <a:spcPts val="1400"/>
              </a:spcBef>
              <a:spcAft>
                <a:spcPts val="0"/>
              </a:spcAft>
              <a:buClr>
                <a:schemeClr val="dk1"/>
              </a:buClr>
              <a:buSzPts val="1100"/>
              <a:buFont typeface="Arial"/>
              <a:buNone/>
            </a:pPr>
            <a:r>
              <a:rPr b="1" lang="en" sz="1300">
                <a:latin typeface="Arial"/>
                <a:ea typeface="Arial"/>
                <a:cs typeface="Arial"/>
                <a:sym typeface="Arial"/>
              </a:rPr>
              <a:t>بالمختصر:</a:t>
            </a:r>
            <a:endParaRPr b="1" sz="1300">
              <a:latin typeface="Arial"/>
              <a:ea typeface="Arial"/>
              <a:cs typeface="Arial"/>
              <a:sym typeface="Arial"/>
            </a:endParaRPr>
          </a:p>
          <a:p>
            <a:pPr indent="-298450" lvl="0" marL="457200" rtl="1" algn="r">
              <a:lnSpc>
                <a:spcPct val="115000"/>
              </a:lnSpc>
              <a:spcBef>
                <a:spcPts val="1200"/>
              </a:spcBef>
              <a:spcAft>
                <a:spcPts val="0"/>
              </a:spcAft>
              <a:buClr>
                <a:schemeClr val="dk1"/>
              </a:buClr>
              <a:buSzPts val="1100"/>
              <a:buChar char="●"/>
            </a:pPr>
            <a:r>
              <a:rPr b="1" lang="en" sz="1100">
                <a:latin typeface="Arial"/>
                <a:ea typeface="Arial"/>
                <a:cs typeface="Arial"/>
                <a:sym typeface="Arial"/>
              </a:rPr>
              <a:t>Gradient Descent</a:t>
            </a:r>
            <a:r>
              <a:rPr lang="en" sz="1100">
                <a:latin typeface="Arial"/>
                <a:ea typeface="Arial"/>
                <a:cs typeface="Arial"/>
                <a:sym typeface="Arial"/>
              </a:rPr>
              <a:t> هو طريقة بنستخدمها عشان نقلل الخسارة في النموذج، ونتأكد إنو التوقعات بتكون قريبة قدر الإمكان من القيم الحقيقية.</a:t>
            </a:r>
            <a:endParaRPr sz="1100">
              <a:latin typeface="Arial"/>
              <a:ea typeface="Arial"/>
              <a:cs typeface="Arial"/>
              <a:sym typeface="Arial"/>
            </a:endParaRPr>
          </a:p>
          <a:p>
            <a:pPr indent="-298450" lvl="0" marL="457200" rtl="1" algn="r">
              <a:lnSpc>
                <a:spcPct val="115000"/>
              </a:lnSpc>
              <a:spcBef>
                <a:spcPts val="0"/>
              </a:spcBef>
              <a:spcAft>
                <a:spcPts val="0"/>
              </a:spcAft>
              <a:buClr>
                <a:schemeClr val="dk1"/>
              </a:buClr>
              <a:buSzPts val="1100"/>
              <a:buChar char="●"/>
            </a:pPr>
            <a:r>
              <a:rPr lang="en" sz="1100">
                <a:latin typeface="Arial"/>
                <a:ea typeface="Arial"/>
                <a:cs typeface="Arial"/>
                <a:sym typeface="Arial"/>
              </a:rPr>
              <a:t>إذا كانت دالة الخسارة قابلة للتفاضل ومحدبة، منقدر نستخدم Gradient Descent بثقة ونوصل لأفضل نموذج بأقل خسارة ممكنة.</a:t>
            </a:r>
            <a:endParaRPr sz="1100">
              <a:latin typeface="Arial"/>
              <a:ea typeface="Arial"/>
              <a:cs typeface="Arial"/>
              <a:sym typeface="Arial"/>
            </a:endParaRPr>
          </a:p>
          <a:p>
            <a:pPr indent="0" lvl="0" marL="0" rtl="1" algn="r">
              <a:lnSpc>
                <a:spcPct val="100000"/>
              </a:lnSpc>
              <a:spcBef>
                <a:spcPts val="1200"/>
              </a:spcBef>
              <a:spcAft>
                <a:spcPts val="0"/>
              </a:spcAft>
              <a:buSzPts val="1400"/>
              <a:buNone/>
            </a:pPr>
            <a:r>
              <a:t/>
            </a:r>
            <a:endParaRPr sz="1100">
              <a:latin typeface="Arial"/>
              <a:ea typeface="Arial"/>
              <a:cs typeface="Arial"/>
              <a:sym typeface="Arial"/>
            </a:endParaRPr>
          </a:p>
        </p:txBody>
      </p:sp>
      <p:sp>
        <p:nvSpPr>
          <p:cNvPr id="367" name="Google Shape;367;g31d0a4e349b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d0a4e349b_0_3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1d0a4e349b_0_3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d0a4e349b_0_3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d0a4e349b_0_3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d0a4e349b_0_3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d0a4e349b_0_3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1d0a4e349b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98" name="Google Shape;398;g31d0a4e349b_0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89488f9e4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89488f9e4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1d0a4e349b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3" name="Google Shape;413;g31d0a4e349b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d0a4e349b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31d0a4e349b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d0a4e349b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31d0a4e349b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3db3aba5a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3db3aba5a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d0a4e349b_0_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1d0a4e349b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1d0a4e349b_0_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31d0a4e349b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1d0a4e349b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31d0a4e349b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50000"/>
              </a:lnSpc>
              <a:spcBef>
                <a:spcPts val="1200"/>
              </a:spcBef>
              <a:spcAft>
                <a:spcPts val="0"/>
              </a:spcAft>
              <a:buClr>
                <a:schemeClr val="dk1"/>
              </a:buClr>
              <a:buSzPts val="1100"/>
              <a:buFont typeface="Arial"/>
              <a:buNone/>
            </a:pPr>
            <a:r>
              <a:rPr b="1" lang="en">
                <a:highlight>
                  <a:srgbClr val="FFFF00"/>
                </a:highlight>
                <a:latin typeface="Arial"/>
                <a:ea typeface="Arial"/>
                <a:cs typeface="Arial"/>
                <a:sym typeface="Arial"/>
              </a:rPr>
              <a:t>بإختصار:</a:t>
            </a:r>
            <a:endParaRPr b="1">
              <a:highlight>
                <a:srgbClr val="FFFF00"/>
              </a:highlight>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highlight>
                  <a:srgbClr val="FFFF00"/>
                </a:highlight>
                <a:latin typeface="Arial"/>
                <a:ea typeface="Arial"/>
                <a:cs typeface="Arial"/>
                <a:sym typeface="Arial"/>
              </a:rPr>
              <a:t>الانحدار الخطي البسيط: استخدمه عندما يكون لديك متغير واحد فقط يؤثر على النتيجة التي تريد توقعها، والعلاقة بينهما خط مستقيم.</a:t>
            </a:r>
            <a:endParaRPr b="1">
              <a:highlight>
                <a:srgbClr val="FFFF00"/>
              </a:highlight>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highlight>
                  <a:srgbClr val="FFFF00"/>
                </a:highlight>
                <a:latin typeface="Arial"/>
                <a:ea typeface="Arial"/>
                <a:cs typeface="Arial"/>
                <a:sym typeface="Arial"/>
              </a:rPr>
              <a:t>الانحدار الخطي المتعدد: استخدمه عندما يكون لديك عدة متغيرات تؤثر على النتيجة التي تريد توقعها، والعلاقة بينهما خطية.</a:t>
            </a:r>
            <a:endParaRPr b="1">
              <a:highlight>
                <a:srgbClr val="FFFF00"/>
              </a:highlight>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highlight>
                  <a:srgbClr val="FFFF00"/>
                </a:highlight>
                <a:latin typeface="Arial"/>
                <a:ea typeface="Arial"/>
                <a:cs typeface="Arial"/>
                <a:sym typeface="Arial"/>
              </a:rPr>
              <a:t>الانحدار متعدد الحدود: استخدمه عندما يكون لديك متغير واحد يؤثر على النتيجة التي تريد توقعها، ولكن العلاقة بينهما ليست خطًا مستقيمًا، بل منحنى. </a:t>
            </a:r>
            <a:endParaRPr b="1">
              <a:highlight>
                <a:srgbClr val="FFFF00"/>
              </a:highlight>
              <a:latin typeface="Arial"/>
              <a:ea typeface="Arial"/>
              <a:cs typeface="Arial"/>
              <a:sym typeface="Arial"/>
            </a:endParaRPr>
          </a:p>
          <a:p>
            <a:pPr indent="-298450" lvl="1" marL="914400" rtl="1" algn="r">
              <a:lnSpc>
                <a:spcPct val="150000"/>
              </a:lnSpc>
              <a:spcBef>
                <a:spcPts val="0"/>
              </a:spcBef>
              <a:spcAft>
                <a:spcPts val="0"/>
              </a:spcAft>
              <a:buClr>
                <a:schemeClr val="dk1"/>
              </a:buClr>
              <a:buSzPts val="1100"/>
              <a:buChar char="○"/>
            </a:pPr>
            <a:r>
              <a:rPr b="1" lang="en">
                <a:highlight>
                  <a:srgbClr val="FFFF00"/>
                </a:highlight>
                <a:latin typeface="Arial"/>
                <a:ea typeface="Arial"/>
                <a:cs typeface="Arial"/>
                <a:sym typeface="Arial"/>
              </a:rPr>
              <a:t>تخيل أنك تريد معرفة العلاقة بين سرعة السيارة واستهلاك الوقود. قد تكتشف أن استهلاك الوقود يقل في البداية مع زيادة السرعة، ثم يبدأ في الزيادة مرة أخرى عند سرعات عالية جدًا. هذا النوع من العلاقة المنحنية يتطلب استخدام الانحدار متعدد الحدود.</a:t>
            </a:r>
            <a:endParaRPr b="1">
              <a:highlight>
                <a:srgbClr val="FFFF00"/>
              </a:highlight>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t/>
            </a:r>
            <a:endParaRPr b="1">
              <a:highlight>
                <a:srgbClr val="FFFF00"/>
              </a:highlight>
              <a:latin typeface="Arial"/>
              <a:ea typeface="Arial"/>
              <a:cs typeface="Arial"/>
              <a:sym typeface="Arial"/>
            </a:endParaRPr>
          </a:p>
          <a:p>
            <a:pPr indent="0" lvl="0" marL="0" rtl="1" algn="r">
              <a:lnSpc>
                <a:spcPct val="175000"/>
              </a:lnSpc>
              <a:spcBef>
                <a:spcPts val="1200"/>
              </a:spcBef>
              <a:spcAft>
                <a:spcPts val="0"/>
              </a:spcAft>
              <a:buSzPts val="1100"/>
              <a:buNone/>
            </a:pPr>
            <a:r>
              <a:rPr b="1" lang="en" sz="1450">
                <a:highlight>
                  <a:srgbClr val="FFFF00"/>
                </a:highlight>
                <a:latin typeface="Roboto"/>
                <a:ea typeface="Roboto"/>
                <a:cs typeface="Roboto"/>
                <a:sym typeface="Roboto"/>
              </a:rPr>
              <a:t>بنشرح الفروقات بين النموذجين </a:t>
            </a:r>
            <a:r>
              <a:rPr b="1" lang="en" sz="1450">
                <a:latin typeface="Roboto"/>
                <a:ea typeface="Roboto"/>
                <a:cs typeface="Roboto"/>
                <a:sym typeface="Roboto"/>
              </a:rPr>
              <a:t>انو الاول بين متغيرين والثاني بين متغير تابع واكثر من متغير مستقل: </a:t>
            </a:r>
            <a:endParaRPr b="1" sz="1450">
              <a:latin typeface="Roboto"/>
              <a:ea typeface="Roboto"/>
              <a:cs typeface="Roboto"/>
              <a:sym typeface="Roboto"/>
            </a:endParaRPr>
          </a:p>
          <a:p>
            <a:pPr indent="0" lvl="0" marL="0" rtl="1" algn="r">
              <a:lnSpc>
                <a:spcPct val="175000"/>
              </a:lnSpc>
              <a:spcBef>
                <a:spcPts val="0"/>
              </a:spcBef>
              <a:spcAft>
                <a:spcPts val="0"/>
              </a:spcAft>
              <a:buClr>
                <a:schemeClr val="dk1"/>
              </a:buClr>
              <a:buSzPts val="1100"/>
              <a:buFont typeface="Arial"/>
              <a:buNone/>
            </a:pPr>
            <a:r>
              <a:rPr b="1" lang="en" sz="1450">
                <a:highlight>
                  <a:srgbClr val="FF9900"/>
                </a:highlight>
                <a:latin typeface="Roboto"/>
                <a:ea typeface="Roboto"/>
                <a:cs typeface="Roboto"/>
                <a:sym typeface="Roboto"/>
              </a:rPr>
              <a:t>بالاول </a:t>
            </a:r>
            <a:r>
              <a:rPr b="1" lang="en" sz="1450">
                <a:latin typeface="Roboto"/>
                <a:ea typeface="Roboto"/>
                <a:cs typeface="Roboto"/>
                <a:sym typeface="Roboto"/>
              </a:rPr>
              <a:t>بنظف الداتا معالجة القيم المفقودة (إزالة أو تعويض). اكتشاف ومعالجة القيم المتطرفة. وممكن اعمل حاجة اسمها Feature Scaling وبعد كده بعمل EDA وبعمل المودل وخلصنا </a:t>
            </a:r>
            <a:br>
              <a:rPr b="1" lang="en" sz="1450">
                <a:latin typeface="Roboto"/>
                <a:ea typeface="Roboto"/>
                <a:cs typeface="Roboto"/>
                <a:sym typeface="Roboto"/>
              </a:rPr>
            </a:br>
            <a:r>
              <a:rPr b="1" lang="en" sz="1450">
                <a:highlight>
                  <a:srgbClr val="FF9900"/>
                </a:highlight>
                <a:latin typeface="Roboto"/>
                <a:ea typeface="Roboto"/>
                <a:cs typeface="Roboto"/>
                <a:sym typeface="Roboto"/>
              </a:rPr>
              <a:t>بالثاني </a:t>
            </a:r>
            <a:r>
              <a:rPr b="1" lang="en" sz="1450">
                <a:latin typeface="Roboto"/>
                <a:ea typeface="Roboto"/>
                <a:cs typeface="Roboto"/>
                <a:sym typeface="Roboto"/>
              </a:rPr>
              <a:t>بنظف الداتا بس بعمل </a:t>
            </a:r>
            <a:r>
              <a:rPr lang="en">
                <a:solidFill>
                  <a:srgbClr val="0D0D0D"/>
                </a:solidFill>
                <a:latin typeface="Roboto"/>
                <a:ea typeface="Roboto"/>
                <a:cs typeface="Roboto"/>
                <a:sym typeface="Roboto"/>
              </a:rPr>
              <a:t>Feature Engineering إنشاء ميزات جديدة قد تكون مرتبطة بشكل أفضل بالمتغير التابع. تحويل المتغيرات الفئوية إلى تنسيق عددي  وبعمل </a:t>
            </a:r>
            <a:r>
              <a:rPr b="1" lang="en" sz="1450">
                <a:latin typeface="Roboto"/>
                <a:ea typeface="Roboto"/>
                <a:cs typeface="Roboto"/>
                <a:sym typeface="Roboto"/>
              </a:rPr>
              <a:t>Scaling  يا </a:t>
            </a:r>
            <a:r>
              <a:rPr b="1" lang="en">
                <a:solidFill>
                  <a:srgbClr val="0D0D0D"/>
                </a:solidFill>
                <a:latin typeface="Roboto"/>
                <a:ea typeface="Roboto"/>
                <a:cs typeface="Roboto"/>
                <a:sym typeface="Roboto"/>
              </a:rPr>
              <a:t>standardization يا normalization </a:t>
            </a:r>
            <a:r>
              <a:rPr b="1" lang="en" sz="1450">
                <a:latin typeface="Roboto"/>
                <a:ea typeface="Roboto"/>
                <a:cs typeface="Roboto"/>
                <a:sym typeface="Roboto"/>
              </a:rPr>
              <a:t>علشان اكون متاكد انو كل الداتا بنفس الرينج وهاد مهم جدا لما يكون الفيتشر ب</a:t>
            </a:r>
            <a:r>
              <a:rPr b="1" lang="en">
                <a:solidFill>
                  <a:srgbClr val="0D0D0D"/>
                </a:solidFill>
                <a:latin typeface="Roboto"/>
                <a:ea typeface="Roboto"/>
                <a:cs typeface="Roboto"/>
                <a:sym typeface="Roboto"/>
              </a:rPr>
              <a:t>on different scales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1d0a4e349b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68" name="Google Shape;468;g31d0a4e349b_0_1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d0a4e349b_0_1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31d0a4e349b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1d0a4e349b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50000"/>
              </a:lnSpc>
              <a:spcBef>
                <a:spcPts val="1200"/>
              </a:spcBef>
              <a:spcAft>
                <a:spcPts val="0"/>
              </a:spcAft>
              <a:buClr>
                <a:schemeClr val="dk1"/>
              </a:buClr>
              <a:buSzPts val="1100"/>
              <a:buFont typeface="Arial"/>
              <a:buNone/>
            </a:pPr>
            <a:r>
              <a:t/>
            </a:r>
            <a:endParaRPr>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a:highlight>
                  <a:srgbClr val="FFFF00"/>
                </a:highlight>
                <a:latin typeface="Arial"/>
                <a:ea typeface="Arial"/>
                <a:cs typeface="Arial"/>
                <a:sym typeface="Arial"/>
              </a:rPr>
              <a:t>هنتكلم فيه عن الافتراضات والخصائص المهمة اللي لازم تكون فاهمها كويس عشان تقدر تبني نماذج انحدار مظبوطة وتفسر نتايجها بشكل صحيح.</a:t>
            </a:r>
            <a:endParaRPr b="1">
              <a:highlight>
                <a:srgbClr val="FFFF00"/>
              </a:highlight>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"يا شباب، زي أي أداة بنستخدمها، نماذج الانحدار ليها شروط معينة لازم تتحقق عشان تدينا نتائج مظبوطة. الشروط دي بنسميها افتراضات (Assumptions)."</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"تخيلوا معايا إننا بنبني بيت، لو الأساس بتاع البيت مش متين، البيت كله ممكن يقع. نفس الكلام في نماذج الانحدار، لو الافتراضات مش متحققة، النموذج بتاعنا مش هيكون دقيق ومش هنقدر نثق في النتائج اللي بيطلعها."</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u="sng">
                <a:latin typeface="Arial"/>
                <a:ea typeface="Arial"/>
                <a:cs typeface="Arial"/>
                <a:sym typeface="Arial"/>
              </a:rPr>
              <a:t>1. الخطية (Linearity):</a:t>
            </a:r>
            <a:endParaRPr b="1" u="sng">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شرح مبسط: العلاقة بين المتغير التابع (y) والمتغيرات المستقلة (x) لازم تكون خط مستقيم (أو قريبة منه). يعني كل ما x بيزيد، y بيزيد (أو بيقل) بنفس النسبة.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شكل تقني: العلاقة بين المتغير التابع والمتغيرات المستقلة يمكن تمثيلها بمعادلة خطية (أو معادلة متعددة الحدود في حالة الانحدار متعدد الحدود).</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مثال: في مثال عدد ساعات المذاكرة ومجموع الدرجات، لو العلاقة بينهم خطية، يبقى كل ما الطالب يذاكر ساعة زيادة، مجموع درجاته هيزيد بمقدار ثابت (مثلاً 5 درجات).</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كيفية التحقق من الافتراض:</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الرسم البياني (Scatter Plot): ارسم العلاقة بين كل متغير مستقل (x) والمتغير التابع (y) على رسم بياني. لو النقط بتتوزع على شكل خط مستقيم (تقريباً)، يبقى العلاقة خطية.</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مصفوفة الارتباط (Correlation Matrix): احسب معامل الارتباط (Correlation Coefficient) بين كل متغير مستقل والمتغير التابع. لو المعامل قريب من 1 أو -1، ده بيدل على علاقة خطية قوية (طردية أو عكسية).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إيه لو الافتراض مش متحقق؟</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الانحدار متعدد الحدود (Polynomial Regression): لو العلاقة مش خطية، ممكن تستخدم الانحدار متعدد الحدود عشان تمثل العلاقة بشكل أفضل.</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تحويل المتغيرات: ممكن تحول المتغيرات باستخدام دوال رياضية زي اللوغاريتم أو الجذر التربيعي عشان تخلي العلاقة خطية.</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u="sng">
                <a:latin typeface="Arial"/>
                <a:ea typeface="Arial"/>
                <a:cs typeface="Arial"/>
                <a:sym typeface="Arial"/>
              </a:rPr>
              <a:t>2. الاستقلالية (Independence):</a:t>
            </a:r>
            <a:endParaRPr b="1" u="sng">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شرح مبسط: كل نقطة من بياناتنا مستقلة عن النقط التانية. يعني الخطأ في نقطة مينفعش يأثر على الخطأ في نقطة تانية.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شكل تقني: الأخطاء (Errors) في النموذج غير مرتبطة مع بعضها البعض (Uncorrelated).</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مثال: لو بنقيس ضغط الدم لمجموعة من المرضى، قراءة ضغط دم مريض معين المفروض متكونش مرتبطة بقراءة ضغط دم مريض تاني.</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كيفية التحقق من الافتراض:</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الرسم البياني للأخطاء (Residual Plot): ارسم الأخطاء (القيم الفعلية لـ y ناقص القيم المتوقعة ŷ) مقابل القيم المتوقعة (ŷ) أو مقابل الزمن (لو البيانات مرتبة زمنياً). لو مفيش نمط واضح في توزيع الأخطاء، يبقى ده مؤشر على الاستقلالية.</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اختبار Durbin-Watson: ده اختبار إحصائي بيقيس الارتباط التسلسلي (Serial Correlation) بين الأخطاء.</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إيه لو الافتراض مش متحقق؟</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نماذج السلاسل الزمنية (Time Series Models): لو البيانات زمنية وفيه ارتباط بين الأخطاء على مر الزمن، يبقى لازم تستخدم نماذج بالسلاسل الزمنية زي ARIMA أو Exponential Smoothing.</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u="sng">
                <a:latin typeface="Arial"/>
                <a:ea typeface="Arial"/>
                <a:cs typeface="Arial"/>
                <a:sym typeface="Arial"/>
              </a:rPr>
              <a:t>3. </a:t>
            </a:r>
            <a:r>
              <a:rPr b="1" lang="en">
                <a:latin typeface="Arial"/>
                <a:ea typeface="Arial"/>
                <a:cs typeface="Arial"/>
                <a:sym typeface="Arial"/>
              </a:rPr>
              <a:t>Variance of Errors ثابت متجانس</a:t>
            </a:r>
            <a:r>
              <a:rPr b="1" lang="en" u="sng">
                <a:latin typeface="Arial"/>
                <a:ea typeface="Arial"/>
                <a:cs typeface="Arial"/>
                <a:sym typeface="Arial"/>
              </a:rPr>
              <a:t>):</a:t>
            </a:r>
            <a:endParaRPr b="1" u="sng">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شرح مبسط: تباين الأخطاء بتاع النموذج ثابت لكل قيم المتغير المستقل. يعني مفيش قيم لـ x بتكون الأخطاء فيها أكبر أو أصغر من غيرها.</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شكل تقني: تباين الأخطاء (Variance of Errors) ثابت لجميع قيم المتغيرات المستقلة.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مثال: لو بنحاول نتنبأ بوزن الأشخاص بناءً على طولهم، المفروض إن تباين الأخطاء يكون ثابت لكل الأطوال. يعني مينفعش يكون فيه طول معين بيكون عنده الأخطاء أكبر بكتير من الأطوال التانية.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كيفية التحقق من الافتراض:</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الرسم البياني للأخطاء (Residual Plot): نفس الرسم البياني اللي استخدمناه في التحقق من الاستقلالية. لو تباين الأخطاء ثابت على طول المحور الأفقي، يبقى ده مؤشر على تجانس التباين. لو التباين بيتغير (بيزيد أو بيقل)، يبقى ده مؤشر على عدم تجانس التباين (Heteroscedasticity).</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إيه لو الافتراض مش متحقق؟</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تحويل المتغير التابع: ممكن تستخدم تحويلات زي الجذر التربيعي أو اللوغاريتم عشان تقلل من عدم تجانس التباين.</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نماذج الانحدار الموزون (Weighted Regression Models): دي نماذج بتدي أوزان مختلفة للبيانات بناءً على تباين الأخطاء، بحيث النقط اللي تباينها كبير بيكون ليها تأثير أقل على النموذج.</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u="sng">
                <a:latin typeface="Arial"/>
                <a:ea typeface="Arial"/>
                <a:cs typeface="Arial"/>
                <a:sym typeface="Arial"/>
              </a:rPr>
              <a:t>4. التوزيع الطبيعي (Normality):</a:t>
            </a:r>
            <a:endParaRPr b="1" u="sng">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شرح مبسط: الأخطاء بتاعة النموذج بتتوزع توزيع طبيعي. يعني معظم الأخطاء بتكون قريبة من الصفر، والأخطاء الكبيرة بتكون نادرة.</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شكل تقني: الأخطاء (Errors) في النموذج تتبع التوزيع الطبيعي (Normal Distribution).</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مثال: لو رسمنا Histogram للأخطاء في نموذج الانحدار، المفروض يطلع شكل الجرس المشهور بتاع التوزيع الطبيعي.</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كيفية التحقق من الافتراض:</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الرسم البياني للتوزيع الطبيعي (Normal Probability Plot or Q-Q Plot): لو النقط بتتوزع على شكل خط مستقيم (تقريباً)، يبقى ده مؤشر على التوزيع الطبيعي.</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اختبار Shapiro-Wilk: ده اختبار إحصائي بيختبر الفرضية الصفرية (Null Hypothesis) إن البيانات بتتبع توزيع طبيعي.</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إيه لو الافتراض مش متحقق؟</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تحويل المتغير التابع: ممكن تستخدم تحويلات زي اللوغاريتم أو الجذر التربيعي عشان تخلي الأخطاء تتوزع توزيع طبيعي.</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نماذج الانحدار الغير معلمية (Non-Parametric Regression Models): دي نماذج مش بتفترض أي توزيع معين للأخطاء، زي الـ K-Nearest Neighbors Regression.</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u="sng">
                <a:latin typeface="Arial"/>
                <a:ea typeface="Arial"/>
                <a:cs typeface="Arial"/>
                <a:sym typeface="Arial"/>
              </a:rPr>
              <a:t>5. عدم وجود ارتباط قوي بين المتغيرات المستقلة (No Multicollinearity):</a:t>
            </a:r>
            <a:endParaRPr b="1" u="sng">
              <a:latin typeface="Arial"/>
              <a:ea typeface="Arial"/>
              <a:cs typeface="Arial"/>
              <a:sym typeface="Arial"/>
            </a:endParaRPr>
          </a:p>
          <a:p>
            <a:pPr indent="-304800" lvl="0" marL="457200" rtl="1" algn="r">
              <a:lnSpc>
                <a:spcPct val="150000"/>
              </a:lnSpc>
              <a:spcBef>
                <a:spcPts val="1200"/>
              </a:spcBef>
              <a:spcAft>
                <a:spcPts val="0"/>
              </a:spcAft>
              <a:buClr>
                <a:schemeClr val="dk1"/>
              </a:buClr>
              <a:buSzPts val="1200"/>
              <a:buChar char="●"/>
            </a:pPr>
            <a:r>
              <a:rPr b="1" lang="en">
                <a:latin typeface="Arial"/>
                <a:ea typeface="Arial"/>
                <a:cs typeface="Arial"/>
                <a:sym typeface="Arial"/>
              </a:rPr>
              <a:t>شرح مبسط: المتغيرات المستقلة مينفعش تكون مرتبطة ببعض بشكل قوي. لو فيه ارتباط قوي، ده بيخلي تقدير المعاملات صعب ومش دقيق.</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شكل تقني: المتغيرات المستقلة ليست مرتبطة خطيًا بشكل كبير مع بعضها البعض.</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مثال: في نموذج بيتنبأ بسعر البيت، مينفعش نستخدم مساحة البيت بالامتار المربعة ومساحة البيت بالقدم المربعة في نفس الوقت، لأنهم مرتبطين ببعض بشكل كبير.</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كيفية التحقق من الافتراض:</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مصفوفة الارتباط (Correlation Matrix): احسب معاملات الارتباط بين كل زوج من المتغيرات المستقلة. لو فيه معامل ارتباط كبير (أكبر من 0.8 أو أقل من -0.8)، ده بيدل على وجود Multicollinearity.</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Variance Inflation Factor (VIF): ده مقياس بيقيس مدى تأثير الـ Multicollinearity على كل متغير مستقل.</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إيه لو الافتراض مش متحقق؟</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حذف متغيرات: ممكن تحذف واحد من المتغيرات المرتبطة.</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دمج متغيرات: ممكن تجمع المتغيرات المرتبطة في متغير واحد.</a:t>
            </a:r>
            <a:endParaRPr b="1">
              <a:latin typeface="Arial"/>
              <a:ea typeface="Arial"/>
              <a:cs typeface="Arial"/>
              <a:sym typeface="Arial"/>
            </a:endParaRPr>
          </a:p>
          <a:p>
            <a:pPr indent="-304800" lvl="1" marL="914400" rtl="1" algn="r">
              <a:lnSpc>
                <a:spcPct val="150000"/>
              </a:lnSpc>
              <a:spcBef>
                <a:spcPts val="0"/>
              </a:spcBef>
              <a:spcAft>
                <a:spcPts val="0"/>
              </a:spcAft>
              <a:buClr>
                <a:schemeClr val="dk1"/>
              </a:buClr>
              <a:buSzPts val="1200"/>
              <a:buChar char="○"/>
            </a:pPr>
            <a:r>
              <a:rPr b="1" lang="en">
                <a:latin typeface="Arial"/>
                <a:ea typeface="Arial"/>
                <a:cs typeface="Arial"/>
                <a:sym typeface="Arial"/>
              </a:rPr>
              <a:t>طرق Regularization: زي الـ Ridge Regression و الـ Lasso Regression، دي طرق بتقلل من تأثير الـ Multicollinearity.</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t/>
            </a:r>
            <a:endParaRPr b="1">
              <a:latin typeface="Arial"/>
              <a:ea typeface="Arial"/>
              <a:cs typeface="Arial"/>
              <a:sym typeface="Arial"/>
            </a:endParaRPr>
          </a:p>
          <a:p>
            <a:pPr indent="0" lvl="0" marL="0" rtl="1" algn="r">
              <a:lnSpc>
                <a:spcPct val="150000"/>
              </a:lnSpc>
              <a:spcBef>
                <a:spcPts val="1200"/>
              </a:spcBef>
              <a:spcAft>
                <a:spcPts val="0"/>
              </a:spcAft>
              <a:buClr>
                <a:schemeClr val="dk1"/>
              </a:buClr>
              <a:buSzPts val="1100"/>
              <a:buFont typeface="Arial"/>
              <a:buNone/>
            </a:pPr>
            <a:r>
              <a:rPr b="1" lang="en">
                <a:latin typeface="Arial"/>
                <a:ea typeface="Arial"/>
                <a:cs typeface="Arial"/>
                <a:sym typeface="Arial"/>
              </a:rPr>
              <a:t>BLUE (Best Linear Unbiased Estimator):BLUE: لقب بنطلقه على أفضل نموذج انحدار خطي ممكن.</a:t>
            </a:r>
            <a:endParaRPr b="1">
              <a:latin typeface="Arial"/>
              <a:ea typeface="Arial"/>
              <a:cs typeface="Arial"/>
              <a:sym typeface="Arial"/>
            </a:endParaRPr>
          </a:p>
          <a:p>
            <a:pPr indent="-298450" lvl="0" marL="457200" rtl="1" algn="r">
              <a:lnSpc>
                <a:spcPct val="150000"/>
              </a:lnSpc>
              <a:spcBef>
                <a:spcPts val="1200"/>
              </a:spcBef>
              <a:spcAft>
                <a:spcPts val="0"/>
              </a:spcAft>
              <a:buClr>
                <a:schemeClr val="dk1"/>
              </a:buClr>
              <a:buSzPts val="1100"/>
              <a:buChar char="●"/>
            </a:pPr>
            <a:r>
              <a:rPr b="1" lang="en">
                <a:latin typeface="Arial"/>
                <a:ea typeface="Arial"/>
                <a:cs typeface="Arial"/>
                <a:sym typeface="Arial"/>
              </a:rPr>
              <a:t>شرح مبسط: "ده لقب بنطلقه على نموذج الانحدار المثالي! يعني هو أفضل نموذج ممكن نحصل عليه، وبيكون خطي وغير متحيز."</a:t>
            </a:r>
            <a:endParaRPr b="1">
              <a:latin typeface="Arial"/>
              <a:ea typeface="Arial"/>
              <a:cs typeface="Arial"/>
              <a:sym typeface="Arial"/>
            </a:endParaRPr>
          </a:p>
          <a:p>
            <a:pPr indent="-298450" lvl="0" marL="457200" rtl="1" algn="r">
              <a:lnSpc>
                <a:spcPct val="150000"/>
              </a:lnSpc>
              <a:spcBef>
                <a:spcPts val="0"/>
              </a:spcBef>
              <a:spcAft>
                <a:spcPts val="0"/>
              </a:spcAft>
              <a:buClr>
                <a:schemeClr val="dk1"/>
              </a:buClr>
              <a:buSzPts val="1100"/>
              <a:buChar char="●"/>
            </a:pPr>
            <a:r>
              <a:rPr b="1" lang="en">
                <a:latin typeface="Arial"/>
                <a:ea typeface="Arial"/>
                <a:cs typeface="Arial"/>
                <a:sym typeface="Arial"/>
              </a:rPr>
              <a:t>أهميته: بيضمن لنا إننا بنستخدم أفضل طريقة ممكنة لتقدير معاملات الانحدار الخطي.</a:t>
            </a:r>
            <a:endParaRPr b="1">
              <a:latin typeface="Arial"/>
              <a:ea typeface="Arial"/>
              <a:cs typeface="Arial"/>
              <a:sym typeface="Arial"/>
            </a:endParaRPr>
          </a:p>
          <a:p>
            <a:pPr indent="-304800" lvl="0" marL="457200" rtl="1" algn="r">
              <a:lnSpc>
                <a:spcPct val="150000"/>
              </a:lnSpc>
              <a:spcBef>
                <a:spcPts val="0"/>
              </a:spcBef>
              <a:spcAft>
                <a:spcPts val="0"/>
              </a:spcAft>
              <a:buClr>
                <a:schemeClr val="dk1"/>
              </a:buClr>
              <a:buSzPts val="1200"/>
              <a:buChar char="●"/>
            </a:pPr>
            <a:r>
              <a:rPr b="1" lang="en">
                <a:latin typeface="Arial"/>
                <a:ea typeface="Arial"/>
                <a:cs typeface="Arial"/>
                <a:sym typeface="Arial"/>
              </a:rPr>
              <a:t>افتراضات الانحدار الخطي: عشان نقول إن النموذج بتاعنا BLUE، لازم نتحقق من كل افتراضات الانحدار الخطي اللي اتكلمنا عنها قبل كده (الخطية، الاستقلالية، تجانس التباين، التوزيع الطبيعي). لو أي افتراض من دول مش متحقق، يبقى النموذج بتاعنا مش BLUE.</a:t>
            </a:r>
            <a:endParaRPr b="1">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495" name="Google Shape;495;g31d0a4e349b_0_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1d0a4e349b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a:solidFill>
                <a:srgbClr val="0D0D0D"/>
              </a:solidFill>
              <a:highlight>
                <a:schemeClr val="lt1"/>
              </a:highlight>
              <a:latin typeface="Roboto"/>
              <a:ea typeface="Roboto"/>
              <a:cs typeface="Roboto"/>
              <a:sym typeface="Roboto"/>
            </a:endParaRPr>
          </a:p>
          <a:p>
            <a:pPr indent="0" lvl="0" marL="0" rtl="1" algn="r">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التحيّز (Bias)</a:t>
            </a:r>
            <a:r>
              <a:rPr lang="en">
                <a:solidFill>
                  <a:schemeClr val="dk1"/>
                </a:solidFill>
              </a:rPr>
              <a:t> = مدى بعد توقعات النموذج عن القيم الحقيقية.</a:t>
            </a:r>
            <a:br>
              <a:rPr lang="en">
                <a:solidFill>
                  <a:schemeClr val="dk1"/>
                </a:solidFill>
              </a:rPr>
            </a:br>
            <a:r>
              <a:rPr lang="en">
                <a:solidFill>
                  <a:schemeClr val="dk1"/>
                </a:solidFill>
              </a:rPr>
              <a:t>🔹 </a:t>
            </a:r>
            <a:r>
              <a:rPr b="1" lang="en">
                <a:solidFill>
                  <a:schemeClr val="dk1"/>
                </a:solidFill>
              </a:rPr>
              <a:t>التباين (Variance)</a:t>
            </a:r>
            <a:r>
              <a:rPr lang="en">
                <a:solidFill>
                  <a:schemeClr val="dk1"/>
                </a:solidFill>
              </a:rPr>
              <a:t> = مدى تغير توقعات النموذج عند تغيير البيانات التدريبية.</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المعضلة:</a:t>
            </a:r>
            <a:r>
              <a:rPr lang="en">
                <a:solidFill>
                  <a:schemeClr val="dk1"/>
                </a:solidFill>
              </a:rPr>
              <a:t> إذا قللت التحيّز، زاد التباين، والعكس صحيح!</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
                <a:solidFill>
                  <a:schemeClr val="dk1"/>
                </a:solidFill>
              </a:rPr>
              <a:t>مثال: </a:t>
            </a:r>
            <a:r>
              <a:rPr lang="en">
                <a:solidFill>
                  <a:schemeClr val="dk1"/>
                </a:solidFill>
              </a:rPr>
              <a:t>تخيل أنك مصمم أزياء يريد تصميم قميص يناسب جميع الأشخاص:</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إذا صممته بمقاس متوسط (Bias عالي)</a:t>
            </a:r>
            <a:r>
              <a:rPr lang="en">
                <a:solidFill>
                  <a:schemeClr val="dk1"/>
                </a:solidFill>
              </a:rPr>
              <a:t>:</a:t>
            </a:r>
            <a:endParaRPr>
              <a:solidFill>
                <a:schemeClr val="dk1"/>
              </a:solidFill>
            </a:endParaRPr>
          </a:p>
          <a:p>
            <a:pPr indent="-298450" lvl="0" marL="457200" rtl="1" algn="r">
              <a:lnSpc>
                <a:spcPct val="115000"/>
              </a:lnSpc>
              <a:spcBef>
                <a:spcPts val="1200"/>
              </a:spcBef>
              <a:spcAft>
                <a:spcPts val="0"/>
              </a:spcAft>
              <a:buClr>
                <a:schemeClr val="dk1"/>
              </a:buClr>
              <a:buSzPts val="1100"/>
              <a:buChar char="●"/>
            </a:pPr>
            <a:r>
              <a:rPr lang="en">
                <a:solidFill>
                  <a:schemeClr val="dk1"/>
                </a:solidFill>
              </a:rPr>
              <a:t>مناسب لمعظم الناس، لكنه لا يناسبهم تمامًا!</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
                <a:solidFill>
                  <a:schemeClr val="dk1"/>
                </a:solidFill>
              </a:rPr>
              <a:t>هذا يشبه </a:t>
            </a:r>
            <a:r>
              <a:rPr b="1" lang="en">
                <a:solidFill>
                  <a:schemeClr val="dk1"/>
                </a:solidFill>
              </a:rPr>
              <a:t>النموذج البسيط جداً (Underfitting)</a:t>
            </a:r>
            <a:r>
              <a:rPr lang="en">
                <a:solidFill>
                  <a:schemeClr val="dk1"/>
                </a:solidFill>
              </a:rPr>
              <a:t> الذي يتجاهل التفاصيل المهمة في البيانات.</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إذا قمت بتصميمه بمقاس مفصل لكل شخص (Variance عالي)</a:t>
            </a:r>
            <a:r>
              <a:rPr lang="en">
                <a:solidFill>
                  <a:schemeClr val="dk1"/>
                </a:solidFill>
              </a:rPr>
              <a:t>:</a:t>
            </a:r>
            <a:endParaRPr>
              <a:solidFill>
                <a:schemeClr val="dk1"/>
              </a:solidFill>
            </a:endParaRPr>
          </a:p>
          <a:p>
            <a:pPr indent="-298450" lvl="0" marL="457200" rtl="1" algn="r">
              <a:lnSpc>
                <a:spcPct val="115000"/>
              </a:lnSpc>
              <a:spcBef>
                <a:spcPts val="1200"/>
              </a:spcBef>
              <a:spcAft>
                <a:spcPts val="0"/>
              </a:spcAft>
              <a:buClr>
                <a:schemeClr val="dk1"/>
              </a:buClr>
              <a:buSzPts val="1100"/>
              <a:buChar char="●"/>
            </a:pPr>
            <a:r>
              <a:rPr lang="en">
                <a:solidFill>
                  <a:schemeClr val="dk1"/>
                </a:solidFill>
              </a:rPr>
              <a:t>سيكون دقيقًا جدًا لكل فرد، لكنه لن يعمل مع أشخاص جدد!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
                <a:solidFill>
                  <a:schemeClr val="dk1"/>
                </a:solidFill>
              </a:rPr>
              <a:t>هذا يشبه </a:t>
            </a:r>
            <a:r>
              <a:rPr b="1" lang="en">
                <a:solidFill>
                  <a:schemeClr val="dk1"/>
                </a:solidFill>
              </a:rPr>
              <a:t>النموذج المعقد جداً (Overfitting)</a:t>
            </a:r>
            <a:r>
              <a:rPr lang="en">
                <a:solidFill>
                  <a:schemeClr val="dk1"/>
                </a:solidFill>
              </a:rPr>
              <a:t> الذي يتكيف تمامًا مع البيانات التي تدرب عليها ولكنه يفشل مع البيانات الجديدة.</a:t>
            </a:r>
            <a:endParaRPr>
              <a:solidFill>
                <a:schemeClr val="dk1"/>
              </a:solidFill>
            </a:endParaRPr>
          </a:p>
          <a:p>
            <a:pPr indent="0" lvl="0" marL="0" rtl="1" algn="r">
              <a:lnSpc>
                <a:spcPct val="115000"/>
              </a:lnSpc>
              <a:spcBef>
                <a:spcPts val="1200"/>
              </a:spcBef>
              <a:spcAft>
                <a:spcPts val="0"/>
              </a:spcAft>
              <a:buNone/>
            </a:pPr>
            <a:r>
              <a:rPr lang="en">
                <a:solidFill>
                  <a:schemeClr val="dk1"/>
                </a:solidFill>
              </a:rPr>
              <a:t>🎯 </a:t>
            </a:r>
            <a:r>
              <a:rPr b="1" lang="en">
                <a:solidFill>
                  <a:schemeClr val="dk1"/>
                </a:solidFill>
              </a:rPr>
              <a:t>الحل؟ العثور على التصميم المثالي الذي يحقق توازنًا بين الدقة والمرونة!</a:t>
            </a:r>
            <a:endParaRPr b="1">
              <a:solidFill>
                <a:schemeClr val="dk1"/>
              </a:solidFill>
            </a:endParaRPr>
          </a:p>
          <a:p>
            <a:pPr indent="0" lvl="0" marL="0" rtl="1" algn="r">
              <a:lnSpc>
                <a:spcPct val="115000"/>
              </a:lnSpc>
              <a:spcBef>
                <a:spcPts val="1200"/>
              </a:spcBef>
              <a:spcAft>
                <a:spcPts val="0"/>
              </a:spcAft>
              <a:buNone/>
            </a:pPr>
            <a:r>
              <a:rPr b="1" lang="en">
                <a:solidFill>
                  <a:schemeClr val="dk1"/>
                </a:solidFill>
              </a:rPr>
              <a:t>الهدف: العثور على النموذج الذي يتعلم من الماضي لكنه لا يعيش فيه!</a:t>
            </a:r>
            <a:endParaRPr b="1">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1" algn="r">
              <a:lnSpc>
                <a:spcPct val="150000"/>
              </a:lnSpc>
              <a:spcBef>
                <a:spcPts val="1200"/>
              </a:spcBef>
              <a:spcAft>
                <a:spcPts val="0"/>
              </a:spcAft>
              <a:buClr>
                <a:schemeClr val="dk1"/>
              </a:buClr>
              <a:buSzPts val="1100"/>
              <a:buFont typeface="Arial"/>
              <a:buNone/>
            </a:pPr>
            <a:r>
              <a:t/>
            </a:r>
            <a:endParaRPr b="1">
              <a:highlight>
                <a:srgbClr val="FFFF00"/>
              </a:highlight>
            </a:endParaRPr>
          </a:p>
          <a:p>
            <a:pPr indent="0" lvl="0" marL="0" rtl="1" algn="r">
              <a:lnSpc>
                <a:spcPct val="150000"/>
              </a:lnSpc>
              <a:spcBef>
                <a:spcPts val="1200"/>
              </a:spcBef>
              <a:spcAft>
                <a:spcPts val="0"/>
              </a:spcAft>
              <a:buClr>
                <a:schemeClr val="dk1"/>
              </a:buClr>
              <a:buSzPts val="1100"/>
              <a:buFont typeface="Arial"/>
              <a:buNone/>
            </a:pPr>
            <a:r>
              <a:t/>
            </a:r>
            <a:endParaRPr b="1">
              <a:highlight>
                <a:srgbClr val="FFFF00"/>
              </a:highlight>
              <a:latin typeface="Arial"/>
              <a:ea typeface="Arial"/>
              <a:cs typeface="Arial"/>
              <a:sym typeface="Arial"/>
            </a:endParaRPr>
          </a:p>
          <a:p>
            <a:pPr indent="0" lvl="0" marL="0" rtl="0" algn="l">
              <a:lnSpc>
                <a:spcPct val="100000"/>
              </a:lnSpc>
              <a:spcBef>
                <a:spcPts val="1200"/>
              </a:spcBef>
              <a:spcAft>
                <a:spcPts val="0"/>
              </a:spcAft>
              <a:buSzPts val="1400"/>
              <a:buNone/>
            </a:pPr>
            <a:r>
              <a:t/>
            </a:r>
            <a:endParaRPr>
              <a:solidFill>
                <a:srgbClr val="0D0D0D"/>
              </a:solidFill>
              <a:highlight>
                <a:srgbClr val="FFFFFF"/>
              </a:highlight>
              <a:latin typeface="Roboto"/>
              <a:ea typeface="Roboto"/>
              <a:cs typeface="Roboto"/>
              <a:sym typeface="Roboto"/>
            </a:endParaRPr>
          </a:p>
        </p:txBody>
      </p:sp>
      <p:sp>
        <p:nvSpPr>
          <p:cNvPr id="504" name="Google Shape;504;g31d0a4e349b_0_1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1d0a4e349b_0_20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g31d0a4e349b_0_20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d0a4e349b_0_21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g31d0a4e349b_0_21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d0a4e349b_0_2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g31d0a4e349b_0_21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d0a4e349b_0_6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31d0a4e349b_0_6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1d0a4e349b_0_22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31d0a4e349b_0_22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1d0a4e349b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31d0a4e349b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1d0a4e349b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31d0a4e349b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1d0a4e349b_0_2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31d0a4e349b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1d0a4e349b_0_2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31d0a4e349b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1d0a4e349b_0_2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31d0a4e349b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1f5031abf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1f5031abf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1f5031abf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1f5031abf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1f5031abf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1f5031abf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1d0a4e349b_0_2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31d0a4e349b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d0a4e349b_0_6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31d0a4e349b_0_6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1d0a4e349b_0_2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31d0a4e349b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1d0a4e349b_0_2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31d0a4e349b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1f5031abf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1f5031abf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7548f40d8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7548f40d8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7548f40d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7548f40d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7548f40d8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7548f40d8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1d0a4e349b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1d0a4e349b_0_3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31d0a4e349b_0_3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d0a4e349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31d0a4e349b_0_3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d0a4e349b_0_3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1d0a4e349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Regeression &gt;&gt;&gt; المقياس عندي بيحاول قديش الارقام الي طلعها المودل قريبة من الارقام الحقيقية</a:t>
            </a:r>
            <a:br>
              <a:rPr lang="en" sz="1900"/>
            </a:br>
            <a:br>
              <a:rPr lang="en" sz="1900"/>
            </a:br>
            <a:r>
              <a:rPr lang="en" sz="1900"/>
              <a:t>Classification &gt;&gt;&gt;  المقاييس تعته بتوريك قديش المودل قادددرر يصنف صح </a:t>
            </a:r>
            <a:endParaRPr sz="19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7548f40d8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7548f40d8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db3aba5a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db3aba5a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1d0a4e349b_0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31d0a4e349b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1d0a4e349b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31d0a4e349b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1d0a4e349b_0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31d0a4e349b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1d0a4e349b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31d0a4e349b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1d0a4e349b_0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31d0a4e349b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1d0a4e349b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31d0a4e349b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1d0a4e349b_0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31d0a4e349b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1d0a4e349b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31d0a4e349b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1d0a4e349b_0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31d0a4e349b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7548f40d8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7548f40d8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d0a4e349b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d0a4e349b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8ad3b0939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8ad3b0939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1f5031abf3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31f5031abf3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1d0a4e349b_0_12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31d0a4e349b_0_1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1d0a4e349b_0_12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31d0a4e349b_0_1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1d0a4e349b_0_1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31d0a4e349b_0_1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1d0a4e349b_0_13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31d0a4e349b_0_1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1d0a4e349b_0_13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31d0a4e349b_0_1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1d0a4e349b_0_13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31d0a4e349b_0_1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1d0a4e349b_0_14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31d0a4e349b_0_1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1d0a4e349b_0_15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31d0a4e349b_0_1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db3aba5a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3db3aba5a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1d0a4e349b_0_15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31d0a4e349b_0_1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1d0a4e349b_0_15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31d0a4e349b_0_1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1d0a4e349b_0_15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31d0a4e349b_0_1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1d0a4e349b_0_1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31d0a4e349b_0_1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1d0a4e349b_0_15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31d0a4e349b_0_1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1d0a4e349b_0_1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31d0a4e349b_0_1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1d0a4e349b_0_15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31d0a4e349b_0_1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1d0a4e349b_0_1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g31d0a4e349b_0_15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g31d0a4e349b_0_15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1d0a4e349b_0_1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31d0a4e349b_0_1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1d0a4e349b_0_16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31d0a4e349b_0_1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2910254" y="4767263"/>
            <a:ext cx="3204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659550"/>
            <a:ext cx="4263900" cy="115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58" name="Google Shape;58;p14"/>
          <p:cNvSpPr txBox="1"/>
          <p:nvPr>
            <p:ph idx="1" type="subTitle"/>
          </p:nvPr>
        </p:nvSpPr>
        <p:spPr>
          <a:xfrm>
            <a:off x="685800" y="2916254"/>
            <a:ext cx="4263900" cy="78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p:txBody>
      </p:sp>
      <p:sp>
        <p:nvSpPr>
          <p:cNvPr id="59" name="Google Shape;59;p14"/>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0" name="Shape 60"/>
        <p:cNvGrpSpPr/>
        <p:nvPr/>
      </p:nvGrpSpPr>
      <p:grpSpPr>
        <a:xfrm>
          <a:off x="0" y="0"/>
          <a:ext cx="0" cy="0"/>
          <a:chOff x="0" y="0"/>
          <a:chExt cx="0" cy="0"/>
        </a:xfrm>
      </p:grpSpPr>
      <p:sp>
        <p:nvSpPr>
          <p:cNvPr id="61" name="Google Shape;61;p15"/>
          <p:cNvSpPr txBox="1"/>
          <p:nvPr>
            <p:ph type="title"/>
          </p:nvPr>
        </p:nvSpPr>
        <p:spPr>
          <a:xfrm>
            <a:off x="311700" y="2150850"/>
            <a:ext cx="8520600" cy="841800"/>
          </a:xfrm>
          <a:prstGeom prst="rect">
            <a:avLst/>
          </a:prstGeom>
          <a:noFill/>
          <a:ln>
            <a:noFill/>
          </a:ln>
        </p:spPr>
        <p:txBody>
          <a:bodyPr anchorCtr="0" anchor="ctr" bIns="68575" lIns="68575" spcFirstLastPara="1" rIns="68575" wrap="square" tIns="68575">
            <a:normAutofit/>
          </a:bodyPr>
          <a:lstStyle>
            <a:lvl1pPr lvl="0" algn="ctr">
              <a:lnSpc>
                <a:spcPct val="90000"/>
              </a:lnSpc>
              <a:spcBef>
                <a:spcPts val="0"/>
              </a:spcBef>
              <a:spcAft>
                <a:spcPts val="0"/>
              </a:spcAft>
              <a:buClr>
                <a:schemeClr val="dk1"/>
              </a:buClr>
              <a:buSzPts val="2700"/>
              <a:buFont typeface="Calibri"/>
              <a:buNone/>
              <a:defRPr sz="3600"/>
            </a:lvl1pPr>
            <a:lvl2pPr lvl="1" algn="ctr">
              <a:lnSpc>
                <a:spcPct val="100000"/>
              </a:lnSpc>
              <a:spcBef>
                <a:spcPts val="0"/>
              </a:spcBef>
              <a:spcAft>
                <a:spcPts val="0"/>
              </a:spcAft>
              <a:buSzPts val="2700"/>
              <a:buNone/>
              <a:defRPr sz="3600"/>
            </a:lvl2pPr>
            <a:lvl3pPr lvl="2" algn="ctr">
              <a:lnSpc>
                <a:spcPct val="100000"/>
              </a:lnSpc>
              <a:spcBef>
                <a:spcPts val="0"/>
              </a:spcBef>
              <a:spcAft>
                <a:spcPts val="0"/>
              </a:spcAft>
              <a:buSzPts val="2700"/>
              <a:buNone/>
              <a:defRPr sz="3600"/>
            </a:lvl3pPr>
            <a:lvl4pPr lvl="3" algn="ctr">
              <a:lnSpc>
                <a:spcPct val="100000"/>
              </a:lnSpc>
              <a:spcBef>
                <a:spcPts val="0"/>
              </a:spcBef>
              <a:spcAft>
                <a:spcPts val="0"/>
              </a:spcAft>
              <a:buSzPts val="2700"/>
              <a:buNone/>
              <a:defRPr sz="3600"/>
            </a:lvl4pPr>
            <a:lvl5pPr lvl="4" algn="ctr">
              <a:lnSpc>
                <a:spcPct val="100000"/>
              </a:lnSpc>
              <a:spcBef>
                <a:spcPts val="0"/>
              </a:spcBef>
              <a:spcAft>
                <a:spcPts val="0"/>
              </a:spcAft>
              <a:buSzPts val="2700"/>
              <a:buNone/>
              <a:defRPr sz="3600"/>
            </a:lvl5pPr>
            <a:lvl6pPr lvl="5" algn="ctr">
              <a:lnSpc>
                <a:spcPct val="100000"/>
              </a:lnSpc>
              <a:spcBef>
                <a:spcPts val="0"/>
              </a:spcBef>
              <a:spcAft>
                <a:spcPts val="0"/>
              </a:spcAft>
              <a:buSzPts val="2700"/>
              <a:buNone/>
              <a:defRPr sz="3600"/>
            </a:lvl6pPr>
            <a:lvl7pPr lvl="6" algn="ctr">
              <a:lnSpc>
                <a:spcPct val="100000"/>
              </a:lnSpc>
              <a:spcBef>
                <a:spcPts val="0"/>
              </a:spcBef>
              <a:spcAft>
                <a:spcPts val="0"/>
              </a:spcAft>
              <a:buSzPts val="2700"/>
              <a:buNone/>
              <a:defRPr sz="3600"/>
            </a:lvl7pPr>
            <a:lvl8pPr lvl="7" algn="ctr">
              <a:lnSpc>
                <a:spcPct val="100000"/>
              </a:lnSpc>
              <a:spcBef>
                <a:spcPts val="0"/>
              </a:spcBef>
              <a:spcAft>
                <a:spcPts val="0"/>
              </a:spcAft>
              <a:buSzPts val="2700"/>
              <a:buNone/>
              <a:defRPr sz="3600"/>
            </a:lvl8pPr>
            <a:lvl9pPr lvl="8" algn="ctr">
              <a:lnSpc>
                <a:spcPct val="100000"/>
              </a:lnSpc>
              <a:spcBef>
                <a:spcPts val="0"/>
              </a:spcBef>
              <a:spcAft>
                <a:spcPts val="0"/>
              </a:spcAft>
              <a:buSzPts val="2700"/>
              <a:buNone/>
              <a:defRPr sz="3600"/>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60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_1">
    <p:spTree>
      <p:nvGrpSpPr>
        <p:cNvPr id="67" name="Shape 67"/>
        <p:cNvGrpSpPr/>
        <p:nvPr/>
      </p:nvGrpSpPr>
      <p:grpSpPr>
        <a:xfrm>
          <a:off x="0" y="0"/>
          <a:ext cx="0" cy="0"/>
          <a:chOff x="0" y="0"/>
          <a:chExt cx="0" cy="0"/>
        </a:xfrm>
      </p:grpSpPr>
      <p:sp>
        <p:nvSpPr>
          <p:cNvPr id="68" name="Google Shape;68;p1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1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70" name="Google Shape;70;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1" name="Google Shape;71;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2" name="Google Shape;72;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73" name="Shape 73"/>
        <p:cNvGrpSpPr/>
        <p:nvPr/>
      </p:nvGrpSpPr>
      <p:grpSpPr>
        <a:xfrm>
          <a:off x="0" y="0"/>
          <a:ext cx="0" cy="0"/>
          <a:chOff x="0" y="0"/>
          <a:chExt cx="0" cy="0"/>
        </a:xfrm>
      </p:grpSpPr>
      <p:sp>
        <p:nvSpPr>
          <p:cNvPr id="74" name="Google Shape;74;p18"/>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5" name="Google Shape;75;p18"/>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60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6" name="Google Shape;76;p18"/>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D0D0D"/>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77" name="Shape 77"/>
        <p:cNvGrpSpPr/>
        <p:nvPr/>
      </p:nvGrpSpPr>
      <p:grpSpPr>
        <a:xfrm>
          <a:off x="0" y="0"/>
          <a:ext cx="0" cy="0"/>
          <a:chOff x="0" y="0"/>
          <a:chExt cx="0" cy="0"/>
        </a:xfrm>
      </p:grpSpPr>
      <p:sp>
        <p:nvSpPr>
          <p:cNvPr id="78" name="Google Shape;78;p1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80" name="Google Shape;80;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1" name="Google Shape;81;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 name="Google Shape;82;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3">
    <p:spTree>
      <p:nvGrpSpPr>
        <p:cNvPr id="83" name="Shape 83"/>
        <p:cNvGrpSpPr/>
        <p:nvPr/>
      </p:nvGrpSpPr>
      <p:grpSpPr>
        <a:xfrm>
          <a:off x="0" y="0"/>
          <a:ext cx="0" cy="0"/>
          <a:chOff x="0" y="0"/>
          <a:chExt cx="0" cy="0"/>
        </a:xfrm>
      </p:grpSpPr>
      <p:sp>
        <p:nvSpPr>
          <p:cNvPr id="84" name="Google Shape;84;p20"/>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 name="Google Shape;85;p20"/>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86" name="Google Shape;8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7" name="Google Shape;8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8" name="Google Shape;8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89" name="Shape 89"/>
        <p:cNvGrpSpPr/>
        <p:nvPr/>
      </p:nvGrpSpPr>
      <p:grpSpPr>
        <a:xfrm>
          <a:off x="0" y="0"/>
          <a:ext cx="0" cy="0"/>
          <a:chOff x="0" y="0"/>
          <a:chExt cx="0" cy="0"/>
        </a:xfrm>
      </p:grpSpPr>
      <p:sp>
        <p:nvSpPr>
          <p:cNvPr id="90" name="Google Shape;90;p2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1" name="Google Shape;91;p2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92" name="Google Shape;92;p2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 name="Google Shape;93;p2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 name="Google Shape;94;p2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2">
    <p:spTree>
      <p:nvGrpSpPr>
        <p:cNvPr id="95" name="Shape 95"/>
        <p:cNvGrpSpPr/>
        <p:nvPr/>
      </p:nvGrpSpPr>
      <p:grpSpPr>
        <a:xfrm>
          <a:off x="0" y="0"/>
          <a:ext cx="0" cy="0"/>
          <a:chOff x="0" y="0"/>
          <a:chExt cx="0" cy="0"/>
        </a:xfrm>
      </p:grpSpPr>
      <p:sp>
        <p:nvSpPr>
          <p:cNvPr id="96" name="Google Shape;96;p22"/>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7" name="Google Shape;97;p22"/>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98" name="Google Shape;98;p2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2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 name="Google Shape;100;p2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3">
    <p:spTree>
      <p:nvGrpSpPr>
        <p:cNvPr id="101" name="Shape 101"/>
        <p:cNvGrpSpPr/>
        <p:nvPr/>
      </p:nvGrpSpPr>
      <p:grpSpPr>
        <a:xfrm>
          <a:off x="0" y="0"/>
          <a:ext cx="0" cy="0"/>
          <a:chOff x="0" y="0"/>
          <a:chExt cx="0" cy="0"/>
        </a:xfrm>
      </p:grpSpPr>
      <p:sp>
        <p:nvSpPr>
          <p:cNvPr id="102" name="Google Shape;102;p23"/>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3" name="Google Shape;103;p23"/>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104" name="Google Shape;104;p2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 name="Google Shape;105;p2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5">
    <p:spTree>
      <p:nvGrpSpPr>
        <p:cNvPr id="107" name="Shape 107"/>
        <p:cNvGrpSpPr/>
        <p:nvPr/>
      </p:nvGrpSpPr>
      <p:grpSpPr>
        <a:xfrm>
          <a:off x="0" y="0"/>
          <a:ext cx="0" cy="0"/>
          <a:chOff x="0" y="0"/>
          <a:chExt cx="0" cy="0"/>
        </a:xfrm>
      </p:grpSpPr>
      <p:sp>
        <p:nvSpPr>
          <p:cNvPr id="108" name="Google Shape;108;p24"/>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9" name="Google Shape;109;p24"/>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110" name="Google Shape;110;p2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 name="Google Shape;111;p2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 name="Google Shape;112;p2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113" name="Shape 113"/>
        <p:cNvGrpSpPr/>
        <p:nvPr/>
      </p:nvGrpSpPr>
      <p:grpSpPr>
        <a:xfrm>
          <a:off x="0" y="0"/>
          <a:ext cx="0" cy="0"/>
          <a:chOff x="0" y="0"/>
          <a:chExt cx="0" cy="0"/>
        </a:xfrm>
      </p:grpSpPr>
      <p:sp>
        <p:nvSpPr>
          <p:cNvPr id="114" name="Google Shape;114;p25"/>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5" name="Google Shape;115;p25"/>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116" name="Google Shape;116;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7" name="Google Shape;117;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8" name="Google Shape;118;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2">
    <p:spTree>
      <p:nvGrpSpPr>
        <p:cNvPr id="119" name="Shape 119"/>
        <p:cNvGrpSpPr/>
        <p:nvPr/>
      </p:nvGrpSpPr>
      <p:grpSpPr>
        <a:xfrm>
          <a:off x="0" y="0"/>
          <a:ext cx="0" cy="0"/>
          <a:chOff x="0" y="0"/>
          <a:chExt cx="0" cy="0"/>
        </a:xfrm>
      </p:grpSpPr>
      <p:sp>
        <p:nvSpPr>
          <p:cNvPr id="120" name="Google Shape;120;p2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1" name="Google Shape;121;p2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122" name="Google Shape;122;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3" name="Google Shape;123;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4" name="Google Shape;124;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11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1.xml"/><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1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122.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11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122.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1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120.png"/><Relationship Id="rId4" Type="http://schemas.openxmlformats.org/officeDocument/2006/relationships/image" Target="../media/image122.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2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127.png"/><Relationship Id="rId4" Type="http://schemas.openxmlformats.org/officeDocument/2006/relationships/image" Target="../media/image12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130.png"/><Relationship Id="rId4" Type="http://schemas.openxmlformats.org/officeDocument/2006/relationships/image" Target="../media/image133.png"/><Relationship Id="rId5" Type="http://schemas.openxmlformats.org/officeDocument/2006/relationships/image" Target="../media/image120.png"/><Relationship Id="rId6" Type="http://schemas.openxmlformats.org/officeDocument/2006/relationships/image" Target="../media/image126.png"/><Relationship Id="rId7" Type="http://schemas.openxmlformats.org/officeDocument/2006/relationships/image" Target="../media/image122.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12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128.png"/><Relationship Id="rId4" Type="http://schemas.openxmlformats.org/officeDocument/2006/relationships/image" Target="../media/image149.png"/><Relationship Id="rId5" Type="http://schemas.openxmlformats.org/officeDocument/2006/relationships/image" Target="../media/image1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1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16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13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13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8.xml"/><Relationship Id="rId3" Type="http://schemas.openxmlformats.org/officeDocument/2006/relationships/image" Target="../media/image13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9.xml"/><Relationship Id="rId3" Type="http://schemas.openxmlformats.org/officeDocument/2006/relationships/image" Target="../media/image1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1.xml"/><Relationship Id="rId3" Type="http://schemas.openxmlformats.org/officeDocument/2006/relationships/image" Target="../media/image139.png"/><Relationship Id="rId4" Type="http://schemas.openxmlformats.org/officeDocument/2006/relationships/image" Target="../media/image14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2.xml"/><Relationship Id="rId3" Type="http://schemas.openxmlformats.org/officeDocument/2006/relationships/image" Target="../media/image142.png"/><Relationship Id="rId4" Type="http://schemas.openxmlformats.org/officeDocument/2006/relationships/image" Target="../media/image13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3.xml"/><Relationship Id="rId3" Type="http://schemas.openxmlformats.org/officeDocument/2006/relationships/image" Target="../media/image13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4.xml"/><Relationship Id="rId3" Type="http://schemas.openxmlformats.org/officeDocument/2006/relationships/image" Target="../media/image138.png"/><Relationship Id="rId4" Type="http://schemas.openxmlformats.org/officeDocument/2006/relationships/image" Target="../media/image145.png"/><Relationship Id="rId5" Type="http://schemas.openxmlformats.org/officeDocument/2006/relationships/image" Target="../media/image1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5.xml"/><Relationship Id="rId3" Type="http://schemas.openxmlformats.org/officeDocument/2006/relationships/image" Target="../media/image138.png"/><Relationship Id="rId4" Type="http://schemas.openxmlformats.org/officeDocument/2006/relationships/image" Target="../media/image145.png"/><Relationship Id="rId5" Type="http://schemas.openxmlformats.org/officeDocument/2006/relationships/image" Target="../media/image165.png"/><Relationship Id="rId6" Type="http://schemas.openxmlformats.org/officeDocument/2006/relationships/image" Target="../media/image15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6.xml"/><Relationship Id="rId3" Type="http://schemas.openxmlformats.org/officeDocument/2006/relationships/image" Target="../media/image13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8.xml"/><Relationship Id="rId3" Type="http://schemas.openxmlformats.org/officeDocument/2006/relationships/image" Target="../media/image131.png"/><Relationship Id="rId4" Type="http://schemas.openxmlformats.org/officeDocument/2006/relationships/image" Target="../media/image14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9.xml"/><Relationship Id="rId3" Type="http://schemas.openxmlformats.org/officeDocument/2006/relationships/image" Target="../media/image1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0.xml"/><Relationship Id="rId3" Type="http://schemas.openxmlformats.org/officeDocument/2006/relationships/image" Target="../media/image15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3.xml"/><Relationship Id="rId3" Type="http://schemas.openxmlformats.org/officeDocument/2006/relationships/image" Target="../media/image14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7.xml"/><Relationship Id="rId3" Type="http://schemas.openxmlformats.org/officeDocument/2006/relationships/image" Target="../media/image17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9.xml"/><Relationship Id="rId3" Type="http://schemas.openxmlformats.org/officeDocument/2006/relationships/image" Target="../media/image1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 Id="rId3" Type="http://schemas.openxmlformats.org/officeDocument/2006/relationships/image" Target="../media/image160.png"/><Relationship Id="rId4" Type="http://schemas.openxmlformats.org/officeDocument/2006/relationships/image" Target="../media/image146.png"/><Relationship Id="rId9" Type="http://schemas.openxmlformats.org/officeDocument/2006/relationships/image" Target="../media/image153.png"/><Relationship Id="rId5" Type="http://schemas.openxmlformats.org/officeDocument/2006/relationships/image" Target="../media/image155.png"/><Relationship Id="rId6" Type="http://schemas.openxmlformats.org/officeDocument/2006/relationships/image" Target="../media/image151.png"/><Relationship Id="rId7" Type="http://schemas.openxmlformats.org/officeDocument/2006/relationships/image" Target="../media/image166.png"/><Relationship Id="rId8" Type="http://schemas.openxmlformats.org/officeDocument/2006/relationships/image" Target="../media/image156.png"/><Relationship Id="rId10" Type="http://schemas.openxmlformats.org/officeDocument/2006/relationships/image" Target="../media/image16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176.png"/><Relationship Id="rId4" Type="http://schemas.openxmlformats.org/officeDocument/2006/relationships/image" Target="../media/image159.png"/><Relationship Id="rId5" Type="http://schemas.openxmlformats.org/officeDocument/2006/relationships/image" Target="../media/image163.png"/><Relationship Id="rId6" Type="http://schemas.openxmlformats.org/officeDocument/2006/relationships/image" Target="../media/image168.png"/><Relationship Id="rId7" Type="http://schemas.openxmlformats.org/officeDocument/2006/relationships/image" Target="../media/image16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 Id="rId3" Type="http://schemas.openxmlformats.org/officeDocument/2006/relationships/image" Target="../media/image176.png"/><Relationship Id="rId4" Type="http://schemas.openxmlformats.org/officeDocument/2006/relationships/image" Target="../media/image159.png"/><Relationship Id="rId5" Type="http://schemas.openxmlformats.org/officeDocument/2006/relationships/image" Target="../media/image163.png"/><Relationship Id="rId6" Type="http://schemas.openxmlformats.org/officeDocument/2006/relationships/image" Target="../media/image168.png"/><Relationship Id="rId7" Type="http://schemas.openxmlformats.org/officeDocument/2006/relationships/image" Target="../media/image17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image" Target="../media/image176.png"/><Relationship Id="rId4" Type="http://schemas.openxmlformats.org/officeDocument/2006/relationships/image" Target="../media/image159.png"/><Relationship Id="rId5" Type="http://schemas.openxmlformats.org/officeDocument/2006/relationships/image" Target="../media/image163.png"/><Relationship Id="rId6" Type="http://schemas.openxmlformats.org/officeDocument/2006/relationships/image" Target="../media/image168.png"/><Relationship Id="rId7" Type="http://schemas.openxmlformats.org/officeDocument/2006/relationships/image" Target="../media/image19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7.xml"/><Relationship Id="rId3" Type="http://schemas.openxmlformats.org/officeDocument/2006/relationships/image" Target="../media/image1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174.png"/><Relationship Id="rId4" Type="http://schemas.openxmlformats.org/officeDocument/2006/relationships/image" Target="../media/image182.png"/><Relationship Id="rId5" Type="http://schemas.openxmlformats.org/officeDocument/2006/relationships/image" Target="../media/image172.png"/><Relationship Id="rId6" Type="http://schemas.openxmlformats.org/officeDocument/2006/relationships/image" Target="../media/image18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0.xml"/><Relationship Id="rId3" Type="http://schemas.openxmlformats.org/officeDocument/2006/relationships/hyperlink" Target="https://www.kaggle.com/code/prashant111/decision-tree-classifier-tutorial"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 Id="rId3" Type="http://schemas.openxmlformats.org/officeDocument/2006/relationships/image" Target="../media/image19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3.xml"/><Relationship Id="rId3" Type="http://schemas.openxmlformats.org/officeDocument/2006/relationships/image" Target="../media/image1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4.xml"/><Relationship Id="rId3" Type="http://schemas.openxmlformats.org/officeDocument/2006/relationships/image" Target="../media/image17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5.xml"/><Relationship Id="rId3" Type="http://schemas.openxmlformats.org/officeDocument/2006/relationships/image" Target="../media/image18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 Id="rId3" Type="http://schemas.openxmlformats.org/officeDocument/2006/relationships/image" Target="../media/image20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9.xml"/><Relationship Id="rId3" Type="http://schemas.openxmlformats.org/officeDocument/2006/relationships/image" Target="../media/image18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investopedia.com/terms/c/commodity.asp"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 Id="rId3" Type="http://schemas.openxmlformats.org/officeDocument/2006/relationships/image" Target="../media/image17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 Id="rId3" Type="http://schemas.openxmlformats.org/officeDocument/2006/relationships/image" Target="../media/image18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 Id="rId3" Type="http://schemas.openxmlformats.org/officeDocument/2006/relationships/image" Target="../media/image18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image" Target="../media/image187.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 Id="rId3" Type="http://schemas.openxmlformats.org/officeDocument/2006/relationships/image" Target="../media/image18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3.xml"/><Relationship Id="rId3" Type="http://schemas.openxmlformats.org/officeDocument/2006/relationships/image" Target="../media/image18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 Id="rId3" Type="http://schemas.openxmlformats.org/officeDocument/2006/relationships/image" Target="../media/image19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7.xml"/><Relationship Id="rId3" Type="http://schemas.openxmlformats.org/officeDocument/2006/relationships/image" Target="../media/image20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 Id="rId3" Type="http://schemas.openxmlformats.org/officeDocument/2006/relationships/image" Target="../media/image19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 Id="rId3" Type="http://schemas.openxmlformats.org/officeDocument/2006/relationships/image" Target="../media/image195.png"/><Relationship Id="rId4" Type="http://schemas.openxmlformats.org/officeDocument/2006/relationships/image" Target="../media/image2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 Id="rId3" Type="http://schemas.openxmlformats.org/officeDocument/2006/relationships/image" Target="../media/image197.png"/><Relationship Id="rId4" Type="http://schemas.openxmlformats.org/officeDocument/2006/relationships/image" Target="../media/image21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 Id="rId3" Type="http://schemas.openxmlformats.org/officeDocument/2006/relationships/image" Target="../media/image196.png"/><Relationship Id="rId4" Type="http://schemas.openxmlformats.org/officeDocument/2006/relationships/image" Target="../media/image19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 Id="rId3" Type="http://schemas.openxmlformats.org/officeDocument/2006/relationships/image" Target="../media/image193.png"/><Relationship Id="rId4" Type="http://schemas.openxmlformats.org/officeDocument/2006/relationships/image" Target="../media/image20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 Id="rId3" Type="http://schemas.openxmlformats.org/officeDocument/2006/relationships/image" Target="../media/image19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 Id="rId3" Type="http://schemas.openxmlformats.org/officeDocument/2006/relationships/image" Target="../media/image21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 Id="rId3" Type="http://schemas.openxmlformats.org/officeDocument/2006/relationships/image" Target="../media/image20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 Id="rId3" Type="http://schemas.openxmlformats.org/officeDocument/2006/relationships/image" Target="../media/image260.png"/><Relationship Id="rId4" Type="http://schemas.openxmlformats.org/officeDocument/2006/relationships/hyperlink" Target="https://scikit-learn.org/stable/auto_examples/classification/plot_classifier_comparison.html#sphx-glr-auto-examples-classification-plot-classifier-comparison-py"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gi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0.xml"/><Relationship Id="rId3" Type="http://schemas.openxmlformats.org/officeDocument/2006/relationships/image" Target="../media/image20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 Id="rId3" Type="http://schemas.openxmlformats.org/officeDocument/2006/relationships/image" Target="../media/image203.png"/><Relationship Id="rId4" Type="http://schemas.openxmlformats.org/officeDocument/2006/relationships/image" Target="../media/image22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 Id="rId3" Type="http://schemas.openxmlformats.org/officeDocument/2006/relationships/image" Target="../media/image212.png"/><Relationship Id="rId4" Type="http://schemas.openxmlformats.org/officeDocument/2006/relationships/image" Target="../media/image22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4.xml"/><Relationship Id="rId3" Type="http://schemas.openxmlformats.org/officeDocument/2006/relationships/image" Target="../media/image207.png"/><Relationship Id="rId4" Type="http://schemas.openxmlformats.org/officeDocument/2006/relationships/image" Target="../media/image224.png"/><Relationship Id="rId5" Type="http://schemas.openxmlformats.org/officeDocument/2006/relationships/image" Target="../media/image214.png"/><Relationship Id="rId6" Type="http://schemas.openxmlformats.org/officeDocument/2006/relationships/image" Target="../media/image213.png"/><Relationship Id="rId7" Type="http://schemas.openxmlformats.org/officeDocument/2006/relationships/image" Target="../media/image20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 Id="rId3" Type="http://schemas.openxmlformats.org/officeDocument/2006/relationships/image" Target="../media/image21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8.xml"/><Relationship Id="rId3" Type="http://schemas.openxmlformats.org/officeDocument/2006/relationships/image" Target="../media/image22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2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0.xml"/><Relationship Id="rId3" Type="http://schemas.openxmlformats.org/officeDocument/2006/relationships/image" Target="../media/image22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1.xml"/><Relationship Id="rId3" Type="http://schemas.openxmlformats.org/officeDocument/2006/relationships/image" Target="../media/image216.png"/><Relationship Id="rId4" Type="http://schemas.openxmlformats.org/officeDocument/2006/relationships/image" Target="../media/image23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3.xml"/><Relationship Id="rId3" Type="http://schemas.openxmlformats.org/officeDocument/2006/relationships/image" Target="../media/image22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4.xml"/><Relationship Id="rId3" Type="http://schemas.openxmlformats.org/officeDocument/2006/relationships/image" Target="../media/image237.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5.xml"/><Relationship Id="rId3" Type="http://schemas.openxmlformats.org/officeDocument/2006/relationships/image" Target="../media/image22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6.xml"/><Relationship Id="rId3" Type="http://schemas.openxmlformats.org/officeDocument/2006/relationships/image" Target="../media/image22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7.xml"/><Relationship Id="rId3" Type="http://schemas.openxmlformats.org/officeDocument/2006/relationships/image" Target="../media/image22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8.xml"/><Relationship Id="rId3" Type="http://schemas.openxmlformats.org/officeDocument/2006/relationships/image" Target="../media/image22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39.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1.xml"/><Relationship Id="rId3" Type="http://schemas.openxmlformats.org/officeDocument/2006/relationships/image" Target="../media/image24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2.xml"/><Relationship Id="rId3" Type="http://schemas.openxmlformats.org/officeDocument/2006/relationships/image" Target="../media/image23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4.xml"/><Relationship Id="rId3" Type="http://schemas.openxmlformats.org/officeDocument/2006/relationships/image" Target="../media/image23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5.xml"/><Relationship Id="rId3" Type="http://schemas.openxmlformats.org/officeDocument/2006/relationships/image" Target="../media/image233.png"/><Relationship Id="rId4" Type="http://schemas.openxmlformats.org/officeDocument/2006/relationships/image" Target="../media/image24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6.xml"/><Relationship Id="rId3" Type="http://schemas.openxmlformats.org/officeDocument/2006/relationships/image" Target="../media/image23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7.xml"/><Relationship Id="rId3" Type="http://schemas.openxmlformats.org/officeDocument/2006/relationships/image" Target="../media/image23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8.xml"/><Relationship Id="rId3" Type="http://schemas.openxmlformats.org/officeDocument/2006/relationships/image" Target="../media/image233.png"/><Relationship Id="rId4" Type="http://schemas.openxmlformats.org/officeDocument/2006/relationships/image" Target="../media/image236.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0.xml"/><Relationship Id="rId3" Type="http://schemas.openxmlformats.org/officeDocument/2006/relationships/image" Target="../media/image24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1.xml"/><Relationship Id="rId3" Type="http://schemas.openxmlformats.org/officeDocument/2006/relationships/image" Target="../media/image257.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2.xml"/><Relationship Id="rId3" Type="http://schemas.openxmlformats.org/officeDocument/2006/relationships/image" Target="../media/image249.png"/><Relationship Id="rId4" Type="http://schemas.openxmlformats.org/officeDocument/2006/relationships/image" Target="../media/image235.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3.xml"/><Relationship Id="rId3" Type="http://schemas.openxmlformats.org/officeDocument/2006/relationships/image" Target="../media/image23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4.xml"/><Relationship Id="rId3" Type="http://schemas.openxmlformats.org/officeDocument/2006/relationships/image" Target="../media/image245.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5.xml"/><Relationship Id="rId3" Type="http://schemas.openxmlformats.org/officeDocument/2006/relationships/image" Target="../media/image254.png"/><Relationship Id="rId4" Type="http://schemas.openxmlformats.org/officeDocument/2006/relationships/image" Target="../media/image25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8.xml"/><Relationship Id="rId3" Type="http://schemas.openxmlformats.org/officeDocument/2006/relationships/image" Target="../media/image253.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9.xml"/><Relationship Id="rId3" Type="http://schemas.openxmlformats.org/officeDocument/2006/relationships/image" Target="../media/image2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2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0.xml"/><Relationship Id="rId3" Type="http://schemas.openxmlformats.org/officeDocument/2006/relationships/image" Target="../media/image248.gif"/></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1.xml"/><Relationship Id="rId3" Type="http://schemas.openxmlformats.org/officeDocument/2006/relationships/image" Target="../media/image251.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3.xml"/><Relationship Id="rId3" Type="http://schemas.openxmlformats.org/officeDocument/2006/relationships/image" Target="../media/image234.png"/><Relationship Id="rId4" Type="http://schemas.openxmlformats.org/officeDocument/2006/relationships/image" Target="../media/image24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4.xml"/><Relationship Id="rId3" Type="http://schemas.openxmlformats.org/officeDocument/2006/relationships/image" Target="../media/image252.png"/><Relationship Id="rId4" Type="http://schemas.openxmlformats.org/officeDocument/2006/relationships/image" Target="../media/image24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5.xml"/><Relationship Id="rId3" Type="http://schemas.openxmlformats.org/officeDocument/2006/relationships/image" Target="../media/image247.png"/><Relationship Id="rId4" Type="http://schemas.openxmlformats.org/officeDocument/2006/relationships/image" Target="../media/image255.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6.xml"/><Relationship Id="rId3" Type="http://schemas.openxmlformats.org/officeDocument/2006/relationships/image" Target="../media/image256.png"/><Relationship Id="rId4" Type="http://schemas.openxmlformats.org/officeDocument/2006/relationships/image" Target="../media/image259.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9.xml"/><Relationship Id="rId3" Type="http://schemas.openxmlformats.org/officeDocument/2006/relationships/image" Target="../media/image2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49.png"/><Relationship Id="rId5"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3.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48.png"/><Relationship Id="rId5" Type="http://schemas.openxmlformats.org/officeDocument/2006/relationships/image" Target="../media/image45.png"/><Relationship Id="rId6"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63.png"/><Relationship Id="rId5" Type="http://schemas.openxmlformats.org/officeDocument/2006/relationships/image" Target="../media/image46.png"/><Relationship Id="rId6"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55.gif"/><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69.png"/><Relationship Id="rId4" Type="http://schemas.openxmlformats.org/officeDocument/2006/relationships/image" Target="../media/image71.png"/><Relationship Id="rId9" Type="http://schemas.openxmlformats.org/officeDocument/2006/relationships/image" Target="../media/image64.png"/><Relationship Id="rId5" Type="http://schemas.openxmlformats.org/officeDocument/2006/relationships/image" Target="../media/image58.png"/><Relationship Id="rId6" Type="http://schemas.openxmlformats.org/officeDocument/2006/relationships/image" Target="../media/image73.png"/><Relationship Id="rId7" Type="http://schemas.openxmlformats.org/officeDocument/2006/relationships/image" Target="../media/image60.png"/><Relationship Id="rId8"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83.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87.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9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48.png"/><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48.png"/><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48.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48.png"/><Relationship Id="rId4" Type="http://schemas.openxmlformats.org/officeDocument/2006/relationships/image" Target="../media/image92.png"/><Relationship Id="rId5"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48.png"/><Relationship Id="rId4" Type="http://schemas.openxmlformats.org/officeDocument/2006/relationships/image" Target="../media/image90.png"/><Relationship Id="rId5"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8.png"/><Relationship Id="rId4" Type="http://schemas.openxmlformats.org/officeDocument/2006/relationships/image" Target="../media/image14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10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9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99.jpg"/><Relationship Id="rId4" Type="http://schemas.openxmlformats.org/officeDocument/2006/relationships/image" Target="../media/image102.png"/><Relationship Id="rId5" Type="http://schemas.openxmlformats.org/officeDocument/2006/relationships/image" Target="../media/image1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0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6.xml"/><Relationship Id="rId3" Type="http://schemas.openxmlformats.org/officeDocument/2006/relationships/image" Target="../media/image12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10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hyperlink" Target="https://www.geeksforgeeks.org/getting-started-with-classification/" TargetMode="External"/><Relationship Id="rId4" Type="http://schemas.openxmlformats.org/officeDocument/2006/relationships/hyperlink" Target="https://www.enjoyalgorithms.com/blogs/classification-and-regression-in-machine-learn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11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9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0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10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0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03.png"/><Relationship Id="rId4" Type="http://schemas.openxmlformats.org/officeDocument/2006/relationships/image" Target="../media/image10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112.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txBox="1"/>
          <p:nvPr/>
        </p:nvSpPr>
        <p:spPr>
          <a:xfrm>
            <a:off x="1388900" y="2039875"/>
            <a:ext cx="66273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600">
                <a:solidFill>
                  <a:srgbClr val="1A1A1A"/>
                </a:solidFill>
                <a:latin typeface="Trebuchet MS"/>
                <a:ea typeface="Trebuchet MS"/>
                <a:cs typeface="Trebuchet MS"/>
                <a:sym typeface="Trebuchet MS"/>
              </a:rPr>
              <a:t>Machine Learning</a:t>
            </a:r>
            <a:endParaRPr b="1" sz="5600">
              <a:solidFill>
                <a:srgbClr val="1A1A1A"/>
              </a:solidFill>
              <a:latin typeface="Trebuchet MS"/>
              <a:ea typeface="Trebuchet MS"/>
              <a:cs typeface="Trebuchet MS"/>
              <a:sym typeface="Trebuchet MS"/>
            </a:endParaRPr>
          </a:p>
          <a:p>
            <a:pPr indent="0" lvl="0" marL="0" rtl="0" algn="ctr">
              <a:spcBef>
                <a:spcPts val="0"/>
              </a:spcBef>
              <a:spcAft>
                <a:spcPts val="0"/>
              </a:spcAft>
              <a:buNone/>
            </a:pPr>
            <a:r>
              <a:rPr lang="en" sz="4700">
                <a:solidFill>
                  <a:srgbClr val="1A1A1A"/>
                </a:solidFill>
                <a:latin typeface="Trebuchet MS"/>
                <a:ea typeface="Trebuchet MS"/>
                <a:cs typeface="Trebuchet MS"/>
                <a:sym typeface="Trebuchet MS"/>
              </a:rPr>
              <a:t>Course </a:t>
            </a:r>
            <a:endParaRPr sz="4700">
              <a:solidFill>
                <a:srgbClr val="1A1A1A"/>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6"/>
          <p:cNvPicPr preferRelativeResize="0"/>
          <p:nvPr/>
        </p:nvPicPr>
        <p:blipFill rotWithShape="1">
          <a:blip r:embed="rId3">
            <a:alphaModFix/>
          </a:blip>
          <a:srcRect b="0" l="0" r="0" t="0"/>
          <a:stretch/>
        </p:blipFill>
        <p:spPr>
          <a:xfrm>
            <a:off x="281200" y="152400"/>
            <a:ext cx="8096250" cy="4381500"/>
          </a:xfrm>
          <a:prstGeom prst="rect">
            <a:avLst/>
          </a:prstGeom>
          <a:noFill/>
          <a:ln>
            <a:noFill/>
          </a:ln>
        </p:spPr>
      </p:pic>
      <p:sp>
        <p:nvSpPr>
          <p:cNvPr id="181" name="Google Shape;181;p36"/>
          <p:cNvSpPr txBox="1"/>
          <p:nvPr/>
        </p:nvSpPr>
        <p:spPr>
          <a:xfrm>
            <a:off x="-1113275" y="3024875"/>
            <a:ext cx="3000000" cy="461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en" sz="1800">
                <a:solidFill>
                  <a:schemeClr val="dk2"/>
                </a:solidFill>
              </a:rPr>
              <a:t>لقطة </a:t>
            </a:r>
            <a:endParaRPr/>
          </a:p>
        </p:txBody>
      </p:sp>
      <p:sp>
        <p:nvSpPr>
          <p:cNvPr id="182" name="Google Shape;182;p36"/>
          <p:cNvSpPr txBox="1"/>
          <p:nvPr/>
        </p:nvSpPr>
        <p:spPr>
          <a:xfrm>
            <a:off x="476675" y="3807875"/>
            <a:ext cx="664200" cy="3231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en" sz="1800">
                <a:solidFill>
                  <a:schemeClr val="dk2"/>
                </a:solidFill>
              </a:rPr>
              <a:t>كلب</a:t>
            </a:r>
            <a:endParaRPr b="1" sz="1800">
              <a:solidFill>
                <a:schemeClr val="dk2"/>
              </a:solidFill>
            </a:endParaRPr>
          </a:p>
        </p:txBody>
      </p:sp>
      <p:sp>
        <p:nvSpPr>
          <p:cNvPr id="183" name="Google Shape;183;p36"/>
          <p:cNvSpPr txBox="1"/>
          <p:nvPr/>
        </p:nvSpPr>
        <p:spPr>
          <a:xfrm>
            <a:off x="4704575" y="3346175"/>
            <a:ext cx="1777200" cy="4617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هدول الهم نفس الخصائص</a:t>
            </a:r>
            <a:br>
              <a:rPr lang="en" sz="1800">
                <a:solidFill>
                  <a:schemeClr val="dk2"/>
                </a:solidFill>
              </a:rPr>
            </a:br>
            <a:r>
              <a:rPr lang="en" sz="1800">
                <a:solidFill>
                  <a:schemeClr val="dk2"/>
                </a:solidFill>
              </a:rPr>
              <a:t>C1</a:t>
            </a:r>
            <a:endParaRPr sz="1800">
              <a:solidFill>
                <a:schemeClr val="dk2"/>
              </a:solidFill>
            </a:endParaRPr>
          </a:p>
        </p:txBody>
      </p:sp>
      <p:sp>
        <p:nvSpPr>
          <p:cNvPr id="184" name="Google Shape;184;p36"/>
          <p:cNvSpPr txBox="1"/>
          <p:nvPr/>
        </p:nvSpPr>
        <p:spPr>
          <a:xfrm>
            <a:off x="3609250" y="3983300"/>
            <a:ext cx="1777200" cy="4617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هدول الهم نفس الخصائص</a:t>
            </a:r>
            <a:br>
              <a:rPr lang="en" sz="1800">
                <a:solidFill>
                  <a:schemeClr val="dk2"/>
                </a:solidFill>
              </a:rPr>
            </a:br>
            <a:r>
              <a:rPr lang="en" sz="1800">
                <a:solidFill>
                  <a:schemeClr val="dk2"/>
                </a:solidFill>
              </a:rPr>
              <a:t>C2</a:t>
            </a:r>
            <a:endParaRPr sz="1800">
              <a:solidFill>
                <a:schemeClr val="dk2"/>
              </a:solidFill>
            </a:endParaRPr>
          </a:p>
        </p:txBody>
      </p:sp>
      <p:sp>
        <p:nvSpPr>
          <p:cNvPr id="185" name="Google Shape;185;p36"/>
          <p:cNvSpPr txBox="1"/>
          <p:nvPr/>
        </p:nvSpPr>
        <p:spPr>
          <a:xfrm>
            <a:off x="3725725" y="2524175"/>
            <a:ext cx="1777200" cy="4617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هدول الهم نفس الخصائص</a:t>
            </a:r>
            <a:br>
              <a:rPr lang="en" sz="1800">
                <a:solidFill>
                  <a:schemeClr val="dk2"/>
                </a:solidFill>
              </a:rPr>
            </a:br>
            <a:r>
              <a:rPr lang="en" sz="1800">
                <a:solidFill>
                  <a:schemeClr val="dk2"/>
                </a:solidFill>
              </a:rPr>
              <a:t>C3</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6"/>
          <p:cNvSpPr txBox="1"/>
          <p:nvPr>
            <p:ph type="title"/>
          </p:nvPr>
        </p:nvSpPr>
        <p:spPr>
          <a:xfrm>
            <a:off x="628650" y="3500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Cross Entropy Loss Function</a:t>
            </a:r>
            <a:endParaRPr/>
          </a:p>
        </p:txBody>
      </p:sp>
      <p:pic>
        <p:nvPicPr>
          <p:cNvPr descr="https://user-images.githubusercontent.com/99672298/186341521-0fe42e12-7309-4f8c-88af-c70b26a46bef.png" id="891" name="Google Shape;891;p126"/>
          <p:cNvPicPr preferRelativeResize="0"/>
          <p:nvPr/>
        </p:nvPicPr>
        <p:blipFill rotWithShape="1">
          <a:blip r:embed="rId3">
            <a:alphaModFix/>
          </a:blip>
          <a:srcRect b="0" l="0" r="0" t="0"/>
          <a:stretch/>
        </p:blipFill>
        <p:spPr>
          <a:xfrm>
            <a:off x="1481187" y="1344216"/>
            <a:ext cx="5969132" cy="86051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7"/>
          <p:cNvSpPr txBox="1"/>
          <p:nvPr/>
        </p:nvSpPr>
        <p:spPr>
          <a:xfrm>
            <a:off x="0" y="0"/>
            <a:ext cx="9144000" cy="221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700"/>
              <a:buFont typeface="Arial"/>
              <a:buNone/>
            </a:pPr>
            <a:r>
              <a:rPr b="1" i="0" lang="en" sz="1700" u="none" cap="none" strike="noStrike">
                <a:solidFill>
                  <a:schemeClr val="dk1"/>
                </a:solidFill>
                <a:highlight>
                  <a:srgbClr val="FFFFFF"/>
                </a:highlight>
                <a:latin typeface="Roboto"/>
                <a:ea typeface="Roboto"/>
                <a:cs typeface="Roboto"/>
                <a:sym typeface="Roboto"/>
              </a:rPr>
              <a:t>Cost function</a:t>
            </a:r>
            <a:endParaRPr b="1" i="0" sz="1700" u="none" cap="none" strike="noStrike">
              <a:solidFill>
                <a:schemeClr val="dk1"/>
              </a:solidFill>
              <a:highlight>
                <a:srgbClr val="FFFFFF"/>
              </a:highlight>
              <a:latin typeface="Roboto"/>
              <a:ea typeface="Roboto"/>
              <a:cs typeface="Roboto"/>
              <a:sym typeface="Roboto"/>
            </a:endParaRPr>
          </a:p>
          <a:p>
            <a:pPr indent="0" lvl="0" marL="368300" marR="368300" rtl="0" algn="l">
              <a:lnSpc>
                <a:spcPct val="115000"/>
              </a:lnSpc>
              <a:spcBef>
                <a:spcPts val="1900"/>
              </a:spcBef>
              <a:spcAft>
                <a:spcPts val="0"/>
              </a:spcAft>
              <a:buClr>
                <a:srgbClr val="000000"/>
              </a:buClr>
              <a:buSzPts val="1200"/>
              <a:buFont typeface="Arial"/>
              <a:buNone/>
            </a:pPr>
            <a:r>
              <a:rPr b="0" i="0" lang="en" sz="1200" u="none" cap="none" strike="noStrike">
                <a:solidFill>
                  <a:schemeClr val="dk1"/>
                </a:solidFill>
                <a:highlight>
                  <a:srgbClr val="FFFFFF"/>
                </a:highlight>
                <a:latin typeface="Roboto"/>
                <a:ea typeface="Roboto"/>
                <a:cs typeface="Roboto"/>
                <a:sym typeface="Roboto"/>
              </a:rPr>
              <a:t>In binary logistic regression, the cost function (also called the objective or loss function) is used to measure the error or mismatch between the predicted probabilities and the actual binary outcomes in the training data. The goal of logistic regression is to minimize the cost function, which can be accomplished by adjusting the coefficients or weights of the model.</a:t>
            </a:r>
            <a:endParaRPr b="1" i="0" sz="1200" u="none" cap="none" strike="noStrike">
              <a:solidFill>
                <a:schemeClr val="dk1"/>
              </a:solidFill>
              <a:highlight>
                <a:srgbClr val="FFFFFF"/>
              </a:highlight>
              <a:latin typeface="Roboto"/>
              <a:ea typeface="Roboto"/>
              <a:cs typeface="Roboto"/>
              <a:sym typeface="Roboto"/>
            </a:endParaRPr>
          </a:p>
          <a:p>
            <a:pPr indent="0" lvl="0" marL="368300" marR="368300" rtl="0" algn="l">
              <a:lnSpc>
                <a:spcPct val="115000"/>
              </a:lnSpc>
              <a:spcBef>
                <a:spcPts val="1900"/>
              </a:spcBef>
              <a:spcAft>
                <a:spcPts val="1900"/>
              </a:spcAft>
              <a:buClr>
                <a:srgbClr val="000000"/>
              </a:buClr>
              <a:buSzPts val="1200"/>
              <a:buFont typeface="Arial"/>
              <a:buNone/>
            </a:pPr>
            <a:r>
              <a:rPr b="1" i="0" lang="en" sz="1200" u="none" cap="none" strike="noStrike">
                <a:solidFill>
                  <a:schemeClr val="dk1"/>
                </a:solidFill>
                <a:highlight>
                  <a:srgbClr val="FFFFFF"/>
                </a:highlight>
                <a:latin typeface="Roboto"/>
                <a:ea typeface="Roboto"/>
                <a:cs typeface="Roboto"/>
                <a:sym typeface="Roboto"/>
              </a:rPr>
              <a:t>The most commonly used cost function in binary logistic regression is the </a:t>
            </a:r>
            <a:r>
              <a:rPr b="1" i="0" lang="en" sz="1200" u="sng" cap="none" strike="noStrike">
                <a:solidFill>
                  <a:srgbClr val="FF0000"/>
                </a:solidFill>
                <a:highlight>
                  <a:srgbClr val="FFFFFF"/>
                </a:highlight>
                <a:latin typeface="Roboto"/>
                <a:ea typeface="Roboto"/>
                <a:cs typeface="Roboto"/>
                <a:sym typeface="Roboto"/>
              </a:rPr>
              <a:t>binary cross-entropy loss function,</a:t>
            </a:r>
            <a:r>
              <a:rPr b="1" i="0" lang="en" sz="1200" u="none" cap="none" strike="noStrike">
                <a:solidFill>
                  <a:schemeClr val="dk1"/>
                </a:solidFill>
                <a:highlight>
                  <a:srgbClr val="FFFFFF"/>
                </a:highlight>
                <a:latin typeface="Roboto"/>
                <a:ea typeface="Roboto"/>
                <a:cs typeface="Roboto"/>
                <a:sym typeface="Roboto"/>
              </a:rPr>
              <a:t> which is defined as:</a:t>
            </a:r>
            <a:endParaRPr b="1" i="0" sz="1200" u="none" cap="none" strike="noStrike">
              <a:solidFill>
                <a:schemeClr val="dk1"/>
              </a:solidFill>
              <a:highlight>
                <a:srgbClr val="FFFFFF"/>
              </a:highlight>
              <a:latin typeface="Roboto"/>
              <a:ea typeface="Roboto"/>
              <a:cs typeface="Roboto"/>
              <a:sym typeface="Roboto"/>
            </a:endParaRPr>
          </a:p>
        </p:txBody>
      </p:sp>
      <p:pic>
        <p:nvPicPr>
          <p:cNvPr id="897" name="Google Shape;897;p127"/>
          <p:cNvPicPr preferRelativeResize="0"/>
          <p:nvPr/>
        </p:nvPicPr>
        <p:blipFill rotWithShape="1">
          <a:blip r:embed="rId3">
            <a:alphaModFix/>
          </a:blip>
          <a:srcRect b="0" l="0" r="0" t="11103"/>
          <a:stretch/>
        </p:blipFill>
        <p:spPr>
          <a:xfrm>
            <a:off x="366500" y="2266940"/>
            <a:ext cx="6994472" cy="609600"/>
          </a:xfrm>
          <a:prstGeom prst="rect">
            <a:avLst/>
          </a:prstGeom>
          <a:noFill/>
          <a:ln>
            <a:noFill/>
          </a:ln>
        </p:spPr>
      </p:pic>
      <p:pic>
        <p:nvPicPr>
          <p:cNvPr id="898" name="Google Shape;898;p127"/>
          <p:cNvPicPr preferRelativeResize="0"/>
          <p:nvPr/>
        </p:nvPicPr>
        <p:blipFill rotWithShape="1">
          <a:blip r:embed="rId4">
            <a:alphaModFix/>
          </a:blip>
          <a:srcRect b="0" l="0" r="0" t="0"/>
          <a:stretch/>
        </p:blipFill>
        <p:spPr>
          <a:xfrm>
            <a:off x="1930400" y="3507375"/>
            <a:ext cx="6161075" cy="1636125"/>
          </a:xfrm>
          <a:prstGeom prst="rect">
            <a:avLst/>
          </a:prstGeom>
          <a:noFill/>
          <a:ln>
            <a:noFill/>
          </a:ln>
        </p:spPr>
      </p:pic>
      <p:pic>
        <p:nvPicPr>
          <p:cNvPr id="899" name="Google Shape;899;p127"/>
          <p:cNvPicPr preferRelativeResize="0"/>
          <p:nvPr/>
        </p:nvPicPr>
        <p:blipFill rotWithShape="1">
          <a:blip r:embed="rId5">
            <a:alphaModFix/>
          </a:blip>
          <a:srcRect b="0" l="0" r="0" t="0"/>
          <a:stretch/>
        </p:blipFill>
        <p:spPr>
          <a:xfrm>
            <a:off x="5118919" y="1598990"/>
            <a:ext cx="4025075" cy="358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28"/>
          <p:cNvSpPr txBox="1"/>
          <p:nvPr/>
        </p:nvSpPr>
        <p:spPr>
          <a:xfrm>
            <a:off x="0" y="0"/>
            <a:ext cx="8801100" cy="4467300"/>
          </a:xfrm>
          <a:prstGeom prst="rect">
            <a:avLst/>
          </a:prstGeom>
          <a:noFill/>
          <a:ln>
            <a:noFill/>
          </a:ln>
        </p:spPr>
        <p:txBody>
          <a:bodyPr anchorCtr="0" anchor="t" bIns="91425" lIns="91425" spcFirstLastPara="1" rIns="91425" wrap="square" tIns="91425">
            <a:spAutoFit/>
          </a:bodyPr>
          <a:lstStyle/>
          <a:p>
            <a:pPr indent="0" lvl="0" marL="368300" marR="368300" rtl="0" algn="l">
              <a:lnSpc>
                <a:spcPct val="115000"/>
              </a:lnSpc>
              <a:spcBef>
                <a:spcPts val="1900"/>
              </a:spcBef>
              <a:spcAft>
                <a:spcPts val="0"/>
              </a:spcAft>
              <a:buClr>
                <a:srgbClr val="000000"/>
              </a:buClr>
              <a:buSzPts val="1800"/>
              <a:buFont typeface="Arial"/>
              <a:buNone/>
            </a:pPr>
            <a:r>
              <a:rPr b="1" i="0" lang="en" sz="1800" u="none" cap="none" strike="noStrike">
                <a:solidFill>
                  <a:schemeClr val="dk1"/>
                </a:solidFill>
                <a:highlight>
                  <a:srgbClr val="FFFFFF"/>
                </a:highlight>
                <a:latin typeface="Roboto"/>
                <a:ea typeface="Roboto"/>
                <a:cs typeface="Roboto"/>
                <a:sym typeface="Roboto"/>
              </a:rPr>
              <a:t>The following is a summary of the gradient descent algorithm for logistic regression:</a:t>
            </a:r>
            <a:endParaRPr b="1" i="0" sz="1800" u="none" cap="none" strike="noStrike">
              <a:solidFill>
                <a:schemeClr val="dk1"/>
              </a:solidFill>
              <a:highlight>
                <a:srgbClr val="FFFFFF"/>
              </a:highlight>
              <a:latin typeface="Roboto"/>
              <a:ea typeface="Roboto"/>
              <a:cs typeface="Roboto"/>
              <a:sym typeface="Roboto"/>
            </a:endParaRPr>
          </a:p>
          <a:p>
            <a:pPr indent="-336550" lvl="0" marL="457200" marR="0" rtl="0" algn="l">
              <a:lnSpc>
                <a:spcPct val="200000"/>
              </a:lnSpc>
              <a:spcBef>
                <a:spcPts val="190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Initialize the coefficients or weights with small random values.</a:t>
            </a:r>
            <a:endParaRPr b="0" i="0" sz="1700" u="none" cap="none" strike="noStrike">
              <a:solidFill>
                <a:schemeClr val="dk1"/>
              </a:solidFill>
              <a:latin typeface="Arial"/>
              <a:ea typeface="Arial"/>
              <a:cs typeface="Arial"/>
              <a:sym typeface="Arial"/>
            </a:endParaRPr>
          </a:p>
          <a:p>
            <a:pPr indent="-336550" lvl="0" marL="457200" marR="0" rtl="0" algn="l">
              <a:lnSpc>
                <a:spcPct val="2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Compute the predicted probabilities h0(x^i)for each observation in the training data using the logistic function with the current coefficients or weights.</a:t>
            </a:r>
            <a:endParaRPr b="0" i="0" sz="1700" u="none" cap="none" strike="noStrike">
              <a:solidFill>
                <a:schemeClr val="dk1"/>
              </a:solidFill>
              <a:latin typeface="Arial"/>
              <a:ea typeface="Arial"/>
              <a:cs typeface="Arial"/>
              <a:sym typeface="Arial"/>
            </a:endParaRPr>
          </a:p>
          <a:p>
            <a:pPr indent="-336550" lvl="0" marL="457200" marR="0" rtl="0" algn="l">
              <a:lnSpc>
                <a:spcPct val="2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Compute the gradient of the cost function with respect to each coefficient or weight using the predicted probabilities and the actual binary outcomes in the training data.</a:t>
            </a:r>
            <a:endParaRPr b="0" i="0" sz="1700" u="none" cap="none" strike="noStrike">
              <a:solidFill>
                <a:schemeClr val="dk1"/>
              </a:solidFill>
              <a:latin typeface="Arial"/>
              <a:ea typeface="Arial"/>
              <a:cs typeface="Arial"/>
              <a:sym typeface="Arial"/>
            </a:endParaRPr>
          </a:p>
          <a:p>
            <a:pPr indent="-336550" lvl="0" marL="457200" marR="0" rtl="0" algn="l">
              <a:lnSpc>
                <a:spcPct val="2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Update the coefficients or weights using the update rule.</a:t>
            </a:r>
            <a:endParaRPr b="0" i="0" sz="1700" u="none" cap="none" strike="noStrike">
              <a:solidFill>
                <a:schemeClr val="dk1"/>
              </a:solidFill>
              <a:latin typeface="Arial"/>
              <a:ea typeface="Arial"/>
              <a:cs typeface="Arial"/>
              <a:sym typeface="Arial"/>
            </a:endParaRPr>
          </a:p>
          <a:p>
            <a:pPr indent="-336550" lvl="0" marL="457200" marR="0" rtl="0" algn="l">
              <a:lnSpc>
                <a:spcPct val="2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Repeat steps 2–4 until the cost function is minimized or a stopping criterion is met.</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id="909" name="Google Shape;909;p129"/>
          <p:cNvPicPr preferRelativeResize="0"/>
          <p:nvPr/>
        </p:nvPicPr>
        <p:blipFill>
          <a:blip r:embed="rId3">
            <a:alphaModFix/>
          </a:blip>
          <a:stretch>
            <a:fillRect/>
          </a:stretch>
        </p:blipFill>
        <p:spPr>
          <a:xfrm>
            <a:off x="152400" y="152400"/>
            <a:ext cx="8602132" cy="4838699"/>
          </a:xfrm>
          <a:prstGeom prst="rect">
            <a:avLst/>
          </a:prstGeom>
          <a:noFill/>
          <a:ln>
            <a:noFill/>
          </a:ln>
        </p:spPr>
      </p:pic>
      <p:sp>
        <p:nvSpPr>
          <p:cNvPr id="910" name="Google Shape;910;p129"/>
          <p:cNvSpPr txBox="1"/>
          <p:nvPr/>
        </p:nvSpPr>
        <p:spPr>
          <a:xfrm>
            <a:off x="618975" y="413225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D0D0D"/>
                </a:solidFill>
                <a:highlight>
                  <a:srgbClr val="FFFFFF"/>
                </a:highlight>
              </a:rPr>
              <a:t>Linear Regression</a:t>
            </a:r>
            <a:endParaRPr/>
          </a:p>
        </p:txBody>
      </p:sp>
      <p:sp>
        <p:nvSpPr>
          <p:cNvPr id="911" name="Google Shape;911;p129"/>
          <p:cNvSpPr txBox="1"/>
          <p:nvPr/>
        </p:nvSpPr>
        <p:spPr>
          <a:xfrm>
            <a:off x="584100" y="4411225"/>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D0D0D"/>
                </a:solidFill>
                <a:highlight>
                  <a:srgbClr val="FFFFFF"/>
                </a:highlight>
              </a:rPr>
              <a:t>Logistic Regression</a:t>
            </a:r>
            <a:endParaRPr/>
          </a:p>
        </p:txBody>
      </p:sp>
      <p:sp>
        <p:nvSpPr>
          <p:cNvPr id="912" name="Google Shape;912;p129"/>
          <p:cNvSpPr txBox="1"/>
          <p:nvPr/>
        </p:nvSpPr>
        <p:spPr>
          <a:xfrm>
            <a:off x="4794800" y="413225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D0D0D"/>
                </a:solidFill>
                <a:highlight>
                  <a:srgbClr val="FFFFFF"/>
                </a:highlight>
              </a:rPr>
              <a:t>K-Nearest Neighbors</a:t>
            </a:r>
            <a:endParaRPr/>
          </a:p>
        </p:txBody>
      </p:sp>
      <p:sp>
        <p:nvSpPr>
          <p:cNvPr id="913" name="Google Shape;913;p129"/>
          <p:cNvSpPr txBox="1"/>
          <p:nvPr/>
        </p:nvSpPr>
        <p:spPr>
          <a:xfrm>
            <a:off x="4794800" y="4367625"/>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D0D0D"/>
                </a:solidFill>
                <a:highlight>
                  <a:srgbClr val="FFFFFF"/>
                </a:highlight>
              </a:rPr>
              <a:t>Decision Trees</a:t>
            </a:r>
            <a:endParaRPr/>
          </a:p>
        </p:txBody>
      </p:sp>
      <p:sp>
        <p:nvSpPr>
          <p:cNvPr id="914" name="Google Shape;914;p129"/>
          <p:cNvSpPr txBox="1"/>
          <p:nvPr/>
        </p:nvSpPr>
        <p:spPr>
          <a:xfrm>
            <a:off x="4794800" y="464490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D0D0D"/>
                </a:solidFill>
                <a:highlight>
                  <a:srgbClr val="FFFFFF"/>
                </a:highlight>
              </a:rPr>
              <a:t> Random Forest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30"/>
          <p:cNvSpPr txBox="1"/>
          <p:nvPr/>
        </p:nvSpPr>
        <p:spPr>
          <a:xfrm>
            <a:off x="1141375" y="1189950"/>
            <a:ext cx="5624400" cy="26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a:t>
            </a:r>
            <a:r>
              <a:rPr lang="en" sz="1800">
                <a:solidFill>
                  <a:schemeClr val="dk2"/>
                </a:solidFill>
              </a:rPr>
              <a:t>rom sk.linear_model import LogisticRegression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Model = LogisticRegression()</a:t>
            </a:r>
            <a:endParaRPr sz="1800">
              <a:solidFill>
                <a:schemeClr val="dk2"/>
              </a:solidFill>
            </a:endParaRPr>
          </a:p>
          <a:p>
            <a:pPr indent="0" lvl="0" marL="0" rtl="0" algn="l">
              <a:spcBef>
                <a:spcPts val="0"/>
              </a:spcBef>
              <a:spcAft>
                <a:spcPts val="0"/>
              </a:spcAft>
              <a:buNone/>
            </a:pPr>
            <a:r>
              <a:rPr lang="en" sz="1800">
                <a:solidFill>
                  <a:schemeClr val="dk2"/>
                </a:solidFill>
              </a:rPr>
              <a:t>model.fit(x_train , y_train) # y = 0 or 1</a:t>
            </a:r>
            <a:endParaRPr sz="1800">
              <a:solidFill>
                <a:schemeClr val="dk2"/>
              </a:solidFill>
            </a:endParaRPr>
          </a:p>
          <a:p>
            <a:pPr indent="0" lvl="0" marL="0" rtl="0" algn="l">
              <a:spcBef>
                <a:spcPts val="0"/>
              </a:spcBef>
              <a:spcAft>
                <a:spcPts val="0"/>
              </a:spcAft>
              <a:buNone/>
            </a:pPr>
            <a:r>
              <a:rPr lang="en" sz="1800">
                <a:solidFill>
                  <a:schemeClr val="dk2"/>
                </a:solidFill>
              </a:rPr>
              <a:t>model.predict(X_test) # give u 0 or 1  </a:t>
            </a:r>
            <a:endParaRPr sz="1800">
              <a:solidFill>
                <a:schemeClr val="dk2"/>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923" name="Shape 923"/>
        <p:cNvGrpSpPr/>
        <p:nvPr/>
      </p:nvGrpSpPr>
      <p:grpSpPr>
        <a:xfrm>
          <a:off x="0" y="0"/>
          <a:ext cx="0" cy="0"/>
          <a:chOff x="0" y="0"/>
          <a:chExt cx="0" cy="0"/>
        </a:xfrm>
      </p:grpSpPr>
      <p:sp>
        <p:nvSpPr>
          <p:cNvPr id="924" name="Google Shape;924;p131"/>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6000"/>
              <a:buFont typeface="Calibri"/>
              <a:buNone/>
            </a:pPr>
            <a:r>
              <a:rPr b="1" lang="en" sz="6000">
                <a:solidFill>
                  <a:schemeClr val="lt1"/>
                </a:solidFill>
              </a:rPr>
              <a:t>Classification Metrics</a:t>
            </a:r>
            <a:endParaRPr b="1">
              <a:solidFill>
                <a:schemeClr val="lt1"/>
              </a:solidFill>
            </a:endParaRPr>
          </a:p>
        </p:txBody>
      </p:sp>
      <p:cxnSp>
        <p:nvCxnSpPr>
          <p:cNvPr id="925" name="Google Shape;925;p131"/>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
        <p:nvSpPr>
          <p:cNvPr id="926" name="Google Shape;926;p1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Session 3 </a:t>
            </a:r>
            <a:endParaRPr>
              <a:solidFill>
                <a:schemeClr val="lt1"/>
              </a:solidFill>
            </a:endParaRPr>
          </a:p>
        </p:txBody>
      </p:sp>
      <p:sp>
        <p:nvSpPr>
          <p:cNvPr id="927" name="Google Shape;927;p131"/>
          <p:cNvSpPr txBox="1"/>
          <p:nvPr/>
        </p:nvSpPr>
        <p:spPr>
          <a:xfrm>
            <a:off x="5223525" y="356475"/>
            <a:ext cx="2902800" cy="15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Y  Y^</a:t>
            </a:r>
            <a:endParaRPr sz="1800">
              <a:solidFill>
                <a:schemeClr val="lt1"/>
              </a:solidFill>
            </a:endParaRPr>
          </a:p>
          <a:p>
            <a:pPr indent="0" lvl="0" marL="0" rtl="0" algn="l">
              <a:spcBef>
                <a:spcPts val="0"/>
              </a:spcBef>
              <a:spcAft>
                <a:spcPts val="0"/>
              </a:spcAft>
              <a:buNone/>
            </a:pPr>
            <a:r>
              <a:rPr lang="en" sz="1800">
                <a:solidFill>
                  <a:schemeClr val="lt1"/>
                </a:solidFill>
              </a:rPr>
              <a:t>0    0 </a:t>
            </a:r>
            <a:endParaRPr sz="1800">
              <a:solidFill>
                <a:schemeClr val="lt1"/>
              </a:solidFill>
            </a:endParaRPr>
          </a:p>
          <a:p>
            <a:pPr indent="0" lvl="0" marL="0" rtl="0" algn="l">
              <a:spcBef>
                <a:spcPts val="0"/>
              </a:spcBef>
              <a:spcAft>
                <a:spcPts val="0"/>
              </a:spcAft>
              <a:buNone/>
            </a:pPr>
            <a:r>
              <a:rPr lang="en" sz="1800">
                <a:solidFill>
                  <a:schemeClr val="lt1"/>
                </a:solidFill>
              </a:rPr>
              <a:t>1    1</a:t>
            </a:r>
            <a:endParaRPr sz="1800">
              <a:solidFill>
                <a:schemeClr val="lt1"/>
              </a:solidFill>
            </a:endParaRPr>
          </a:p>
          <a:p>
            <a:pPr indent="0" lvl="0" marL="0" rtl="0" algn="l">
              <a:spcBef>
                <a:spcPts val="0"/>
              </a:spcBef>
              <a:spcAft>
                <a:spcPts val="0"/>
              </a:spcAft>
              <a:buNone/>
            </a:pPr>
            <a:r>
              <a:rPr lang="en" sz="1800">
                <a:solidFill>
                  <a:schemeClr val="lt1"/>
                </a:solidFill>
              </a:rPr>
              <a:t>1    0</a:t>
            </a:r>
            <a:endParaRPr sz="1800">
              <a:solidFill>
                <a:schemeClr val="lt1"/>
              </a:solidFill>
            </a:endParaRPr>
          </a:p>
          <a:p>
            <a:pPr indent="0" lvl="0" marL="0" rtl="0" algn="l">
              <a:spcBef>
                <a:spcPts val="0"/>
              </a:spcBef>
              <a:spcAft>
                <a:spcPts val="0"/>
              </a:spcAft>
              <a:buNone/>
            </a:pPr>
            <a:r>
              <a:rPr lang="en" sz="1800">
                <a:solidFill>
                  <a:schemeClr val="lt1"/>
                </a:solidFill>
              </a:rPr>
              <a:t>0    1</a:t>
            </a:r>
            <a:endParaRPr sz="1800">
              <a:solidFill>
                <a:schemeClr val="lt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32"/>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Confusion Matrix?</a:t>
            </a:r>
            <a:endParaRPr/>
          </a:p>
        </p:txBody>
      </p:sp>
      <p:sp>
        <p:nvSpPr>
          <p:cNvPr descr="Confusion Matrix - IN2TECHS" id="933" name="Google Shape;933;p132"/>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34" name="Google Shape;934;p132"/>
          <p:cNvPicPr preferRelativeResize="0"/>
          <p:nvPr/>
        </p:nvPicPr>
        <p:blipFill rotWithShape="1">
          <a:blip r:embed="rId3">
            <a:alphaModFix/>
          </a:blip>
          <a:srcRect b="27145" l="0" r="22112" t="0"/>
          <a:stretch/>
        </p:blipFill>
        <p:spPr>
          <a:xfrm>
            <a:off x="1696418" y="1546231"/>
            <a:ext cx="5131594" cy="27056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33"/>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Confusion Matrix?</a:t>
            </a:r>
            <a:endParaRPr/>
          </a:p>
        </p:txBody>
      </p:sp>
      <p:pic>
        <p:nvPicPr>
          <p:cNvPr id="940" name="Google Shape;940;p133"/>
          <p:cNvPicPr preferRelativeResize="0"/>
          <p:nvPr/>
        </p:nvPicPr>
        <p:blipFill rotWithShape="1">
          <a:blip r:embed="rId3">
            <a:alphaModFix/>
          </a:blip>
          <a:srcRect b="0" l="50000" r="0" t="0"/>
          <a:stretch/>
        </p:blipFill>
        <p:spPr>
          <a:xfrm>
            <a:off x="1578429" y="1543808"/>
            <a:ext cx="5900056" cy="3134056"/>
          </a:xfrm>
          <a:prstGeom prst="rect">
            <a:avLst/>
          </a:prstGeom>
          <a:noFill/>
          <a:ln>
            <a:noFill/>
          </a:ln>
        </p:spPr>
      </p:pic>
      <p:sp>
        <p:nvSpPr>
          <p:cNvPr id="941" name="Google Shape;941;p133"/>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34"/>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Confusion Matrix?</a:t>
            </a:r>
            <a:endParaRPr/>
          </a:p>
        </p:txBody>
      </p:sp>
      <p:sp>
        <p:nvSpPr>
          <p:cNvPr descr="Confusion Matrix - IN2TECHS" id="947" name="Google Shape;947;p134"/>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48" name="Google Shape;948;p134"/>
          <p:cNvPicPr preferRelativeResize="0"/>
          <p:nvPr/>
        </p:nvPicPr>
        <p:blipFill rotWithShape="1">
          <a:blip r:embed="rId3">
            <a:alphaModFix/>
          </a:blip>
          <a:srcRect b="27145" l="0" r="22112" t="0"/>
          <a:stretch/>
        </p:blipFill>
        <p:spPr>
          <a:xfrm>
            <a:off x="2355011" y="1164566"/>
            <a:ext cx="3843036" cy="2026216"/>
          </a:xfrm>
          <a:prstGeom prst="rect">
            <a:avLst/>
          </a:prstGeom>
          <a:noFill/>
          <a:ln>
            <a:noFill/>
          </a:ln>
        </p:spPr>
      </p:pic>
      <p:sp>
        <p:nvSpPr>
          <p:cNvPr id="949" name="Google Shape;949;p134"/>
          <p:cNvSpPr/>
          <p:nvPr/>
        </p:nvSpPr>
        <p:spPr>
          <a:xfrm>
            <a:off x="379561" y="3354382"/>
            <a:ext cx="8613600" cy="1454100"/>
          </a:xfrm>
          <a:prstGeom prst="rect">
            <a:avLst/>
          </a:prstGeom>
          <a:noFill/>
          <a:ln>
            <a:noFill/>
          </a:ln>
        </p:spPr>
        <p:txBody>
          <a:bodyPr anchorCtr="0" anchor="t" bIns="34275" lIns="68575" spcFirstLastPara="1" rIns="68575" wrap="square" tIns="34275">
            <a:noAutofit/>
          </a:bodyPr>
          <a:lstStyle/>
          <a:p>
            <a:pPr indent="-76200" lvl="0" marL="0" marR="0" rtl="0" algn="just">
              <a:lnSpc>
                <a:spcPct val="150000"/>
              </a:lnSpc>
              <a:spcBef>
                <a:spcPts val="0"/>
              </a:spcBef>
              <a:spcAft>
                <a:spcPts val="0"/>
              </a:spcAft>
              <a:buClr>
                <a:srgbClr val="242424"/>
              </a:buClr>
              <a:buSzPts val="1200"/>
              <a:buFont typeface="Arial"/>
              <a:buChar char="•"/>
            </a:pPr>
            <a:r>
              <a:rPr b="1" lang="en" sz="1200">
                <a:solidFill>
                  <a:srgbClr val="242424"/>
                </a:solidFill>
                <a:latin typeface="Arial"/>
                <a:ea typeface="Arial"/>
                <a:cs typeface="Arial"/>
                <a:sym typeface="Arial"/>
              </a:rPr>
              <a:t>True Positive (TP) — </a:t>
            </a:r>
            <a:r>
              <a:rPr lang="en" sz="1200">
                <a:solidFill>
                  <a:srgbClr val="242424"/>
                </a:solidFill>
                <a:latin typeface="Arial"/>
                <a:ea typeface="Arial"/>
                <a:cs typeface="Arial"/>
                <a:sym typeface="Arial"/>
              </a:rPr>
              <a:t>When the model says that the </a:t>
            </a:r>
            <a:r>
              <a:rPr lang="en" sz="1200">
                <a:solidFill>
                  <a:srgbClr val="FF0000"/>
                </a:solidFill>
                <a:latin typeface="Arial"/>
                <a:ea typeface="Arial"/>
                <a:cs typeface="Arial"/>
                <a:sym typeface="Arial"/>
              </a:rPr>
              <a:t>patient has cancer </a:t>
            </a:r>
            <a:r>
              <a:rPr lang="en" sz="1200">
                <a:solidFill>
                  <a:srgbClr val="242424"/>
                </a:solidFill>
                <a:latin typeface="Arial"/>
                <a:ea typeface="Arial"/>
                <a:cs typeface="Arial"/>
                <a:sym typeface="Arial"/>
              </a:rPr>
              <a:t>and the patient </a:t>
            </a:r>
            <a:r>
              <a:rPr lang="en" sz="1200">
                <a:solidFill>
                  <a:srgbClr val="FF0000"/>
                </a:solidFill>
                <a:latin typeface="Arial"/>
                <a:ea typeface="Arial"/>
                <a:cs typeface="Arial"/>
                <a:sym typeface="Arial"/>
              </a:rPr>
              <a:t>actually</a:t>
            </a:r>
            <a:r>
              <a:rPr lang="en" sz="1200">
                <a:solidFill>
                  <a:srgbClr val="242424"/>
                </a:solidFill>
                <a:latin typeface="Arial"/>
                <a:ea typeface="Arial"/>
                <a:cs typeface="Arial"/>
                <a:sym typeface="Arial"/>
              </a:rPr>
              <a:t> </a:t>
            </a:r>
            <a:r>
              <a:rPr lang="en" sz="1200">
                <a:solidFill>
                  <a:srgbClr val="FF0000"/>
                </a:solidFill>
                <a:latin typeface="Arial"/>
                <a:ea typeface="Arial"/>
                <a:cs typeface="Arial"/>
                <a:sym typeface="Arial"/>
              </a:rPr>
              <a:t>has it</a:t>
            </a:r>
            <a:endParaRPr sz="1100"/>
          </a:p>
          <a:p>
            <a:pPr indent="-76200" lvl="0" marL="0" marR="0" rtl="0" algn="just">
              <a:lnSpc>
                <a:spcPct val="150000"/>
              </a:lnSpc>
              <a:spcBef>
                <a:spcPts val="0"/>
              </a:spcBef>
              <a:spcAft>
                <a:spcPts val="0"/>
              </a:spcAft>
              <a:buClr>
                <a:srgbClr val="242424"/>
              </a:buClr>
              <a:buSzPts val="1200"/>
              <a:buFont typeface="Arial"/>
              <a:buChar char="•"/>
            </a:pPr>
            <a:r>
              <a:rPr b="1" lang="en" sz="1200">
                <a:solidFill>
                  <a:srgbClr val="242424"/>
                </a:solidFill>
                <a:latin typeface="Arial"/>
                <a:ea typeface="Arial"/>
                <a:cs typeface="Arial"/>
                <a:sym typeface="Arial"/>
              </a:rPr>
              <a:t>False Positive (FP) — </a:t>
            </a:r>
            <a:r>
              <a:rPr lang="en" sz="1200">
                <a:solidFill>
                  <a:srgbClr val="242424"/>
                </a:solidFill>
                <a:latin typeface="Arial"/>
                <a:ea typeface="Arial"/>
                <a:cs typeface="Arial"/>
                <a:sym typeface="Arial"/>
              </a:rPr>
              <a:t>When the model says that the </a:t>
            </a:r>
            <a:r>
              <a:rPr lang="en" sz="1200">
                <a:solidFill>
                  <a:srgbClr val="FF0000"/>
                </a:solidFill>
                <a:latin typeface="Arial"/>
                <a:ea typeface="Arial"/>
                <a:cs typeface="Arial"/>
                <a:sym typeface="Arial"/>
              </a:rPr>
              <a:t>patient has cancer </a:t>
            </a:r>
            <a:r>
              <a:rPr lang="en" sz="1200">
                <a:solidFill>
                  <a:srgbClr val="242424"/>
                </a:solidFill>
                <a:latin typeface="Arial"/>
                <a:ea typeface="Arial"/>
                <a:cs typeface="Arial"/>
                <a:sym typeface="Arial"/>
              </a:rPr>
              <a:t>but the patient </a:t>
            </a:r>
            <a:r>
              <a:rPr lang="en" sz="1200">
                <a:solidFill>
                  <a:srgbClr val="FF0000"/>
                </a:solidFill>
                <a:latin typeface="Arial"/>
                <a:ea typeface="Arial"/>
                <a:cs typeface="Arial"/>
                <a:sym typeface="Arial"/>
              </a:rPr>
              <a:t>doesn’t have it</a:t>
            </a:r>
            <a:endParaRPr sz="1100"/>
          </a:p>
          <a:p>
            <a:pPr indent="-76200" lvl="0" marL="0" marR="0" rtl="0" algn="just">
              <a:lnSpc>
                <a:spcPct val="150000"/>
              </a:lnSpc>
              <a:spcBef>
                <a:spcPts val="0"/>
              </a:spcBef>
              <a:spcAft>
                <a:spcPts val="0"/>
              </a:spcAft>
              <a:buClr>
                <a:srgbClr val="242424"/>
              </a:buClr>
              <a:buSzPts val="1200"/>
              <a:buFont typeface="Arial"/>
              <a:buChar char="•"/>
            </a:pPr>
            <a:r>
              <a:rPr b="1" lang="en" sz="1200">
                <a:solidFill>
                  <a:srgbClr val="242424"/>
                </a:solidFill>
                <a:latin typeface="Arial"/>
                <a:ea typeface="Arial"/>
                <a:cs typeface="Arial"/>
                <a:sym typeface="Arial"/>
              </a:rPr>
              <a:t>True Negative (TN)</a:t>
            </a:r>
            <a:r>
              <a:rPr lang="en" sz="1200">
                <a:solidFill>
                  <a:srgbClr val="242424"/>
                </a:solidFill>
                <a:latin typeface="Arial"/>
                <a:ea typeface="Arial"/>
                <a:cs typeface="Arial"/>
                <a:sym typeface="Arial"/>
              </a:rPr>
              <a:t> — When the model says that the </a:t>
            </a:r>
            <a:r>
              <a:rPr lang="en" sz="1200">
                <a:solidFill>
                  <a:srgbClr val="FF0000"/>
                </a:solidFill>
                <a:latin typeface="Arial"/>
                <a:ea typeface="Arial"/>
                <a:cs typeface="Arial"/>
                <a:sym typeface="Arial"/>
              </a:rPr>
              <a:t>patient does not have cancer </a:t>
            </a:r>
            <a:r>
              <a:rPr lang="en" sz="1200">
                <a:solidFill>
                  <a:srgbClr val="242424"/>
                </a:solidFill>
                <a:latin typeface="Arial"/>
                <a:ea typeface="Arial"/>
                <a:cs typeface="Arial"/>
                <a:sym typeface="Arial"/>
              </a:rPr>
              <a:t>and the patient </a:t>
            </a:r>
            <a:r>
              <a:rPr lang="en" sz="1200">
                <a:solidFill>
                  <a:srgbClr val="FF0000"/>
                </a:solidFill>
                <a:latin typeface="Arial"/>
                <a:ea typeface="Arial"/>
                <a:cs typeface="Arial"/>
                <a:sym typeface="Arial"/>
              </a:rPr>
              <a:t>actually doesn’t have it</a:t>
            </a:r>
            <a:endParaRPr sz="1100"/>
          </a:p>
          <a:p>
            <a:pPr indent="-76200" lvl="0" marL="0" marR="0" rtl="0" algn="just">
              <a:lnSpc>
                <a:spcPct val="150000"/>
              </a:lnSpc>
              <a:spcBef>
                <a:spcPts val="0"/>
              </a:spcBef>
              <a:spcAft>
                <a:spcPts val="0"/>
              </a:spcAft>
              <a:buClr>
                <a:srgbClr val="242424"/>
              </a:buClr>
              <a:buSzPts val="1200"/>
              <a:buFont typeface="Arial"/>
              <a:buChar char="•"/>
            </a:pPr>
            <a:r>
              <a:rPr b="1" lang="en" sz="1200">
                <a:solidFill>
                  <a:srgbClr val="242424"/>
                </a:solidFill>
                <a:latin typeface="Arial"/>
                <a:ea typeface="Arial"/>
                <a:cs typeface="Arial"/>
                <a:sym typeface="Arial"/>
              </a:rPr>
              <a:t>False Negative (FN) </a:t>
            </a:r>
            <a:r>
              <a:rPr lang="en" sz="1200">
                <a:solidFill>
                  <a:srgbClr val="242424"/>
                </a:solidFill>
                <a:latin typeface="Arial"/>
                <a:ea typeface="Arial"/>
                <a:cs typeface="Arial"/>
                <a:sym typeface="Arial"/>
              </a:rPr>
              <a:t>— When the model says that the </a:t>
            </a:r>
            <a:r>
              <a:rPr lang="en" sz="1200">
                <a:solidFill>
                  <a:srgbClr val="FF0000"/>
                </a:solidFill>
                <a:latin typeface="Arial"/>
                <a:ea typeface="Arial"/>
                <a:cs typeface="Arial"/>
                <a:sym typeface="Arial"/>
              </a:rPr>
              <a:t>patient doesn’t have cancer </a:t>
            </a:r>
            <a:r>
              <a:rPr lang="en" sz="1200">
                <a:solidFill>
                  <a:srgbClr val="242424"/>
                </a:solidFill>
                <a:latin typeface="Arial"/>
                <a:ea typeface="Arial"/>
                <a:cs typeface="Arial"/>
                <a:sym typeface="Arial"/>
              </a:rPr>
              <a:t>but the patient </a:t>
            </a:r>
            <a:r>
              <a:rPr lang="en" sz="1200">
                <a:solidFill>
                  <a:srgbClr val="FF0000"/>
                </a:solidFill>
                <a:latin typeface="Arial"/>
                <a:ea typeface="Arial"/>
                <a:cs typeface="Arial"/>
                <a:sym typeface="Arial"/>
              </a:rPr>
              <a:t>actually has it.</a:t>
            </a:r>
            <a:r>
              <a:rPr lang="en" sz="1200">
                <a:solidFill>
                  <a:srgbClr val="242424"/>
                </a:solidFill>
                <a:latin typeface="Arial"/>
                <a:ea typeface="Arial"/>
                <a:cs typeface="Arial"/>
                <a:sym typeface="Arial"/>
              </a:rPr>
              <a:t> </a:t>
            </a:r>
            <a:r>
              <a:rPr i="1" lang="en" sz="1200">
                <a:solidFill>
                  <a:srgbClr val="242424"/>
                </a:solidFill>
                <a:latin typeface="Arial"/>
                <a:ea typeface="Arial"/>
                <a:cs typeface="Arial"/>
                <a:sym typeface="Arial"/>
              </a:rPr>
              <a:t>We don’t want this, do we?</a:t>
            </a:r>
            <a:endParaRPr b="0" i="0" sz="1200">
              <a:solidFill>
                <a:srgbClr val="242424"/>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35"/>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Confusion Matrix?</a:t>
            </a:r>
            <a:endParaRPr/>
          </a:p>
        </p:txBody>
      </p:sp>
      <p:sp>
        <p:nvSpPr>
          <p:cNvPr id="955" name="Google Shape;955;p135"/>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56" name="Google Shape;956;p135"/>
          <p:cNvPicPr preferRelativeResize="0"/>
          <p:nvPr/>
        </p:nvPicPr>
        <p:blipFill rotWithShape="1">
          <a:blip r:embed="rId3">
            <a:alphaModFix/>
          </a:blip>
          <a:srcRect b="0" l="0" r="0" t="0"/>
          <a:stretch/>
        </p:blipFill>
        <p:spPr>
          <a:xfrm>
            <a:off x="1732529" y="1434193"/>
            <a:ext cx="5450340" cy="33312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idx="12" type="sldNum"/>
          </p:nvPr>
        </p:nvSpPr>
        <p:spPr>
          <a:xfrm>
            <a:off x="8472458" y="4663217"/>
            <a:ext cx="548700" cy="393600"/>
          </a:xfrm>
          <a:prstGeom prst="rect">
            <a:avLst/>
          </a:prstGeom>
        </p:spPr>
        <p:txBody>
          <a:bodyPr anchorCtr="0" anchor="ctr" bIns="68575" lIns="68575" spcFirstLastPara="1" rIns="68575" wrap="square" tIns="68575">
            <a:normAutofit/>
          </a:bodyPr>
          <a:lstStyle/>
          <a:p>
            <a:pPr indent="0" lvl="0" marL="0" rtl="0" algn="r">
              <a:spcBef>
                <a:spcPts val="0"/>
              </a:spcBef>
              <a:spcAft>
                <a:spcPts val="0"/>
              </a:spcAft>
              <a:buClr>
                <a:srgbClr val="888888"/>
              </a:buClr>
              <a:buSzPts val="900"/>
              <a:buFont typeface="Calibri"/>
              <a:buNone/>
            </a:pPr>
            <a:fld id="{00000000-1234-1234-1234-123412341234}" type="slidenum">
              <a:rPr lang="en"/>
              <a:t>‹#›</a:t>
            </a:fld>
            <a:endParaRPr/>
          </a:p>
        </p:txBody>
      </p:sp>
      <p:pic>
        <p:nvPicPr>
          <p:cNvPr id="192" name="Google Shape;192;p37"/>
          <p:cNvPicPr preferRelativeResize="0"/>
          <p:nvPr/>
        </p:nvPicPr>
        <p:blipFill>
          <a:blip r:embed="rId3">
            <a:alphaModFix/>
          </a:blip>
          <a:stretch>
            <a:fillRect/>
          </a:stretch>
        </p:blipFill>
        <p:spPr>
          <a:xfrm>
            <a:off x="114300" y="114300"/>
            <a:ext cx="8786568" cy="494244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0" name="Shape 960"/>
        <p:cNvGrpSpPr/>
        <p:nvPr/>
      </p:nvGrpSpPr>
      <p:grpSpPr>
        <a:xfrm>
          <a:off x="0" y="0"/>
          <a:ext cx="0" cy="0"/>
          <a:chOff x="0" y="0"/>
          <a:chExt cx="0" cy="0"/>
        </a:xfrm>
      </p:grpSpPr>
      <p:sp>
        <p:nvSpPr>
          <p:cNvPr id="961" name="Google Shape;961;p136"/>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Exercise</a:t>
            </a:r>
            <a:endParaRPr/>
          </a:p>
        </p:txBody>
      </p:sp>
      <p:sp>
        <p:nvSpPr>
          <p:cNvPr id="962" name="Google Shape;962;p136"/>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fontScale="77500" lnSpcReduction="10000"/>
          </a:bodyPr>
          <a:lstStyle/>
          <a:p>
            <a:pPr indent="-152082" lvl="0" marL="177800" rtl="0" algn="just">
              <a:lnSpc>
                <a:spcPct val="90000"/>
              </a:lnSpc>
              <a:spcBef>
                <a:spcPts val="0"/>
              </a:spcBef>
              <a:spcAft>
                <a:spcPts val="0"/>
              </a:spcAft>
              <a:buClr>
                <a:schemeClr val="dk1"/>
              </a:buClr>
              <a:buSzPct val="100000"/>
              <a:buChar char="•"/>
            </a:pPr>
            <a:r>
              <a:rPr b="0" i="0" lang="en" sz="1800">
                <a:latin typeface="Times New Roman"/>
                <a:ea typeface="Times New Roman"/>
                <a:cs typeface="Times New Roman"/>
                <a:sym typeface="Times New Roman"/>
              </a:rPr>
              <a:t>We select </a:t>
            </a:r>
            <a:r>
              <a:rPr b="0" i="0" lang="en" sz="1800">
                <a:solidFill>
                  <a:srgbClr val="FF0000"/>
                </a:solidFill>
                <a:latin typeface="Times New Roman"/>
                <a:ea typeface="Times New Roman"/>
                <a:cs typeface="Times New Roman"/>
                <a:sym typeface="Times New Roman"/>
              </a:rPr>
              <a:t>100 people </a:t>
            </a:r>
            <a:r>
              <a:rPr b="0" i="0" lang="en" sz="1800">
                <a:latin typeface="Times New Roman"/>
                <a:ea typeface="Times New Roman"/>
                <a:cs typeface="Times New Roman"/>
                <a:sym typeface="Times New Roman"/>
              </a:rPr>
              <a:t>which includes </a:t>
            </a:r>
            <a:r>
              <a:rPr b="0" i="0" lang="en" sz="1800">
                <a:solidFill>
                  <a:srgbClr val="FF0000"/>
                </a:solidFill>
                <a:latin typeface="Times New Roman"/>
                <a:ea typeface="Times New Roman"/>
                <a:cs typeface="Times New Roman"/>
                <a:sym typeface="Times New Roman"/>
              </a:rPr>
              <a:t>pregnant women</a:t>
            </a:r>
            <a:r>
              <a:rPr b="0" i="0" lang="en" sz="1800">
                <a:latin typeface="Times New Roman"/>
                <a:ea typeface="Times New Roman"/>
                <a:cs typeface="Times New Roman"/>
                <a:sym typeface="Times New Roman"/>
              </a:rPr>
              <a:t>, </a:t>
            </a:r>
            <a:r>
              <a:rPr b="0" i="0" lang="en" sz="1800">
                <a:solidFill>
                  <a:srgbClr val="FF0000"/>
                </a:solidFill>
                <a:latin typeface="Times New Roman"/>
                <a:ea typeface="Times New Roman"/>
                <a:cs typeface="Times New Roman"/>
                <a:sym typeface="Times New Roman"/>
              </a:rPr>
              <a:t>not pregnant </a:t>
            </a:r>
            <a:r>
              <a:rPr b="0" i="0" lang="en" sz="1800">
                <a:latin typeface="Times New Roman"/>
                <a:ea typeface="Times New Roman"/>
                <a:cs typeface="Times New Roman"/>
                <a:sym typeface="Times New Roman"/>
              </a:rPr>
              <a:t>women and </a:t>
            </a:r>
            <a:r>
              <a:rPr b="0" i="0" lang="en" sz="1800">
                <a:solidFill>
                  <a:srgbClr val="FF0000"/>
                </a:solidFill>
                <a:latin typeface="Times New Roman"/>
                <a:ea typeface="Times New Roman"/>
                <a:cs typeface="Times New Roman"/>
                <a:sym typeface="Times New Roman"/>
              </a:rPr>
              <a:t>men with fat belly</a:t>
            </a:r>
            <a:r>
              <a:rPr b="0" i="0" lang="en" sz="1800">
                <a:latin typeface="Times New Roman"/>
                <a:ea typeface="Times New Roman"/>
                <a:cs typeface="Times New Roman"/>
                <a:sym typeface="Times New Roman"/>
              </a:rPr>
              <a:t>. Let us assume out of this 100 people </a:t>
            </a:r>
            <a:r>
              <a:rPr b="0" i="0" lang="en" sz="1800">
                <a:solidFill>
                  <a:srgbClr val="FF0000"/>
                </a:solidFill>
                <a:latin typeface="Times New Roman"/>
                <a:ea typeface="Times New Roman"/>
                <a:cs typeface="Times New Roman"/>
                <a:sym typeface="Times New Roman"/>
              </a:rPr>
              <a:t>40 are pregnant </a:t>
            </a:r>
            <a:r>
              <a:rPr b="0" i="0" lang="en" sz="1800">
                <a:latin typeface="Times New Roman"/>
                <a:ea typeface="Times New Roman"/>
                <a:cs typeface="Times New Roman"/>
                <a:sym typeface="Times New Roman"/>
              </a:rPr>
              <a:t>and the remaining </a:t>
            </a:r>
            <a:r>
              <a:rPr b="0" i="0" lang="en" sz="1800">
                <a:solidFill>
                  <a:srgbClr val="FF0000"/>
                </a:solidFill>
                <a:latin typeface="Times New Roman"/>
                <a:ea typeface="Times New Roman"/>
                <a:cs typeface="Times New Roman"/>
                <a:sym typeface="Times New Roman"/>
              </a:rPr>
              <a:t>60 people include not pregnant women and men with fat belly</a:t>
            </a:r>
            <a:r>
              <a:rPr b="0" i="0" lang="en" sz="1800">
                <a:latin typeface="Times New Roman"/>
                <a:ea typeface="Times New Roman"/>
                <a:cs typeface="Times New Roman"/>
                <a:sym typeface="Times New Roman"/>
              </a:rPr>
              <a:t>. We now use a machine learning algorithm to predict the outcome. </a:t>
            </a:r>
            <a:endParaRPr/>
          </a:p>
          <a:p>
            <a:pPr indent="-63500" lvl="0" marL="177800" rtl="0" algn="just">
              <a:lnSpc>
                <a:spcPct val="90000"/>
              </a:lnSpc>
              <a:spcBef>
                <a:spcPts val="800"/>
              </a:spcBef>
              <a:spcAft>
                <a:spcPts val="0"/>
              </a:spcAft>
              <a:buClr>
                <a:schemeClr val="dk1"/>
              </a:buClr>
              <a:buSzPct val="100000"/>
              <a:buNone/>
            </a:pPr>
            <a:r>
              <a:t/>
            </a:r>
            <a:endParaRPr b="0" i="0" sz="1800">
              <a:latin typeface="Times New Roman"/>
              <a:ea typeface="Times New Roman"/>
              <a:cs typeface="Times New Roman"/>
              <a:sym typeface="Times New Roman"/>
            </a:endParaRPr>
          </a:p>
          <a:p>
            <a:pPr indent="-152082" lvl="0" marL="177800" rtl="0" algn="just">
              <a:lnSpc>
                <a:spcPct val="90000"/>
              </a:lnSpc>
              <a:spcBef>
                <a:spcPts val="800"/>
              </a:spcBef>
              <a:spcAft>
                <a:spcPts val="0"/>
              </a:spcAft>
              <a:buClr>
                <a:srgbClr val="FF0000"/>
              </a:buClr>
              <a:buSzPct val="100000"/>
              <a:buChar char="•"/>
            </a:pPr>
            <a:r>
              <a:rPr b="0" i="0" lang="en" sz="1800">
                <a:solidFill>
                  <a:srgbClr val="FF0000"/>
                </a:solidFill>
                <a:latin typeface="Times New Roman"/>
                <a:ea typeface="Times New Roman"/>
                <a:cs typeface="Times New Roman"/>
                <a:sym typeface="Times New Roman"/>
              </a:rPr>
              <a:t>Out of 40 pregnant women 30 pregnant women are classified correctly </a:t>
            </a:r>
            <a:r>
              <a:rPr b="0" i="0" lang="en" sz="1800">
                <a:latin typeface="Times New Roman"/>
                <a:ea typeface="Times New Roman"/>
                <a:cs typeface="Times New Roman"/>
                <a:sym typeface="Times New Roman"/>
              </a:rPr>
              <a:t>and the remaining 10 pregnant women are classified as not pregnant by the machine learning algorithm. </a:t>
            </a:r>
            <a:endParaRPr/>
          </a:p>
          <a:p>
            <a:pPr indent="-152082" lvl="0" marL="177800" rtl="0" algn="just">
              <a:lnSpc>
                <a:spcPct val="90000"/>
              </a:lnSpc>
              <a:spcBef>
                <a:spcPts val="800"/>
              </a:spcBef>
              <a:spcAft>
                <a:spcPts val="0"/>
              </a:spcAft>
              <a:buClr>
                <a:schemeClr val="dk1"/>
              </a:buClr>
              <a:buSzPct val="100000"/>
              <a:buChar char="•"/>
            </a:pPr>
            <a:r>
              <a:rPr b="0" i="0" lang="en" sz="1800">
                <a:latin typeface="Times New Roman"/>
                <a:ea typeface="Times New Roman"/>
                <a:cs typeface="Times New Roman"/>
                <a:sym typeface="Times New Roman"/>
              </a:rPr>
              <a:t>On the other hand</a:t>
            </a:r>
            <a:r>
              <a:rPr b="0" i="0" lang="en" sz="1800">
                <a:solidFill>
                  <a:srgbClr val="FF0000"/>
                </a:solidFill>
                <a:latin typeface="Times New Roman"/>
                <a:ea typeface="Times New Roman"/>
                <a:cs typeface="Times New Roman"/>
                <a:sym typeface="Times New Roman"/>
              </a:rPr>
              <a:t>, out of 60 people in the not pregnant category, 55 are classified as not pregnant </a:t>
            </a:r>
            <a:r>
              <a:rPr b="0" i="0" lang="en" sz="1800">
                <a:latin typeface="Times New Roman"/>
                <a:ea typeface="Times New Roman"/>
                <a:cs typeface="Times New Roman"/>
                <a:sym typeface="Times New Roman"/>
              </a:rPr>
              <a:t>and the remaining 5 are classified as pregnant.</a:t>
            </a:r>
            <a:endParaRPr/>
          </a:p>
          <a:p>
            <a:pPr indent="-38100" lvl="0" marL="177800" rtl="0" algn="l">
              <a:lnSpc>
                <a:spcPct val="90000"/>
              </a:lnSpc>
              <a:spcBef>
                <a:spcPts val="800"/>
              </a:spcBef>
              <a:spcAft>
                <a:spcPts val="0"/>
              </a:spcAft>
              <a:buClr>
                <a:schemeClr val="dk1"/>
              </a:buClr>
              <a:buSzPct val="116666"/>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37"/>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Performance evaluation Measures</a:t>
            </a:r>
            <a:endParaRPr/>
          </a:p>
        </p:txBody>
      </p:sp>
      <p:pic>
        <p:nvPicPr>
          <p:cNvPr id="969" name="Google Shape;969;p137"/>
          <p:cNvPicPr preferRelativeResize="0"/>
          <p:nvPr/>
        </p:nvPicPr>
        <p:blipFill rotWithShape="1">
          <a:blip r:embed="rId3">
            <a:alphaModFix/>
          </a:blip>
          <a:srcRect b="16710" l="24903" r="30023" t="72599"/>
          <a:stretch/>
        </p:blipFill>
        <p:spPr>
          <a:xfrm>
            <a:off x="4455761" y="4176343"/>
            <a:ext cx="4121642" cy="549542"/>
          </a:xfrm>
          <a:prstGeom prst="rect">
            <a:avLst/>
          </a:prstGeom>
          <a:noFill/>
          <a:ln>
            <a:noFill/>
          </a:ln>
        </p:spPr>
      </p:pic>
      <p:pic>
        <p:nvPicPr>
          <p:cNvPr id="970" name="Google Shape;970;p137"/>
          <p:cNvPicPr preferRelativeResize="0"/>
          <p:nvPr/>
        </p:nvPicPr>
        <p:blipFill rotWithShape="1">
          <a:blip r:embed="rId4">
            <a:alphaModFix/>
          </a:blip>
          <a:srcRect b="27145" l="0" r="22112" t="0"/>
          <a:stretch/>
        </p:blipFill>
        <p:spPr>
          <a:xfrm>
            <a:off x="2022364" y="1268016"/>
            <a:ext cx="4529399" cy="2388096"/>
          </a:xfrm>
          <a:prstGeom prst="rect">
            <a:avLst/>
          </a:prstGeom>
          <a:noFill/>
          <a:ln>
            <a:noFill/>
          </a:ln>
        </p:spPr>
      </p:pic>
      <p:sp>
        <p:nvSpPr>
          <p:cNvPr id="971" name="Google Shape;971;p137"/>
          <p:cNvSpPr txBox="1"/>
          <p:nvPr/>
        </p:nvSpPr>
        <p:spPr>
          <a:xfrm>
            <a:off x="3637900" y="3363400"/>
            <a:ext cx="3000000" cy="3540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1200"/>
              </a:spcAft>
              <a:buNone/>
            </a:pPr>
            <a:r>
              <a:rPr b="1" lang="en" sz="1100">
                <a:solidFill>
                  <a:schemeClr val="dk1"/>
                </a:solidFill>
              </a:rPr>
              <a:t>False Alarm</a:t>
            </a:r>
            <a:endParaRPr/>
          </a:p>
        </p:txBody>
      </p:sp>
      <p:sp>
        <p:nvSpPr>
          <p:cNvPr id="972" name="Google Shape;972;p137"/>
          <p:cNvSpPr txBox="1"/>
          <p:nvPr/>
        </p:nvSpPr>
        <p:spPr>
          <a:xfrm>
            <a:off x="4975700" y="2659450"/>
            <a:ext cx="3000000" cy="3540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1200"/>
              </a:spcAft>
              <a:buNone/>
            </a:pPr>
            <a:r>
              <a:rPr b="1" lang="en" sz="1100">
                <a:solidFill>
                  <a:schemeClr val="dk1"/>
                </a:solidFill>
              </a:rPr>
              <a:t>Missed Alarm</a:t>
            </a:r>
            <a:endParaRPr/>
          </a:p>
        </p:txBody>
      </p:sp>
      <p:cxnSp>
        <p:nvCxnSpPr>
          <p:cNvPr id="973" name="Google Shape;973;p137"/>
          <p:cNvCxnSpPr/>
          <p:nvPr/>
        </p:nvCxnSpPr>
        <p:spPr>
          <a:xfrm flipH="1">
            <a:off x="2867475" y="3376325"/>
            <a:ext cx="1253400" cy="531300"/>
          </a:xfrm>
          <a:prstGeom prst="straightConnector1">
            <a:avLst/>
          </a:prstGeom>
          <a:noFill/>
          <a:ln cap="flat" cmpd="sng" w="9525">
            <a:solidFill>
              <a:schemeClr val="dk2"/>
            </a:solidFill>
            <a:prstDash val="solid"/>
            <a:round/>
            <a:headEnd len="med" w="med" type="none"/>
            <a:tailEnd len="med" w="med" type="stealth"/>
          </a:ln>
        </p:spPr>
      </p:cxnSp>
      <p:graphicFrame>
        <p:nvGraphicFramePr>
          <p:cNvPr id="974" name="Google Shape;974;p137"/>
          <p:cNvGraphicFramePr/>
          <p:nvPr/>
        </p:nvGraphicFramePr>
        <p:xfrm>
          <a:off x="1191000" y="3383525"/>
          <a:ext cx="3000000" cy="3000000"/>
        </p:xfrm>
        <a:graphic>
          <a:graphicData uri="http://schemas.openxmlformats.org/drawingml/2006/table">
            <a:tbl>
              <a:tblPr>
                <a:noFill/>
                <a:tableStyleId>{61D8BBBF-22AE-4D85-9032-958EE34EF3DA}</a:tableStyleId>
              </a:tblPr>
              <a:tblGrid>
                <a:gridCol w="1676475"/>
              </a:tblGrid>
              <a:tr h="396200">
                <a:tc>
                  <a:txBody>
                    <a:bodyPr/>
                    <a:lstStyle/>
                    <a:p>
                      <a:pPr indent="0" lvl="0" marL="0" rtl="1" algn="r">
                        <a:spcBef>
                          <a:spcPts val="0"/>
                        </a:spcBef>
                        <a:spcAft>
                          <a:spcPts val="0"/>
                        </a:spcAft>
                        <a:buNone/>
                      </a:pPr>
                      <a:r>
                        <a:rPr b="1" lang="en">
                          <a:solidFill>
                            <a:srgbClr val="C00000"/>
                          </a:solidFill>
                        </a:rPr>
                        <a:t>شفت </a:t>
                      </a:r>
                      <a:r>
                        <a:rPr b="1" lang="en">
                          <a:solidFill>
                            <a:srgbClr val="C00000"/>
                          </a:solidFill>
                        </a:rPr>
                        <a:t>انو</a:t>
                      </a:r>
                      <a:r>
                        <a:rPr b="1" lang="en">
                          <a:solidFill>
                            <a:srgbClr val="C00000"/>
                          </a:solidFill>
                        </a:rPr>
                        <a:t> في مشكلة،</a:t>
                      </a:r>
                      <a:br>
                        <a:rPr lang="en">
                          <a:solidFill>
                            <a:srgbClr val="C00000"/>
                          </a:solidFill>
                        </a:rPr>
                      </a:br>
                      <a:r>
                        <a:rPr lang="en">
                          <a:solidFill>
                            <a:srgbClr val="C00000"/>
                          </a:solidFill>
                        </a:rPr>
                        <a:t>وما كانت موجودة</a:t>
                      </a:r>
                      <a:endParaRPr>
                        <a:solidFill>
                          <a:srgbClr val="C00000"/>
                        </a:solidFill>
                      </a:endParaRPr>
                    </a:p>
                    <a:p>
                      <a:pPr indent="0" lvl="0" marL="0" rtl="1" algn="r">
                        <a:spcBef>
                          <a:spcPts val="0"/>
                        </a:spcBef>
                        <a:spcAft>
                          <a:spcPts val="0"/>
                        </a:spcAft>
                        <a:buNone/>
                      </a:pPr>
                      <a:r>
                        <a:t/>
                      </a:r>
                      <a:endParaRPr/>
                    </a:p>
                    <a:p>
                      <a:pPr indent="0" lvl="0" marL="0" rtl="1" algn="r">
                        <a:spcBef>
                          <a:spcPts val="0"/>
                        </a:spcBef>
                        <a:spcAft>
                          <a:spcPts val="0"/>
                        </a:spcAft>
                        <a:buNone/>
                      </a:pPr>
                      <a:r>
                        <a:rPr lang="en"/>
                        <a:t>"</a:t>
                      </a:r>
                      <a:r>
                        <a:rPr b="1" lang="en"/>
                        <a:t>زي إنك بلغت الشرطة إنه في لص بالبيت، ولما إجوا طلع كلب الجيران.</a:t>
                      </a:r>
                      <a:r>
                        <a:rPr lang="en"/>
                        <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75" name="Google Shape;975;p137"/>
          <p:cNvGraphicFramePr/>
          <p:nvPr/>
        </p:nvGraphicFramePr>
        <p:xfrm>
          <a:off x="304800" y="304800"/>
          <a:ext cx="3000000" cy="3000000"/>
        </p:xfrm>
        <a:graphic>
          <a:graphicData uri="http://schemas.openxmlformats.org/drawingml/2006/table">
            <a:tbl>
              <a:tblPr>
                <a:noFill/>
                <a:tableStyleId>{61D8BBBF-22AE-4D85-9032-958EE34EF3DA}</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976" name="Google Shape;976;p137"/>
          <p:cNvCxnSpPr/>
          <p:nvPr/>
        </p:nvCxnSpPr>
        <p:spPr>
          <a:xfrm flipH="1" rot="10800000">
            <a:off x="6266850" y="2531425"/>
            <a:ext cx="912900" cy="150000"/>
          </a:xfrm>
          <a:prstGeom prst="straightConnector1">
            <a:avLst/>
          </a:prstGeom>
          <a:noFill/>
          <a:ln cap="flat" cmpd="sng" w="9525">
            <a:solidFill>
              <a:schemeClr val="dk2"/>
            </a:solidFill>
            <a:prstDash val="solid"/>
            <a:round/>
            <a:headEnd len="med" w="med" type="none"/>
            <a:tailEnd len="med" w="med" type="stealth"/>
          </a:ln>
        </p:spPr>
      </p:cxnSp>
      <p:graphicFrame>
        <p:nvGraphicFramePr>
          <p:cNvPr id="977" name="Google Shape;977;p137"/>
          <p:cNvGraphicFramePr/>
          <p:nvPr/>
        </p:nvGraphicFramePr>
        <p:xfrm>
          <a:off x="7179750" y="2198525"/>
          <a:ext cx="3000000" cy="3000000"/>
        </p:xfrm>
        <a:graphic>
          <a:graphicData uri="http://schemas.openxmlformats.org/drawingml/2006/table">
            <a:tbl>
              <a:tblPr>
                <a:noFill/>
                <a:tableStyleId>{61D8BBBF-22AE-4D85-9032-958EE34EF3DA}</a:tableStyleId>
              </a:tblPr>
              <a:tblGrid>
                <a:gridCol w="1676475"/>
              </a:tblGrid>
              <a:tr h="558375">
                <a:tc>
                  <a:txBody>
                    <a:bodyPr/>
                    <a:lstStyle/>
                    <a:p>
                      <a:pPr indent="0" lvl="0" marL="0" rtl="1" algn="r">
                        <a:spcBef>
                          <a:spcPts val="0"/>
                        </a:spcBef>
                        <a:spcAft>
                          <a:spcPts val="0"/>
                        </a:spcAft>
                        <a:buNone/>
                      </a:pPr>
                      <a:r>
                        <a:rPr b="1" lang="en">
                          <a:solidFill>
                            <a:srgbClr val="C00000"/>
                          </a:solidFill>
                        </a:rPr>
                        <a:t>ما شفت انو في  مشكلة،</a:t>
                      </a:r>
                      <a:endParaRPr b="1">
                        <a:solidFill>
                          <a:srgbClr val="C00000"/>
                        </a:solidFill>
                      </a:endParaRPr>
                    </a:p>
                    <a:p>
                      <a:pPr indent="0" lvl="0" marL="0" rtl="1" algn="r">
                        <a:spcBef>
                          <a:spcPts val="0"/>
                        </a:spcBef>
                        <a:spcAft>
                          <a:spcPts val="0"/>
                        </a:spcAft>
                        <a:buNone/>
                      </a:pPr>
                      <a:r>
                        <a:rPr lang="en">
                          <a:solidFill>
                            <a:srgbClr val="C00000"/>
                          </a:solidFill>
                        </a:rPr>
                        <a:t>ولكن </a:t>
                      </a:r>
                      <a:r>
                        <a:rPr lang="en">
                          <a:solidFill>
                            <a:srgbClr val="C00000"/>
                          </a:solidFill>
                        </a:rPr>
                        <a:t>كانت موجودة</a:t>
                      </a:r>
                      <a:endParaRPr>
                        <a:solidFill>
                          <a:srgbClr val="C00000"/>
                        </a:solidFill>
                      </a:endParaRPr>
                    </a:p>
                    <a:p>
                      <a:pPr indent="0" lvl="0" marL="0" rtl="1" algn="r">
                        <a:spcBef>
                          <a:spcPts val="0"/>
                        </a:spcBef>
                        <a:spcAft>
                          <a:spcPts val="0"/>
                        </a:spcAft>
                        <a:buNone/>
                      </a:pPr>
                      <a:r>
                        <a:t/>
                      </a:r>
                      <a:endParaRPr/>
                    </a:p>
                    <a:p>
                      <a:pPr indent="0" lvl="0" marL="0" rtl="1" algn="r">
                        <a:spcBef>
                          <a:spcPts val="0"/>
                        </a:spcBef>
                        <a:spcAft>
                          <a:spcPts val="0"/>
                        </a:spcAft>
                        <a:buNone/>
                      </a:pPr>
                      <a:r>
                        <a:rPr lang="en"/>
                        <a:t>"سمعت صوت غريب بالليل، بس طنّشت وقلت يمكن الريح، وفعليًا كان في لص!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1" name="Shape 981"/>
        <p:cNvGrpSpPr/>
        <p:nvPr/>
      </p:nvGrpSpPr>
      <p:grpSpPr>
        <a:xfrm>
          <a:off x="0" y="0"/>
          <a:ext cx="0" cy="0"/>
          <a:chOff x="0" y="0"/>
          <a:chExt cx="0" cy="0"/>
        </a:xfrm>
      </p:grpSpPr>
      <p:sp>
        <p:nvSpPr>
          <p:cNvPr id="982" name="Google Shape;982;p138"/>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Example</a:t>
            </a:r>
            <a:endParaRPr/>
          </a:p>
        </p:txBody>
      </p:sp>
      <p:sp>
        <p:nvSpPr>
          <p:cNvPr id="983" name="Google Shape;983;p138"/>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84" name="Google Shape;984;p138"/>
          <p:cNvPicPr preferRelativeResize="0"/>
          <p:nvPr/>
        </p:nvPicPr>
        <p:blipFill rotWithShape="1">
          <a:blip r:embed="rId3">
            <a:alphaModFix/>
          </a:blip>
          <a:srcRect b="0" l="0" r="0" t="0"/>
          <a:stretch/>
        </p:blipFill>
        <p:spPr>
          <a:xfrm>
            <a:off x="1396433" y="1255981"/>
            <a:ext cx="5643563" cy="35718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9" name="Shape 989"/>
        <p:cNvGrpSpPr/>
        <p:nvPr/>
      </p:nvGrpSpPr>
      <p:grpSpPr>
        <a:xfrm>
          <a:off x="0" y="0"/>
          <a:ext cx="0" cy="0"/>
          <a:chOff x="0" y="0"/>
          <a:chExt cx="0" cy="0"/>
        </a:xfrm>
      </p:grpSpPr>
      <p:sp>
        <p:nvSpPr>
          <p:cNvPr id="990" name="Google Shape;990;p139"/>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Is accuracy the best measure?</a:t>
            </a:r>
            <a:endParaRPr/>
          </a:p>
        </p:txBody>
      </p:sp>
      <p:pic>
        <p:nvPicPr>
          <p:cNvPr id="991" name="Google Shape;991;p139"/>
          <p:cNvPicPr preferRelativeResize="0"/>
          <p:nvPr/>
        </p:nvPicPr>
        <p:blipFill rotWithShape="1">
          <a:blip r:embed="rId3">
            <a:alphaModFix/>
          </a:blip>
          <a:srcRect b="0" l="0" r="0" t="0"/>
          <a:stretch/>
        </p:blipFill>
        <p:spPr>
          <a:xfrm>
            <a:off x="2224745" y="1268016"/>
            <a:ext cx="5044933" cy="3248194"/>
          </a:xfrm>
          <a:prstGeom prst="rect">
            <a:avLst/>
          </a:prstGeom>
          <a:noFill/>
          <a:ln>
            <a:noFill/>
          </a:ln>
        </p:spPr>
      </p:pic>
      <p:pic>
        <p:nvPicPr>
          <p:cNvPr id="992" name="Google Shape;992;p139"/>
          <p:cNvPicPr preferRelativeResize="0"/>
          <p:nvPr/>
        </p:nvPicPr>
        <p:blipFill rotWithShape="1">
          <a:blip r:embed="rId4">
            <a:alphaModFix/>
          </a:blip>
          <a:srcRect b="16710" l="24903" r="30023" t="72599"/>
          <a:stretch/>
        </p:blipFill>
        <p:spPr>
          <a:xfrm>
            <a:off x="2889987" y="4562909"/>
            <a:ext cx="4121642" cy="549542"/>
          </a:xfrm>
          <a:prstGeom prst="rect">
            <a:avLst/>
          </a:prstGeom>
          <a:noFill/>
          <a:ln>
            <a:noFill/>
          </a:ln>
        </p:spPr>
      </p:pic>
      <p:sp>
        <p:nvSpPr>
          <p:cNvPr id="993" name="Google Shape;993;p139"/>
          <p:cNvSpPr/>
          <p:nvPr/>
        </p:nvSpPr>
        <p:spPr>
          <a:xfrm>
            <a:off x="4162148" y="2262188"/>
            <a:ext cx="1874340" cy="1735938"/>
          </a:xfrm>
          <a:prstGeom prst="irregularSeal2">
            <a:avLst/>
          </a:prstGeom>
          <a:gradFill>
            <a:gsLst>
              <a:gs pos="0">
                <a:srgbClr val="5F82CA"/>
              </a:gs>
              <a:gs pos="50000">
                <a:srgbClr val="3C70CA"/>
              </a:gs>
              <a:gs pos="100000">
                <a:srgbClr val="2E60B9"/>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3000">
                <a:solidFill>
                  <a:schemeClr val="lt1"/>
                </a:solidFill>
                <a:latin typeface="Calibri"/>
                <a:ea typeface="Calibri"/>
                <a:cs typeface="Calibri"/>
                <a:sym typeface="Calibri"/>
              </a:rPr>
              <a:t>90%</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40"/>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Performance evaluation Measures</a:t>
            </a:r>
            <a:endParaRPr/>
          </a:p>
        </p:txBody>
      </p:sp>
      <p:pic>
        <p:nvPicPr>
          <p:cNvPr id="1000" name="Google Shape;1000;p140"/>
          <p:cNvPicPr preferRelativeResize="0"/>
          <p:nvPr/>
        </p:nvPicPr>
        <p:blipFill rotWithShape="1">
          <a:blip r:embed="rId3">
            <a:alphaModFix/>
          </a:blip>
          <a:srcRect b="0" l="0" r="0" t="0"/>
          <a:stretch/>
        </p:blipFill>
        <p:spPr>
          <a:xfrm>
            <a:off x="2828965" y="3927308"/>
            <a:ext cx="5886450" cy="542925"/>
          </a:xfrm>
          <a:prstGeom prst="rect">
            <a:avLst/>
          </a:prstGeom>
          <a:noFill/>
          <a:ln>
            <a:noFill/>
          </a:ln>
        </p:spPr>
      </p:pic>
      <p:pic>
        <p:nvPicPr>
          <p:cNvPr id="1001" name="Google Shape;1001;p140"/>
          <p:cNvPicPr preferRelativeResize="0"/>
          <p:nvPr/>
        </p:nvPicPr>
        <p:blipFill rotWithShape="1">
          <a:blip r:embed="rId4">
            <a:alphaModFix/>
          </a:blip>
          <a:srcRect b="0" l="0" r="0" t="0"/>
          <a:stretch/>
        </p:blipFill>
        <p:spPr>
          <a:xfrm>
            <a:off x="4700627" y="3265793"/>
            <a:ext cx="2643187" cy="485775"/>
          </a:xfrm>
          <a:prstGeom prst="rect">
            <a:avLst/>
          </a:prstGeom>
          <a:noFill/>
          <a:ln>
            <a:noFill/>
          </a:ln>
        </p:spPr>
      </p:pic>
      <p:pic>
        <p:nvPicPr>
          <p:cNvPr id="1002" name="Google Shape;1002;p140"/>
          <p:cNvPicPr preferRelativeResize="0"/>
          <p:nvPr/>
        </p:nvPicPr>
        <p:blipFill rotWithShape="1">
          <a:blip r:embed="rId5">
            <a:alphaModFix/>
          </a:blip>
          <a:srcRect b="16710" l="24903" r="30023" t="72599"/>
          <a:stretch/>
        </p:blipFill>
        <p:spPr>
          <a:xfrm>
            <a:off x="4593771" y="1955643"/>
            <a:ext cx="4121642" cy="549542"/>
          </a:xfrm>
          <a:prstGeom prst="rect">
            <a:avLst/>
          </a:prstGeom>
          <a:noFill/>
          <a:ln>
            <a:noFill/>
          </a:ln>
        </p:spPr>
      </p:pic>
      <p:pic>
        <p:nvPicPr>
          <p:cNvPr id="1003" name="Google Shape;1003;p140"/>
          <p:cNvPicPr preferRelativeResize="0"/>
          <p:nvPr/>
        </p:nvPicPr>
        <p:blipFill rotWithShape="1">
          <a:blip r:embed="rId6">
            <a:alphaModFix/>
          </a:blip>
          <a:srcRect b="0" l="0" r="0" t="0"/>
          <a:stretch/>
        </p:blipFill>
        <p:spPr>
          <a:xfrm>
            <a:off x="4700627" y="2572984"/>
            <a:ext cx="3807619" cy="557213"/>
          </a:xfrm>
          <a:prstGeom prst="rect">
            <a:avLst/>
          </a:prstGeom>
          <a:noFill/>
          <a:ln>
            <a:noFill/>
          </a:ln>
        </p:spPr>
      </p:pic>
      <p:pic>
        <p:nvPicPr>
          <p:cNvPr id="1004" name="Google Shape;1004;p140"/>
          <p:cNvPicPr preferRelativeResize="0"/>
          <p:nvPr/>
        </p:nvPicPr>
        <p:blipFill rotWithShape="1">
          <a:blip r:embed="rId7">
            <a:alphaModFix/>
          </a:blip>
          <a:srcRect b="27145" l="0" r="22112" t="0"/>
          <a:stretch/>
        </p:blipFill>
        <p:spPr>
          <a:xfrm>
            <a:off x="42601" y="1268016"/>
            <a:ext cx="4529399" cy="2388096"/>
          </a:xfrm>
          <a:prstGeom prst="rect">
            <a:avLst/>
          </a:prstGeom>
          <a:noFill/>
          <a:ln>
            <a:noFill/>
          </a:ln>
        </p:spPr>
      </p:pic>
      <p:sp>
        <p:nvSpPr>
          <p:cNvPr id="1005" name="Google Shape;1005;p140"/>
          <p:cNvSpPr txBox="1"/>
          <p:nvPr/>
        </p:nvSpPr>
        <p:spPr>
          <a:xfrm>
            <a:off x="42600" y="1688650"/>
            <a:ext cx="30000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800">
                <a:solidFill>
                  <a:srgbClr val="007984"/>
                </a:solidFill>
                <a:latin typeface="Calibri"/>
                <a:ea typeface="Calibri"/>
                <a:cs typeface="Calibri"/>
                <a:sym typeface="Calibri"/>
              </a:rPr>
              <a:t>Confusion Matrix</a:t>
            </a:r>
            <a:endParaRPr sz="400"/>
          </a:p>
        </p:txBody>
      </p:sp>
      <p:sp>
        <p:nvSpPr>
          <p:cNvPr id="1006" name="Google Shape;1006;p140"/>
          <p:cNvSpPr txBox="1"/>
          <p:nvPr/>
        </p:nvSpPr>
        <p:spPr>
          <a:xfrm>
            <a:off x="3596525" y="798225"/>
            <a:ext cx="5211900" cy="8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C00000"/>
              </a:solidFill>
            </a:endParaRPr>
          </a:p>
        </p:txBody>
      </p:sp>
      <p:sp>
        <p:nvSpPr>
          <p:cNvPr id="1007" name="Google Shape;1007;p140"/>
          <p:cNvSpPr txBox="1"/>
          <p:nvPr/>
        </p:nvSpPr>
        <p:spPr>
          <a:xfrm>
            <a:off x="4572000" y="152775"/>
            <a:ext cx="3990900" cy="14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41"/>
          <p:cNvSpPr txBox="1"/>
          <p:nvPr>
            <p:ph idx="1" type="body"/>
          </p:nvPr>
        </p:nvSpPr>
        <p:spPr>
          <a:xfrm>
            <a:off x="628650" y="554394"/>
            <a:ext cx="7886700" cy="3263400"/>
          </a:xfrm>
          <a:prstGeom prst="rect">
            <a:avLst/>
          </a:prstGeom>
        </p:spPr>
        <p:txBody>
          <a:bodyPr anchorCtr="0" anchor="t" bIns="34275" lIns="68575" spcFirstLastPara="1" rIns="68575" wrap="square" tIns="34275">
            <a:normAutofit/>
          </a:bodyPr>
          <a:lstStyle/>
          <a:p>
            <a:pPr indent="0" lvl="0" marL="0" rtl="1" algn="r">
              <a:lnSpc>
                <a:spcPct val="100000"/>
              </a:lnSpc>
              <a:spcBef>
                <a:spcPts val="0"/>
              </a:spcBef>
              <a:spcAft>
                <a:spcPts val="0"/>
              </a:spcAft>
              <a:buNone/>
            </a:pPr>
            <a:r>
              <a:rPr lang="en"/>
              <a:t>فعليا عندي 10 نساء (8 حامل، 2 مش حامل)</a:t>
            </a:r>
            <a:endParaRPr/>
          </a:p>
          <a:p>
            <a:pPr indent="0" lvl="0" marL="0" rtl="1" algn="r">
              <a:lnSpc>
                <a:spcPct val="100000"/>
              </a:lnSpc>
              <a:spcBef>
                <a:spcPts val="0"/>
              </a:spcBef>
              <a:spcAft>
                <a:spcPts val="0"/>
              </a:spcAft>
              <a:buNone/>
            </a:pPr>
            <a:r>
              <a:t/>
            </a:r>
            <a:endParaRPr/>
          </a:p>
          <a:p>
            <a:pPr indent="0" lvl="0" marL="0" rtl="1" algn="r">
              <a:lnSpc>
                <a:spcPct val="100000"/>
              </a:lnSpc>
              <a:spcBef>
                <a:spcPts val="0"/>
              </a:spcBef>
              <a:spcAft>
                <a:spcPts val="0"/>
              </a:spcAft>
              <a:buNone/>
            </a:pPr>
            <a:r>
              <a:rPr lang="en"/>
              <a:t>8 فعلا حامل، وتم التنبؤ انهم حامل &gt;&gt;&gt; 8 = TP</a:t>
            </a:r>
            <a:endParaRPr/>
          </a:p>
          <a:p>
            <a:pPr indent="0" lvl="0" marL="0" rtl="1" algn="r">
              <a:lnSpc>
                <a:spcPct val="100000"/>
              </a:lnSpc>
              <a:spcBef>
                <a:spcPts val="0"/>
              </a:spcBef>
              <a:spcAft>
                <a:spcPts val="0"/>
              </a:spcAft>
              <a:buNone/>
            </a:pPr>
            <a:r>
              <a:rPr lang="en"/>
              <a:t>2 مش حامل ولكن المودل تنبأ انهم حامل &gt;&gt;&gt;  FP = 2</a:t>
            </a:r>
            <a:endParaRPr/>
          </a:p>
          <a:p>
            <a:pPr indent="0" lvl="0" marL="0" rtl="1" algn="r">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Percision = 8 / (8+2) = 80%</a:t>
            </a:r>
            <a:endParaRPr/>
          </a:p>
          <a:p>
            <a:pPr indent="0" lvl="0" marL="0" rtl="1" algn="r">
              <a:lnSpc>
                <a:spcPct val="100000"/>
              </a:lnSpc>
              <a:spcBef>
                <a:spcPts val="0"/>
              </a:spcBef>
              <a:spcAft>
                <a:spcPts val="0"/>
              </a:spcAft>
              <a:buClr>
                <a:schemeClr val="dk1"/>
              </a:buClr>
              <a:buSzPts val="1100"/>
              <a:buFont typeface="Arial"/>
              <a:buNone/>
            </a:pPr>
            <a:r>
              <a:rPr lang="en"/>
              <a:t>من بين كل النساء الي </a:t>
            </a:r>
            <a:r>
              <a:rPr b="1" lang="en"/>
              <a:t>المودل </a:t>
            </a:r>
            <a:r>
              <a:rPr lang="en"/>
              <a:t>قال عنهم حامل، فعليا 80% منهن حامل و 20% التنبؤ غلط </a:t>
            </a:r>
            <a:endParaRPr/>
          </a:p>
          <a:p>
            <a:pPr indent="0" lvl="0" marL="0" rtl="1" algn="r">
              <a:spcBef>
                <a:spcPts val="800"/>
              </a:spcBef>
              <a:spcAft>
                <a:spcPts val="0"/>
              </a:spcAft>
              <a:buNone/>
            </a:pPr>
            <a:r>
              <a:rPr lang="en"/>
              <a:t>=================================================</a:t>
            </a:r>
            <a:endParaRPr/>
          </a:p>
          <a:p>
            <a:pPr indent="0" lvl="0" marL="0" rtl="1" algn="r">
              <a:spcBef>
                <a:spcPts val="800"/>
              </a:spcBef>
              <a:spcAft>
                <a:spcPts val="0"/>
              </a:spcAft>
              <a:buNone/>
            </a:pPr>
            <a:r>
              <a:t/>
            </a:r>
            <a:endParaRPr/>
          </a:p>
          <a:p>
            <a:pPr indent="0" lvl="0" marL="0" rtl="1" algn="r">
              <a:spcBef>
                <a:spcPts val="80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42"/>
          <p:cNvSpPr txBox="1"/>
          <p:nvPr>
            <p:ph idx="1" type="body"/>
          </p:nvPr>
        </p:nvSpPr>
        <p:spPr>
          <a:xfrm>
            <a:off x="628650" y="554394"/>
            <a:ext cx="7886700" cy="3263400"/>
          </a:xfrm>
          <a:prstGeom prst="rect">
            <a:avLst/>
          </a:prstGeom>
        </p:spPr>
        <p:txBody>
          <a:bodyPr anchorCtr="0" anchor="t" bIns="34275" lIns="68575" spcFirstLastPara="1" rIns="68575" wrap="square" tIns="34275">
            <a:normAutofit/>
          </a:bodyPr>
          <a:lstStyle/>
          <a:p>
            <a:pPr indent="0" lvl="0" marL="0" rtl="1" algn="r">
              <a:lnSpc>
                <a:spcPct val="100000"/>
              </a:lnSpc>
              <a:spcBef>
                <a:spcPts val="0"/>
              </a:spcBef>
              <a:spcAft>
                <a:spcPts val="0"/>
              </a:spcAft>
              <a:buNone/>
            </a:pPr>
            <a:r>
              <a:rPr lang="en"/>
              <a:t>فعليا عندي 10 نساء حامل </a:t>
            </a:r>
            <a:endParaRPr/>
          </a:p>
          <a:p>
            <a:pPr indent="0" lvl="0" marL="0" rtl="1" algn="r">
              <a:lnSpc>
                <a:spcPct val="100000"/>
              </a:lnSpc>
              <a:spcBef>
                <a:spcPts val="0"/>
              </a:spcBef>
              <a:spcAft>
                <a:spcPts val="0"/>
              </a:spcAft>
              <a:buNone/>
            </a:pPr>
            <a:r>
              <a:t/>
            </a:r>
            <a:endParaRPr/>
          </a:p>
          <a:p>
            <a:pPr indent="0" lvl="0" marL="0" rtl="1" algn="r">
              <a:lnSpc>
                <a:spcPct val="100000"/>
              </a:lnSpc>
              <a:spcBef>
                <a:spcPts val="0"/>
              </a:spcBef>
              <a:spcAft>
                <a:spcPts val="0"/>
              </a:spcAft>
              <a:buNone/>
            </a:pPr>
            <a:r>
              <a:rPr lang="en"/>
              <a:t>7 تم التنبؤ انهم حامل &gt;&gt;&gt; 7 = TP</a:t>
            </a:r>
            <a:endParaRPr/>
          </a:p>
          <a:p>
            <a:pPr indent="0" lvl="0" marL="0" rtl="1" algn="r">
              <a:lnSpc>
                <a:spcPct val="100000"/>
              </a:lnSpc>
              <a:spcBef>
                <a:spcPts val="0"/>
              </a:spcBef>
              <a:spcAft>
                <a:spcPts val="0"/>
              </a:spcAft>
              <a:buNone/>
            </a:pPr>
            <a:r>
              <a:rPr lang="en"/>
              <a:t>3 المودل تنبأ انهم مش حامل &gt;&gt;&gt;  FN = 3</a:t>
            </a:r>
            <a:endParaRPr/>
          </a:p>
          <a:p>
            <a:pPr indent="0" lvl="0" marL="0" rtl="1" algn="r">
              <a:spcBef>
                <a:spcPts val="800"/>
              </a:spcBef>
              <a:spcAft>
                <a:spcPts val="0"/>
              </a:spcAft>
              <a:buNone/>
            </a:pPr>
            <a:r>
              <a:t/>
            </a:r>
            <a:endParaRPr/>
          </a:p>
          <a:p>
            <a:pPr indent="0" lvl="0" marL="0" rtl="0" algn="l">
              <a:spcBef>
                <a:spcPts val="800"/>
              </a:spcBef>
              <a:spcAft>
                <a:spcPts val="0"/>
              </a:spcAft>
              <a:buNone/>
            </a:pPr>
            <a:r>
              <a:rPr lang="en"/>
              <a:t>Recall = 7 / 7+3 = 70% </a:t>
            </a:r>
            <a:endParaRPr/>
          </a:p>
          <a:p>
            <a:pPr indent="0" lvl="0" marL="0" rtl="1" algn="r">
              <a:spcBef>
                <a:spcPts val="800"/>
              </a:spcBef>
              <a:spcAft>
                <a:spcPts val="0"/>
              </a:spcAft>
              <a:buNone/>
            </a:pPr>
            <a:r>
              <a:rPr lang="en"/>
              <a:t>من بين كل الي </a:t>
            </a:r>
            <a:r>
              <a:rPr b="1" lang="en"/>
              <a:t>فعليا </a:t>
            </a:r>
            <a:r>
              <a:rPr lang="en"/>
              <a:t>حامل، المودل قدر يكتشف 70% منهم </a:t>
            </a:r>
            <a:endParaRPr/>
          </a:p>
          <a:p>
            <a:pPr indent="0" lvl="0" marL="0" rtl="1" algn="r">
              <a:spcBef>
                <a:spcPts val="800"/>
              </a:spcBef>
              <a:spcAft>
                <a:spcPts val="0"/>
              </a:spcAft>
              <a:buNone/>
            </a:pPr>
            <a:r>
              <a:rPr lang="en"/>
              <a:t>=================================================</a:t>
            </a:r>
            <a:endParaRPr/>
          </a:p>
          <a:p>
            <a:pPr indent="0" lvl="0" marL="0" rtl="1" algn="r">
              <a:spcBef>
                <a:spcPts val="800"/>
              </a:spcBef>
              <a:spcAft>
                <a:spcPts val="0"/>
              </a:spcAft>
              <a:buNone/>
            </a:pPr>
            <a:r>
              <a:t/>
            </a:r>
            <a:endParaRPr/>
          </a:p>
          <a:p>
            <a:pPr indent="0" lvl="0" marL="0" rtl="1" algn="r">
              <a:spcBef>
                <a:spcPts val="80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graphicFrame>
        <p:nvGraphicFramePr>
          <p:cNvPr id="1022" name="Google Shape;1022;p143"/>
          <p:cNvGraphicFramePr/>
          <p:nvPr/>
        </p:nvGraphicFramePr>
        <p:xfrm>
          <a:off x="200200" y="120450"/>
          <a:ext cx="3000000" cy="3000000"/>
        </p:xfrm>
        <a:graphic>
          <a:graphicData uri="http://schemas.openxmlformats.org/drawingml/2006/table">
            <a:tbl>
              <a:tblPr>
                <a:noFill/>
                <a:tableStyleId>{8815084A-B599-4409-8DEE-2EF15790DC29}</a:tableStyleId>
              </a:tblPr>
              <a:tblGrid>
                <a:gridCol w="1201675"/>
                <a:gridCol w="1211750"/>
                <a:gridCol w="2646350"/>
                <a:gridCol w="1748325"/>
                <a:gridCol w="1637475"/>
              </a:tblGrid>
              <a:tr h="683075">
                <a:tc>
                  <a:txBody>
                    <a:bodyPr/>
                    <a:lstStyle/>
                    <a:p>
                      <a:pPr indent="0" lvl="0" marL="0" rtl="0" algn="ctr">
                        <a:spcBef>
                          <a:spcPts val="0"/>
                        </a:spcBef>
                        <a:spcAft>
                          <a:spcPts val="0"/>
                        </a:spcAft>
                        <a:buNone/>
                      </a:pPr>
                      <a:r>
                        <a:rPr b="1" lang="en"/>
                        <a:t>Type of Error</a:t>
                      </a:r>
                      <a:endParaRPr b="1"/>
                    </a:p>
                  </a:txBody>
                  <a:tcPr marT="91425" marB="91425" marR="91425" marL="91425" anchor="ctr">
                    <a:solidFill>
                      <a:srgbClr val="C9DAF8"/>
                    </a:solidFill>
                  </a:tcPr>
                </a:tc>
                <a:tc>
                  <a:txBody>
                    <a:bodyPr/>
                    <a:lstStyle/>
                    <a:p>
                      <a:pPr indent="0" lvl="0" marL="0" rtl="1" algn="ctr">
                        <a:spcBef>
                          <a:spcPts val="0"/>
                        </a:spcBef>
                        <a:spcAft>
                          <a:spcPts val="0"/>
                        </a:spcAft>
                        <a:buNone/>
                      </a:pPr>
                      <a:r>
                        <a:rPr b="1" lang="en"/>
                        <a:t>المشكلة</a:t>
                      </a:r>
                      <a:endParaRPr b="1"/>
                    </a:p>
                  </a:txBody>
                  <a:tcPr marT="91425" marB="91425" marR="91425" marL="91425" anchor="ctr">
                    <a:solidFill>
                      <a:srgbClr val="C9DAF8"/>
                    </a:solidFill>
                  </a:tcPr>
                </a:tc>
                <a:tc>
                  <a:txBody>
                    <a:bodyPr/>
                    <a:lstStyle/>
                    <a:p>
                      <a:pPr indent="0" lvl="0" marL="0" rtl="1" algn="ctr">
                        <a:spcBef>
                          <a:spcPts val="0"/>
                        </a:spcBef>
                        <a:spcAft>
                          <a:spcPts val="0"/>
                        </a:spcAft>
                        <a:buNone/>
                      </a:pPr>
                      <a:r>
                        <a:rPr b="1" lang="en"/>
                        <a:t>متى منيح نستخدمه؟</a:t>
                      </a:r>
                      <a:endParaRPr b="1"/>
                    </a:p>
                  </a:txBody>
                  <a:tcPr marT="91425" marB="91425" marR="91425" marL="91425" anchor="ctr">
                    <a:solidFill>
                      <a:srgbClr val="C9DAF8"/>
                    </a:solidFill>
                  </a:tcPr>
                </a:tc>
                <a:tc>
                  <a:txBody>
                    <a:bodyPr/>
                    <a:lstStyle/>
                    <a:p>
                      <a:pPr indent="0" lvl="0" marL="0" rtl="1" algn="ctr">
                        <a:spcBef>
                          <a:spcPts val="0"/>
                        </a:spcBef>
                        <a:spcAft>
                          <a:spcPts val="0"/>
                        </a:spcAft>
                        <a:buNone/>
                      </a:pPr>
                      <a:r>
                        <a:rPr b="1" lang="en"/>
                        <a:t>التعريف</a:t>
                      </a:r>
                      <a:endParaRPr b="1"/>
                    </a:p>
                  </a:txBody>
                  <a:tcPr marT="91425" marB="91425" marR="91425" marL="91425" anchor="ctr">
                    <a:solidFill>
                      <a:srgbClr val="C9DAF8"/>
                    </a:solidFill>
                  </a:tcPr>
                </a:tc>
                <a:tc>
                  <a:txBody>
                    <a:bodyPr/>
                    <a:lstStyle/>
                    <a:p>
                      <a:pPr indent="0" lvl="0" marL="0" rtl="1" algn="ctr">
                        <a:spcBef>
                          <a:spcPts val="0"/>
                        </a:spcBef>
                        <a:spcAft>
                          <a:spcPts val="0"/>
                        </a:spcAft>
                        <a:buNone/>
                      </a:pPr>
                      <a:r>
                        <a:rPr b="1" lang="en"/>
                        <a:t>المقياس</a:t>
                      </a:r>
                      <a:endParaRPr b="1"/>
                    </a:p>
                  </a:txBody>
                  <a:tcPr marT="91425" marB="91425" marR="91425" marL="91425" anchor="ctr">
                    <a:solidFill>
                      <a:srgbClr val="C9DAF8"/>
                    </a:solidFill>
                  </a:tcPr>
                </a:tc>
              </a:tr>
              <a:tr h="1083225">
                <a:tc>
                  <a:txBody>
                    <a:bodyPr/>
                    <a:lstStyle/>
                    <a:p>
                      <a:pPr indent="0" lvl="0" marL="0" rtl="1" algn="ctr">
                        <a:spcBef>
                          <a:spcPts val="0"/>
                        </a:spcBef>
                        <a:spcAft>
                          <a:spcPts val="0"/>
                        </a:spcAft>
                        <a:buNone/>
                      </a:pPr>
                      <a:r>
                        <a:rPr lang="en"/>
                        <a:t>بيحسب الكل ومفيش </a:t>
                      </a:r>
                      <a:r>
                        <a:rPr lang="en"/>
                        <a:t>خطأ</a:t>
                      </a:r>
                      <a:r>
                        <a:rPr lang="en"/>
                        <a:t> محدد</a:t>
                      </a:r>
                      <a:endParaRPr/>
                    </a:p>
                  </a:txBody>
                  <a:tcPr marT="91425" marB="91425" marR="91425" marL="91425" anchor="ctr"/>
                </a:tc>
                <a:tc>
                  <a:txBody>
                    <a:bodyPr/>
                    <a:lstStyle/>
                    <a:p>
                      <a:pPr indent="0" lvl="0" marL="0" rtl="1" algn="ctr">
                        <a:spcBef>
                          <a:spcPts val="0"/>
                        </a:spcBef>
                        <a:spcAft>
                          <a:spcPts val="0"/>
                        </a:spcAft>
                        <a:buNone/>
                      </a:pPr>
                      <a:r>
                        <a:rPr lang="en"/>
                        <a:t>ممكن تخدعك مع الداتا </a:t>
                      </a:r>
                      <a:r>
                        <a:rPr lang="en"/>
                        <a:t>اللي</a:t>
                      </a:r>
                      <a:r>
                        <a:rPr lang="en"/>
                        <a:t> مش متوازنة </a:t>
                      </a:r>
                      <a:endParaRPr/>
                    </a:p>
                    <a:p>
                      <a:pPr indent="0" lvl="0" marL="0" rtl="0" algn="ctr">
                        <a:spcBef>
                          <a:spcPts val="0"/>
                        </a:spcBef>
                        <a:spcAft>
                          <a:spcPts val="0"/>
                        </a:spcAft>
                        <a:buNone/>
                      </a:pPr>
                      <a:r>
                        <a:rPr lang="en"/>
                        <a:t>(imbalance)</a:t>
                      </a:r>
                      <a:endParaRPr/>
                    </a:p>
                  </a:txBody>
                  <a:tcPr marT="91425" marB="91425" marR="91425" marL="91425" anchor="ctr"/>
                </a:tc>
                <a:tc>
                  <a:txBody>
                    <a:bodyPr/>
                    <a:lstStyle/>
                    <a:p>
                      <a:pPr indent="0" lvl="0" marL="0" rtl="1" algn="ctr">
                        <a:spcBef>
                          <a:spcPts val="0"/>
                        </a:spcBef>
                        <a:spcAft>
                          <a:spcPts val="0"/>
                        </a:spcAft>
                        <a:buNone/>
                      </a:pPr>
                      <a:r>
                        <a:rPr lang="en"/>
                        <a:t>لما تكون الداتا عندي Balanced </a:t>
                      </a:r>
                      <a:endParaRPr/>
                    </a:p>
                  </a:txBody>
                  <a:tcPr marT="91425" marB="91425" marR="91425" marL="91425" anchor="ctr"/>
                </a:tc>
                <a:tc>
                  <a:txBody>
                    <a:bodyPr/>
                    <a:lstStyle/>
                    <a:p>
                      <a:pPr indent="0" lvl="0" marL="0" rtl="1" algn="ctr">
                        <a:spcBef>
                          <a:spcPts val="0"/>
                        </a:spcBef>
                        <a:spcAft>
                          <a:spcPts val="0"/>
                        </a:spcAft>
                        <a:buNone/>
                      </a:pPr>
                      <a:r>
                        <a:rPr lang="en"/>
                        <a:t>نسبة التوقعات الصحيحة  (TP,TN) من كل العينات </a:t>
                      </a:r>
                      <a:endParaRPr/>
                    </a:p>
                  </a:txBody>
                  <a:tcPr marT="91425" marB="91425" marR="91425" marL="91425" anchor="ctr"/>
                </a:tc>
                <a:tc>
                  <a:txBody>
                    <a:bodyPr/>
                    <a:lstStyle/>
                    <a:p>
                      <a:pPr indent="0" lvl="0" marL="0" rtl="0" algn="ctr">
                        <a:spcBef>
                          <a:spcPts val="0"/>
                        </a:spcBef>
                        <a:spcAft>
                          <a:spcPts val="0"/>
                        </a:spcAft>
                        <a:buNone/>
                      </a:pPr>
                      <a:r>
                        <a:rPr b="1" lang="en"/>
                        <a:t>Accuracy</a:t>
                      </a:r>
                      <a:endParaRPr b="1"/>
                    </a:p>
                    <a:p>
                      <a:pPr indent="0" lvl="0" marL="0" rtl="0" algn="ctr">
                        <a:spcBef>
                          <a:spcPts val="0"/>
                        </a:spcBef>
                        <a:spcAft>
                          <a:spcPts val="0"/>
                        </a:spcAft>
                        <a:buNone/>
                      </a:pPr>
                      <a:r>
                        <a:rPr b="1" lang="en"/>
                        <a:t>=(TP+TN) </a:t>
                      </a:r>
                      <a:endParaRPr b="1"/>
                    </a:p>
                    <a:p>
                      <a:pPr indent="0" lvl="0" marL="0" rtl="0" algn="ctr">
                        <a:spcBef>
                          <a:spcPts val="0"/>
                        </a:spcBef>
                        <a:spcAft>
                          <a:spcPts val="0"/>
                        </a:spcAft>
                        <a:buNone/>
                      </a:pPr>
                      <a:r>
                        <a:rPr b="1" lang="en"/>
                        <a:t>/ (TP + TN + FN + FP )</a:t>
                      </a:r>
                      <a:endParaRPr b="1"/>
                    </a:p>
                  </a:txBody>
                  <a:tcPr marT="91425" marB="91425" marR="91425" marL="91425" anchor="ctr">
                    <a:solidFill>
                      <a:srgbClr val="C9DAF8"/>
                    </a:solidFill>
                  </a:tcPr>
                </a:tc>
              </a:tr>
              <a:tr h="1062025">
                <a:tc>
                  <a:txBody>
                    <a:bodyPr/>
                    <a:lstStyle/>
                    <a:p>
                      <a:pPr indent="0" lvl="0" marL="0" rtl="0" algn="ctr">
                        <a:spcBef>
                          <a:spcPts val="0"/>
                        </a:spcBef>
                        <a:spcAft>
                          <a:spcPts val="0"/>
                        </a:spcAft>
                        <a:buNone/>
                      </a:pPr>
                      <a:r>
                        <a:rPr lang="en"/>
                        <a:t>Type 1 error </a:t>
                      </a:r>
                      <a:endParaRPr/>
                    </a:p>
                    <a:p>
                      <a:pPr indent="0" lvl="0" marL="0" rtl="0" algn="ctr">
                        <a:spcBef>
                          <a:spcPts val="0"/>
                        </a:spcBef>
                        <a:spcAft>
                          <a:spcPts val="0"/>
                        </a:spcAft>
                        <a:buNone/>
                      </a:pPr>
                      <a:r>
                        <a:rPr lang="en"/>
                        <a:t>(FP)</a:t>
                      </a:r>
                      <a:endParaRPr/>
                    </a:p>
                  </a:txBody>
                  <a:tcPr marT="91425" marB="91425" marR="91425" marL="91425" anchor="ctr"/>
                </a:tc>
                <a:tc>
                  <a:txBody>
                    <a:bodyPr/>
                    <a:lstStyle/>
                    <a:p>
                      <a:pPr indent="0" lvl="0" marL="0" rtl="1" algn="ctr">
                        <a:spcBef>
                          <a:spcPts val="0"/>
                        </a:spcBef>
                        <a:spcAft>
                          <a:spcPts val="0"/>
                        </a:spcAft>
                        <a:buNone/>
                      </a:pPr>
                      <a:r>
                        <a:rPr lang="en"/>
                        <a:t>هيتجاهل ال FN</a:t>
                      </a:r>
                      <a:endParaRPr/>
                    </a:p>
                  </a:txBody>
                  <a:tcPr marT="91425" marB="91425" marR="91425" marL="91425" anchor="ctr"/>
                </a:tc>
                <a:tc>
                  <a:txBody>
                    <a:bodyPr/>
                    <a:lstStyle/>
                    <a:p>
                      <a:pPr indent="0" lvl="0" marL="0" rtl="1" algn="ctr">
                        <a:spcBef>
                          <a:spcPts val="0"/>
                        </a:spcBef>
                        <a:spcAft>
                          <a:spcPts val="0"/>
                        </a:spcAft>
                        <a:buNone/>
                      </a:pPr>
                      <a:r>
                        <a:rPr b="1" lang="en"/>
                        <a:t>لما يكون مهم أقلل FP:</a:t>
                      </a:r>
                      <a:endParaRPr b="1"/>
                    </a:p>
                    <a:p>
                      <a:pPr indent="0" lvl="0" marL="0" rtl="1" algn="ctr">
                        <a:spcBef>
                          <a:spcPts val="0"/>
                        </a:spcBef>
                        <a:spcAft>
                          <a:spcPts val="0"/>
                        </a:spcAft>
                        <a:buNone/>
                      </a:pPr>
                      <a:r>
                        <a:rPr b="1" lang="en"/>
                        <a:t>لما يكون الFP  مُكلف:</a:t>
                      </a:r>
                      <a:br>
                        <a:rPr lang="en"/>
                      </a:br>
                      <a:r>
                        <a:rPr lang="en"/>
                        <a:t>ما بدي يحط ايميل مهم بال spam بالغلط</a:t>
                      </a:r>
                      <a:endParaRPr/>
                    </a:p>
                  </a:txBody>
                  <a:tcPr marT="91425" marB="91425" marR="91425" marL="91425" anchor="ctr"/>
                </a:tc>
                <a:tc>
                  <a:txBody>
                    <a:bodyPr/>
                    <a:lstStyle/>
                    <a:p>
                      <a:pPr indent="0" lvl="0" marL="0" rtl="1" algn="ctr">
                        <a:spcBef>
                          <a:spcPts val="0"/>
                        </a:spcBef>
                        <a:spcAft>
                          <a:spcPts val="0"/>
                        </a:spcAft>
                        <a:buNone/>
                      </a:pPr>
                      <a:r>
                        <a:rPr lang="en"/>
                        <a:t>من كل اللي توقعهم المودل صح، كام وحدة منهم صح فعلا؟</a:t>
                      </a:r>
                      <a:endParaRPr/>
                    </a:p>
                  </a:txBody>
                  <a:tcPr marT="91425" marB="91425" marR="91425" marL="91425" anchor="ctr"/>
                </a:tc>
                <a:tc>
                  <a:txBody>
                    <a:bodyPr/>
                    <a:lstStyle/>
                    <a:p>
                      <a:pPr indent="0" lvl="0" marL="0" rtl="0" algn="ctr">
                        <a:spcBef>
                          <a:spcPts val="0"/>
                        </a:spcBef>
                        <a:spcAft>
                          <a:spcPts val="0"/>
                        </a:spcAft>
                        <a:buNone/>
                      </a:pPr>
                      <a:r>
                        <a:rPr b="1" lang="en"/>
                        <a:t>Precision</a:t>
                      </a:r>
                      <a:endParaRPr b="1"/>
                    </a:p>
                    <a:p>
                      <a:pPr indent="0" lvl="0" marL="0" rtl="0" algn="ctr">
                        <a:spcBef>
                          <a:spcPts val="0"/>
                        </a:spcBef>
                        <a:spcAft>
                          <a:spcPts val="0"/>
                        </a:spcAft>
                        <a:buNone/>
                      </a:pPr>
                      <a:r>
                        <a:rPr b="1" lang="en"/>
                        <a:t>= T</a:t>
                      </a:r>
                      <a:r>
                        <a:rPr b="1" lang="en">
                          <a:solidFill>
                            <a:srgbClr val="C00000"/>
                          </a:solidFill>
                        </a:rPr>
                        <a:t>P</a:t>
                      </a:r>
                      <a:r>
                        <a:rPr b="1" lang="en"/>
                        <a:t> /(T</a:t>
                      </a:r>
                      <a:r>
                        <a:rPr b="1" lang="en">
                          <a:solidFill>
                            <a:srgbClr val="C00000"/>
                          </a:solidFill>
                        </a:rPr>
                        <a:t>P</a:t>
                      </a:r>
                      <a:r>
                        <a:rPr b="1" lang="en"/>
                        <a:t>+F</a:t>
                      </a:r>
                      <a:r>
                        <a:rPr b="1" lang="en">
                          <a:solidFill>
                            <a:srgbClr val="C00000"/>
                          </a:solidFill>
                        </a:rPr>
                        <a:t>P</a:t>
                      </a:r>
                      <a:r>
                        <a:rPr b="1" lang="en"/>
                        <a:t>)</a:t>
                      </a:r>
                      <a:endParaRPr b="1"/>
                    </a:p>
                  </a:txBody>
                  <a:tcPr marT="91425" marB="91425" marR="91425" marL="91425" anchor="ctr">
                    <a:solidFill>
                      <a:srgbClr val="C9DAF8"/>
                    </a:solidFill>
                  </a:tcPr>
                </a:tc>
              </a:tr>
              <a:tr h="1218675">
                <a:tc>
                  <a:txBody>
                    <a:bodyPr/>
                    <a:lstStyle/>
                    <a:p>
                      <a:pPr indent="0" lvl="0" marL="0" rtl="0" algn="ctr">
                        <a:spcBef>
                          <a:spcPts val="0"/>
                        </a:spcBef>
                        <a:spcAft>
                          <a:spcPts val="0"/>
                        </a:spcAft>
                        <a:buClr>
                          <a:schemeClr val="dk1"/>
                        </a:buClr>
                        <a:buSzPts val="1100"/>
                        <a:buFont typeface="Arial"/>
                        <a:buNone/>
                      </a:pPr>
                      <a:r>
                        <a:rPr lang="en">
                          <a:solidFill>
                            <a:schemeClr val="dk1"/>
                          </a:solidFill>
                        </a:rPr>
                        <a:t>Type 2 error </a:t>
                      </a:r>
                      <a:endParaRPr>
                        <a:solidFill>
                          <a:schemeClr val="dk1"/>
                        </a:solidFill>
                      </a:endParaRPr>
                    </a:p>
                    <a:p>
                      <a:pPr indent="0" lvl="0" marL="0" rtl="1" algn="ctr">
                        <a:spcBef>
                          <a:spcPts val="0"/>
                        </a:spcBef>
                        <a:spcAft>
                          <a:spcPts val="0"/>
                        </a:spcAft>
                        <a:buNone/>
                      </a:pPr>
                      <a:r>
                        <a:t/>
                      </a:r>
                      <a:endParaRPr/>
                    </a:p>
                  </a:txBody>
                  <a:tcPr marT="91425" marB="91425" marR="91425" marL="91425" anchor="ctr"/>
                </a:tc>
                <a:tc>
                  <a:txBody>
                    <a:bodyPr/>
                    <a:lstStyle/>
                    <a:p>
                      <a:pPr indent="0" lvl="0" marL="0" rtl="1" algn="ctr">
                        <a:spcBef>
                          <a:spcPts val="0"/>
                        </a:spcBef>
                        <a:spcAft>
                          <a:spcPts val="0"/>
                        </a:spcAft>
                        <a:buClr>
                          <a:schemeClr val="dk1"/>
                        </a:buClr>
                        <a:buSzPts val="1100"/>
                        <a:buFont typeface="Arial"/>
                        <a:buNone/>
                      </a:pPr>
                      <a:r>
                        <a:rPr lang="en">
                          <a:solidFill>
                            <a:schemeClr val="dk1"/>
                          </a:solidFill>
                        </a:rPr>
                        <a:t>ممكن يرفع </a:t>
                      </a:r>
                      <a:r>
                        <a:rPr lang="en">
                          <a:solidFill>
                            <a:schemeClr val="dk1"/>
                          </a:solidFill>
                        </a:rPr>
                        <a:t>ال FP</a:t>
                      </a:r>
                      <a:endParaRPr>
                        <a:solidFill>
                          <a:schemeClr val="dk1"/>
                        </a:solidFill>
                      </a:endParaRPr>
                    </a:p>
                    <a:p>
                      <a:pPr indent="0" lvl="0" marL="0" rtl="1" algn="ctr">
                        <a:spcBef>
                          <a:spcPts val="0"/>
                        </a:spcBef>
                        <a:spcAft>
                          <a:spcPts val="0"/>
                        </a:spcAft>
                        <a:buNone/>
                      </a:pPr>
                      <a:r>
                        <a:t/>
                      </a:r>
                      <a:endParaRPr/>
                    </a:p>
                  </a:txBody>
                  <a:tcPr marT="91425" marB="91425" marR="91425" marL="91425" anchor="ctr"/>
                </a:tc>
                <a:tc>
                  <a:txBody>
                    <a:bodyPr/>
                    <a:lstStyle/>
                    <a:p>
                      <a:pPr indent="0" lvl="0" marL="0" rtl="1" algn="ctr">
                        <a:spcBef>
                          <a:spcPts val="0"/>
                        </a:spcBef>
                        <a:spcAft>
                          <a:spcPts val="0"/>
                        </a:spcAft>
                        <a:buNone/>
                      </a:pPr>
                      <a:r>
                        <a:rPr b="1" lang="en"/>
                        <a:t>لما يكون مهم اقلل FN</a:t>
                      </a:r>
                      <a:endParaRPr b="1"/>
                    </a:p>
                    <a:p>
                      <a:pPr indent="0" lvl="0" marL="0" rtl="1" algn="ctr">
                        <a:spcBef>
                          <a:spcPts val="0"/>
                        </a:spcBef>
                        <a:spcAft>
                          <a:spcPts val="0"/>
                        </a:spcAft>
                        <a:buNone/>
                      </a:pPr>
                      <a:r>
                        <a:rPr b="1" lang="en"/>
                        <a:t>او لما يكون ال FN  مُكلف:</a:t>
                      </a:r>
                      <a:endParaRPr b="1"/>
                    </a:p>
                    <a:p>
                      <a:pPr indent="0" lvl="0" marL="0" rtl="1" algn="ctr">
                        <a:spcBef>
                          <a:spcPts val="0"/>
                        </a:spcBef>
                        <a:spcAft>
                          <a:spcPts val="0"/>
                        </a:spcAft>
                        <a:buNone/>
                      </a:pPr>
                      <a:r>
                        <a:rPr lang="en"/>
                        <a:t>اهم اشي اني اكتشف المريض المصاب بالسرطان وما افوت اي حال</a:t>
                      </a:r>
                      <a:endParaRPr/>
                    </a:p>
                  </a:txBody>
                  <a:tcPr marT="91425" marB="91425" marR="91425" marL="91425" anchor="ctr"/>
                </a:tc>
                <a:tc>
                  <a:txBody>
                    <a:bodyPr/>
                    <a:lstStyle/>
                    <a:p>
                      <a:pPr indent="0" lvl="0" marL="0" rtl="1" algn="r">
                        <a:spcBef>
                          <a:spcPts val="0"/>
                        </a:spcBef>
                        <a:spcAft>
                          <a:spcPts val="0"/>
                        </a:spcAft>
                        <a:buNone/>
                      </a:pPr>
                      <a:r>
                        <a:rPr lang="en"/>
                        <a:t>من كل ال positive الحقيقين، كام وحدة اكتشف المودل؟</a:t>
                      </a:r>
                      <a:endParaRPr/>
                    </a:p>
                  </a:txBody>
                  <a:tcPr marT="91425" marB="91425" marR="91425" marL="91425" anchor="ctr"/>
                </a:tc>
                <a:tc>
                  <a:txBody>
                    <a:bodyPr/>
                    <a:lstStyle/>
                    <a:p>
                      <a:pPr indent="0" lvl="0" marL="0" rtl="0" algn="ctr">
                        <a:spcBef>
                          <a:spcPts val="0"/>
                        </a:spcBef>
                        <a:spcAft>
                          <a:spcPts val="0"/>
                        </a:spcAft>
                        <a:buNone/>
                      </a:pPr>
                      <a:r>
                        <a:rPr b="1" lang="en"/>
                        <a:t>Recall (Sensitivity)</a:t>
                      </a:r>
                      <a:endParaRPr b="1"/>
                    </a:p>
                    <a:p>
                      <a:pPr indent="0" lvl="0" marL="0" rtl="0" algn="ctr">
                        <a:spcBef>
                          <a:spcPts val="0"/>
                        </a:spcBef>
                        <a:spcAft>
                          <a:spcPts val="0"/>
                        </a:spcAft>
                        <a:buNone/>
                      </a:pPr>
                      <a:r>
                        <a:rPr b="1" lang="en">
                          <a:solidFill>
                            <a:schemeClr val="dk1"/>
                          </a:solidFill>
                        </a:rPr>
                        <a:t>= T</a:t>
                      </a:r>
                      <a:r>
                        <a:rPr b="1" lang="en">
                          <a:solidFill>
                            <a:srgbClr val="C00000"/>
                          </a:solidFill>
                        </a:rPr>
                        <a:t>P</a:t>
                      </a:r>
                      <a:r>
                        <a:rPr b="1" lang="en">
                          <a:solidFill>
                            <a:schemeClr val="dk1"/>
                          </a:solidFill>
                        </a:rPr>
                        <a:t> /(T</a:t>
                      </a:r>
                      <a:r>
                        <a:rPr b="1" lang="en">
                          <a:solidFill>
                            <a:srgbClr val="C00000"/>
                          </a:solidFill>
                        </a:rPr>
                        <a:t>P</a:t>
                      </a:r>
                      <a:r>
                        <a:rPr b="1" lang="en">
                          <a:solidFill>
                            <a:schemeClr val="dk1"/>
                          </a:solidFill>
                        </a:rPr>
                        <a:t>+F</a:t>
                      </a:r>
                      <a:r>
                        <a:rPr b="1" lang="en">
                          <a:solidFill>
                            <a:srgbClr val="C00000"/>
                          </a:solidFill>
                        </a:rPr>
                        <a:t>N</a:t>
                      </a:r>
                      <a:r>
                        <a:rPr b="1" lang="en">
                          <a:solidFill>
                            <a:schemeClr val="dk1"/>
                          </a:solidFill>
                        </a:rPr>
                        <a:t>)</a:t>
                      </a:r>
                      <a:endParaRPr b="1"/>
                    </a:p>
                  </a:txBody>
                  <a:tcPr marT="91425" marB="91425" marR="91425" marL="91425" anchor="ctr">
                    <a:solidFill>
                      <a:srgbClr val="C9DAF8"/>
                    </a:solidFill>
                  </a:tcPr>
                </a:tc>
              </a:tr>
              <a:tr h="802525">
                <a:tc>
                  <a:txBody>
                    <a:bodyPr/>
                    <a:lstStyle/>
                    <a:p>
                      <a:pPr indent="0" lvl="0" marL="0" rtl="1" algn="ctr">
                        <a:spcBef>
                          <a:spcPts val="0"/>
                        </a:spcBef>
                        <a:spcAft>
                          <a:spcPts val="0"/>
                        </a:spcAft>
                        <a:buNone/>
                      </a:pPr>
                      <a:r>
                        <a:rPr lang="en"/>
                        <a:t>بيركز على type1 ,type2 مع بعض</a:t>
                      </a:r>
                      <a:endParaRPr/>
                    </a:p>
                  </a:txBody>
                  <a:tcPr marT="91425" marB="91425" marR="91425" marL="91425" anchor="ctr"/>
                </a:tc>
                <a:tc>
                  <a:txBody>
                    <a:bodyPr/>
                    <a:lstStyle/>
                    <a:p>
                      <a:pPr indent="0" lvl="0" marL="0" rtl="1" algn="ctr">
                        <a:spcBef>
                          <a:spcPts val="0"/>
                        </a:spcBef>
                        <a:spcAft>
                          <a:spcPts val="0"/>
                        </a:spcAft>
                        <a:buNone/>
                      </a:pPr>
                      <a:r>
                        <a:rPr lang="en"/>
                        <a:t>-</a:t>
                      </a:r>
                      <a:endParaRPr/>
                    </a:p>
                  </a:txBody>
                  <a:tcPr marT="91425" marB="91425" marR="91425" marL="91425" anchor="ctr"/>
                </a:tc>
                <a:tc>
                  <a:txBody>
                    <a:bodyPr/>
                    <a:lstStyle/>
                    <a:p>
                      <a:pPr indent="0" lvl="0" marL="0" rtl="1" algn="ctr">
                        <a:spcBef>
                          <a:spcPts val="0"/>
                        </a:spcBef>
                        <a:spcAft>
                          <a:spcPts val="0"/>
                        </a:spcAft>
                        <a:buNone/>
                      </a:pPr>
                      <a:r>
                        <a:rPr lang="en">
                          <a:solidFill>
                            <a:schemeClr val="dk1"/>
                          </a:solidFill>
                        </a:rPr>
                        <a:t>لما تكون الداتا عندي unBalanced وبدي مقياس عادل بين الاثنين</a:t>
                      </a:r>
                      <a:endParaRPr/>
                    </a:p>
                  </a:txBody>
                  <a:tcPr marT="91425" marB="91425" marR="91425" marL="91425" anchor="ctr"/>
                </a:tc>
                <a:tc>
                  <a:txBody>
                    <a:bodyPr/>
                    <a:lstStyle/>
                    <a:p>
                      <a:pPr indent="0" lvl="0" marL="0" rtl="1" algn="ctr">
                        <a:spcBef>
                          <a:spcPts val="0"/>
                        </a:spcBef>
                        <a:spcAft>
                          <a:spcPts val="0"/>
                        </a:spcAft>
                        <a:buNone/>
                      </a:pPr>
                      <a:r>
                        <a:rPr lang="en"/>
                        <a:t>المتوسط بين ال </a:t>
                      </a:r>
                      <a:r>
                        <a:rPr b="1" lang="en">
                          <a:solidFill>
                            <a:schemeClr val="dk1"/>
                          </a:solidFill>
                        </a:rPr>
                        <a:t>Precision و Recall </a:t>
                      </a:r>
                      <a:endParaRPr/>
                    </a:p>
                  </a:txBody>
                  <a:tcPr marT="91425" marB="91425" marR="91425" marL="91425" anchor="ctr"/>
                </a:tc>
                <a:tc>
                  <a:txBody>
                    <a:bodyPr/>
                    <a:lstStyle/>
                    <a:p>
                      <a:pPr indent="0" lvl="0" marL="0" rtl="0" algn="ctr">
                        <a:spcBef>
                          <a:spcPts val="0"/>
                        </a:spcBef>
                        <a:spcAft>
                          <a:spcPts val="0"/>
                        </a:spcAft>
                        <a:buNone/>
                      </a:pPr>
                      <a:r>
                        <a:rPr b="1" lang="en"/>
                        <a:t>F1 Score</a:t>
                      </a:r>
                      <a:endParaRPr b="1"/>
                    </a:p>
                  </a:txBody>
                  <a:tcPr marT="91425" marB="91425" marR="91425" marL="91425" anchor="ctr">
                    <a:solidFill>
                      <a:srgbClr val="C9DAF8"/>
                    </a:solidFill>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44"/>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MultiClass Classification</a:t>
            </a:r>
            <a:endParaRPr/>
          </a:p>
        </p:txBody>
      </p:sp>
      <p:pic>
        <p:nvPicPr>
          <p:cNvPr descr="Performance Metrics for Classification Models in Machine Learning: Part II  | by Bassant Gamal | Medium" id="1028" name="Google Shape;1028;p144"/>
          <p:cNvPicPr preferRelativeResize="0"/>
          <p:nvPr/>
        </p:nvPicPr>
        <p:blipFill rotWithShape="1">
          <a:blip r:embed="rId3">
            <a:alphaModFix/>
          </a:blip>
          <a:srcRect b="0" l="0" r="0" t="0"/>
          <a:stretch/>
        </p:blipFill>
        <p:spPr>
          <a:xfrm>
            <a:off x="2027329" y="1033726"/>
            <a:ext cx="5389108" cy="393444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145"/>
          <p:cNvPicPr preferRelativeResize="0"/>
          <p:nvPr/>
        </p:nvPicPr>
        <p:blipFill>
          <a:blip r:embed="rId3">
            <a:alphaModFix/>
          </a:blip>
          <a:stretch>
            <a:fillRect/>
          </a:stretch>
        </p:blipFill>
        <p:spPr>
          <a:xfrm>
            <a:off x="247825" y="-77550"/>
            <a:ext cx="4324175" cy="5221051"/>
          </a:xfrm>
          <a:prstGeom prst="rect">
            <a:avLst/>
          </a:prstGeom>
          <a:noFill/>
          <a:ln>
            <a:noFill/>
          </a:ln>
        </p:spPr>
      </p:pic>
      <p:pic>
        <p:nvPicPr>
          <p:cNvPr id="1034" name="Google Shape;1034;p145"/>
          <p:cNvPicPr preferRelativeResize="0"/>
          <p:nvPr/>
        </p:nvPicPr>
        <p:blipFill>
          <a:blip r:embed="rId4">
            <a:alphaModFix/>
          </a:blip>
          <a:stretch>
            <a:fillRect/>
          </a:stretch>
        </p:blipFill>
        <p:spPr>
          <a:xfrm>
            <a:off x="6076075" y="3632050"/>
            <a:ext cx="3048800" cy="586850"/>
          </a:xfrm>
          <a:prstGeom prst="rect">
            <a:avLst/>
          </a:prstGeom>
          <a:noFill/>
          <a:ln>
            <a:noFill/>
          </a:ln>
        </p:spPr>
      </p:pic>
      <p:pic>
        <p:nvPicPr>
          <p:cNvPr id="1035" name="Google Shape;1035;p145"/>
          <p:cNvPicPr preferRelativeResize="0"/>
          <p:nvPr/>
        </p:nvPicPr>
        <p:blipFill>
          <a:blip r:embed="rId5">
            <a:alphaModFix/>
          </a:blip>
          <a:stretch>
            <a:fillRect/>
          </a:stretch>
        </p:blipFill>
        <p:spPr>
          <a:xfrm>
            <a:off x="4776222" y="4273900"/>
            <a:ext cx="4324175" cy="534205"/>
          </a:xfrm>
          <a:prstGeom prst="rect">
            <a:avLst/>
          </a:prstGeom>
          <a:noFill/>
          <a:ln>
            <a:noFill/>
          </a:ln>
        </p:spPr>
      </p:pic>
      <p:sp>
        <p:nvSpPr>
          <p:cNvPr id="1036" name="Google Shape;1036;p145"/>
          <p:cNvSpPr txBox="1"/>
          <p:nvPr/>
        </p:nvSpPr>
        <p:spPr>
          <a:xfrm>
            <a:off x="1087000" y="3941375"/>
            <a:ext cx="112500" cy="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idx="12" type="sldNum"/>
          </p:nvPr>
        </p:nvSpPr>
        <p:spPr>
          <a:xfrm>
            <a:off x="8472458" y="4663217"/>
            <a:ext cx="548700" cy="393600"/>
          </a:xfrm>
          <a:prstGeom prst="rect">
            <a:avLst/>
          </a:prstGeom>
        </p:spPr>
        <p:txBody>
          <a:bodyPr anchorCtr="0" anchor="ctr" bIns="68575" lIns="68575" spcFirstLastPara="1" rIns="68575" wrap="square" tIns="68575">
            <a:normAutofit/>
          </a:bodyPr>
          <a:lstStyle/>
          <a:p>
            <a:pPr indent="0" lvl="0" marL="0" rtl="0" algn="r">
              <a:spcBef>
                <a:spcPts val="0"/>
              </a:spcBef>
              <a:spcAft>
                <a:spcPts val="0"/>
              </a:spcAft>
              <a:buClr>
                <a:srgbClr val="888888"/>
              </a:buClr>
              <a:buSzPts val="900"/>
              <a:buFont typeface="Calibri"/>
              <a:buNone/>
            </a:pPr>
            <a:fld id="{00000000-1234-1234-1234-123412341234}" type="slidenum">
              <a:rPr lang="en"/>
              <a:t>‹#›</a:t>
            </a:fld>
            <a:endParaRPr/>
          </a:p>
        </p:txBody>
      </p:sp>
      <p:pic>
        <p:nvPicPr>
          <p:cNvPr id="199" name="Google Shape;199;p38"/>
          <p:cNvPicPr preferRelativeResize="0"/>
          <p:nvPr/>
        </p:nvPicPr>
        <p:blipFill>
          <a:blip r:embed="rId3">
            <a:alphaModFix/>
          </a:blip>
          <a:stretch>
            <a:fillRect/>
          </a:stretch>
        </p:blipFill>
        <p:spPr>
          <a:xfrm>
            <a:off x="593147" y="333647"/>
            <a:ext cx="7957699" cy="447620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146"/>
          <p:cNvPicPr preferRelativeResize="0"/>
          <p:nvPr/>
        </p:nvPicPr>
        <p:blipFill>
          <a:blip r:embed="rId3">
            <a:alphaModFix/>
          </a:blip>
          <a:stretch>
            <a:fillRect/>
          </a:stretch>
        </p:blipFill>
        <p:spPr>
          <a:xfrm>
            <a:off x="152400" y="152400"/>
            <a:ext cx="8839200" cy="367189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147"/>
          <p:cNvPicPr preferRelativeResize="0"/>
          <p:nvPr/>
        </p:nvPicPr>
        <p:blipFill>
          <a:blip r:embed="rId3">
            <a:alphaModFix/>
          </a:blip>
          <a:stretch>
            <a:fillRect/>
          </a:stretch>
        </p:blipFill>
        <p:spPr>
          <a:xfrm>
            <a:off x="0" y="244206"/>
            <a:ext cx="9144000" cy="316553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4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052" name="Google Shape;1052;p148"/>
          <p:cNvPicPr preferRelativeResize="0"/>
          <p:nvPr/>
        </p:nvPicPr>
        <p:blipFill>
          <a:blip r:embed="rId3">
            <a:alphaModFix/>
          </a:blip>
          <a:stretch>
            <a:fillRect/>
          </a:stretch>
        </p:blipFill>
        <p:spPr>
          <a:xfrm>
            <a:off x="52125" y="864735"/>
            <a:ext cx="9143999" cy="391653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4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058" name="Google Shape;1058;p149"/>
          <p:cNvPicPr preferRelativeResize="0"/>
          <p:nvPr/>
        </p:nvPicPr>
        <p:blipFill>
          <a:blip r:embed="rId3">
            <a:alphaModFix/>
          </a:blip>
          <a:stretch>
            <a:fillRect/>
          </a:stretch>
        </p:blipFill>
        <p:spPr>
          <a:xfrm>
            <a:off x="0" y="1114604"/>
            <a:ext cx="9143999" cy="291429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graphicFrame>
        <p:nvGraphicFramePr>
          <p:cNvPr id="1063" name="Google Shape;1063;p150"/>
          <p:cNvGraphicFramePr/>
          <p:nvPr/>
        </p:nvGraphicFramePr>
        <p:xfrm>
          <a:off x="152400" y="152400"/>
          <a:ext cx="3000000" cy="3000000"/>
        </p:xfrm>
        <a:graphic>
          <a:graphicData uri="http://schemas.openxmlformats.org/drawingml/2006/table">
            <a:tbl>
              <a:tblPr>
                <a:noFill/>
                <a:tableStyleId>{61D8BBBF-22AE-4D85-9032-958EE34EF3DA}</a:tableStyleId>
              </a:tblPr>
              <a:tblGrid>
                <a:gridCol w="1798325"/>
                <a:gridCol w="1798325"/>
                <a:gridCol w="1798325"/>
                <a:gridCol w="1798325"/>
                <a:gridCol w="1798325"/>
              </a:tblGrid>
              <a:tr h="190500">
                <a:tc>
                  <a:txBody>
                    <a:bodyPr/>
                    <a:lstStyle/>
                    <a:p>
                      <a:pPr indent="0" lvl="0" marL="0" rtl="0" algn="l">
                        <a:spcBef>
                          <a:spcPts val="0"/>
                        </a:spcBef>
                        <a:spcAft>
                          <a:spcPts val="0"/>
                        </a:spcAft>
                        <a:buNone/>
                      </a:pPr>
                      <a:r>
                        <a:rPr lang="en"/>
                        <a:t>Metric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Definition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to Use?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Not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500">
                <a:tc>
                  <a:txBody>
                    <a:bodyPr/>
                    <a:lstStyle/>
                    <a:p>
                      <a:pPr indent="0" lvl="0" marL="0" rtl="0" algn="l">
                        <a:spcBef>
                          <a:spcPts val="0"/>
                        </a:spcBef>
                        <a:spcAft>
                          <a:spcPts val="0"/>
                        </a:spcAft>
                        <a:buNone/>
                      </a:pPr>
                      <a:r>
                        <a:rPr lang="en"/>
                        <a:t>Confusion Matrix</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Table that shows the count of true positives, true negatives, false positives, and false negatives.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you want detailed insight into the types of errors a model makes.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for in-depth analysis of model behavior and error types.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for large datasets where analyzing the matrix becomes impractical.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500">
                <a:tc>
                  <a:txBody>
                    <a:bodyPr/>
                    <a:lstStyle/>
                    <a:p>
                      <a:pPr indent="0" lvl="0" marL="0" rtl="0" algn="l">
                        <a:spcBef>
                          <a:spcPts val="0"/>
                        </a:spcBef>
                        <a:spcAft>
                          <a:spcPts val="0"/>
                        </a:spcAft>
                        <a:buNone/>
                      </a:pPr>
                      <a:r>
                        <a:rPr lang="en"/>
                        <a:t>Accuracy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Measures the ratio of correctly predicted instances to the total instances.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classes are balanced and overall accuracy matters.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for general tasks with balanced data.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when there's a class imbalance.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graphicFrame>
        <p:nvGraphicFramePr>
          <p:cNvPr id="1068" name="Google Shape;1068;p151"/>
          <p:cNvGraphicFramePr/>
          <p:nvPr/>
        </p:nvGraphicFramePr>
        <p:xfrm>
          <a:off x="129150" y="830625"/>
          <a:ext cx="3000000" cy="3000000"/>
        </p:xfrm>
        <a:graphic>
          <a:graphicData uri="http://schemas.openxmlformats.org/drawingml/2006/table">
            <a:tbl>
              <a:tblPr>
                <a:noFill/>
                <a:tableStyleId>{61D8BBBF-22AE-4D85-9032-958EE34EF3DA}</a:tableStyleId>
              </a:tblPr>
              <a:tblGrid>
                <a:gridCol w="1802975"/>
                <a:gridCol w="1802975"/>
                <a:gridCol w="1802975"/>
                <a:gridCol w="1802975"/>
                <a:gridCol w="1802975"/>
              </a:tblGrid>
              <a:tr h="190500">
                <a:tc>
                  <a:txBody>
                    <a:bodyPr/>
                    <a:lstStyle/>
                    <a:p>
                      <a:pPr indent="0" lvl="0" marL="0" rtl="0" algn="l">
                        <a:spcBef>
                          <a:spcPts val="0"/>
                        </a:spcBef>
                        <a:spcAft>
                          <a:spcPts val="0"/>
                        </a:spcAft>
                        <a:buNone/>
                      </a:pPr>
                      <a:r>
                        <a:rPr lang="en"/>
                        <a:t>Metric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Definition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to Use?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Not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500">
                <a:tc>
                  <a:txBody>
                    <a:bodyPr/>
                    <a:lstStyle/>
                    <a:p>
                      <a:pPr indent="0" lvl="0" marL="0" rtl="0" algn="l">
                        <a:spcBef>
                          <a:spcPts val="0"/>
                        </a:spcBef>
                        <a:spcAft>
                          <a:spcPts val="0"/>
                        </a:spcAft>
                        <a:buNone/>
                      </a:pPr>
                      <a:r>
                        <a:rPr lang="en"/>
                        <a:t>Precision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Measures the ratio of correctly predicted positive instances to all instances predicted as positive.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false positives are costly or problematic.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in tasks like medical diagnosis where false positives can cause unnecessary treatments.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when missing positives is more problematic than false positives.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500">
                <a:tc>
                  <a:txBody>
                    <a:bodyPr/>
                    <a:lstStyle/>
                    <a:p>
                      <a:pPr indent="0" lvl="0" marL="0" rtl="0" algn="l">
                        <a:spcBef>
                          <a:spcPts val="0"/>
                        </a:spcBef>
                        <a:spcAft>
                          <a:spcPts val="0"/>
                        </a:spcAft>
                        <a:buNone/>
                      </a:pPr>
                      <a:r>
                        <a:rPr lang="en"/>
                        <a:t>Recall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Measures the ratio of correctly predicted positive instances to all actual positive instances.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false negatives are costly or problematic.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in tasks like security, where missing a positive case is critical.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when false positives are a bigger issue than false negatives.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graphicFrame>
        <p:nvGraphicFramePr>
          <p:cNvPr id="1073" name="Google Shape;1073;p152"/>
          <p:cNvGraphicFramePr/>
          <p:nvPr/>
        </p:nvGraphicFramePr>
        <p:xfrm>
          <a:off x="152400" y="547325"/>
          <a:ext cx="3000000" cy="3000000"/>
        </p:xfrm>
        <a:graphic>
          <a:graphicData uri="http://schemas.openxmlformats.org/drawingml/2006/table">
            <a:tbl>
              <a:tblPr>
                <a:noFill/>
                <a:tableStyleId>{61D8BBBF-22AE-4D85-9032-958EE34EF3DA}</a:tableStyleId>
              </a:tblPr>
              <a:tblGrid>
                <a:gridCol w="1798325"/>
                <a:gridCol w="1798325"/>
                <a:gridCol w="1798325"/>
                <a:gridCol w="1798325"/>
                <a:gridCol w="1798325"/>
              </a:tblGrid>
              <a:tr h="207025">
                <a:tc>
                  <a:txBody>
                    <a:bodyPr/>
                    <a:lstStyle/>
                    <a:p>
                      <a:pPr indent="0" lvl="0" marL="0" rtl="0" algn="l">
                        <a:spcBef>
                          <a:spcPts val="0"/>
                        </a:spcBef>
                        <a:spcAft>
                          <a:spcPts val="0"/>
                        </a:spcAft>
                        <a:buNone/>
                      </a:pPr>
                      <a:r>
                        <a:rPr lang="en"/>
                        <a:t>Metric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Definition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to Use?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is it Not Useful?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500">
                <a:tc>
                  <a:txBody>
                    <a:bodyPr/>
                    <a:lstStyle/>
                    <a:p>
                      <a:pPr indent="0" lvl="0" marL="0" rtl="0" algn="l">
                        <a:spcBef>
                          <a:spcPts val="0"/>
                        </a:spcBef>
                        <a:spcAft>
                          <a:spcPts val="0"/>
                        </a:spcAft>
                        <a:buNone/>
                      </a:pPr>
                      <a:r>
                        <a:rPr lang="en"/>
                        <a:t>F1 Score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Harmonic mean of Precision and Recall, balancing both.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you need a balance between Precision and Recall.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in cases where both false positives and false negatives need to be minimized.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if Precision or Recall is much more important than the other.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2000">
                <a:tc>
                  <a:txBody>
                    <a:bodyPr/>
                    <a:lstStyle/>
                    <a:p>
                      <a:pPr indent="0" lvl="0" marL="0" rtl="0" algn="l">
                        <a:spcBef>
                          <a:spcPts val="0"/>
                        </a:spcBef>
                        <a:spcAft>
                          <a:spcPts val="0"/>
                        </a:spcAft>
                        <a:buNone/>
                      </a:pPr>
                      <a:r>
                        <a:rPr lang="en"/>
                        <a:t>ROC/AUC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Measures the model's ability to distinguish between classes at various thresholds.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When you need to evaluate a probabilistic model's performance across thresholds.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Useful in cases with a need to understand model performance across thresholds, like fraud detection.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Not useful when there is a large class imbalance.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077" name="Shape 1077"/>
        <p:cNvGrpSpPr/>
        <p:nvPr/>
      </p:nvGrpSpPr>
      <p:grpSpPr>
        <a:xfrm>
          <a:off x="0" y="0"/>
          <a:ext cx="0" cy="0"/>
          <a:chOff x="0" y="0"/>
          <a:chExt cx="0" cy="0"/>
        </a:xfrm>
      </p:grpSpPr>
      <p:sp>
        <p:nvSpPr>
          <p:cNvPr id="1078" name="Google Shape;1078;p15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b="1" lang="en" sz="6000">
                <a:solidFill>
                  <a:schemeClr val="lt1"/>
                </a:solidFill>
              </a:rPr>
              <a:t>Decision Trees</a:t>
            </a:r>
            <a:endParaRPr b="1" sz="6000">
              <a:solidFill>
                <a:schemeClr val="lt1"/>
              </a:solidFill>
            </a:endParaRPr>
          </a:p>
        </p:txBody>
      </p:sp>
      <p:cxnSp>
        <p:nvCxnSpPr>
          <p:cNvPr id="1079" name="Google Shape;1079;p153"/>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
        <p:nvSpPr>
          <p:cNvPr id="1080" name="Google Shape;1080;p1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Session 4</a:t>
            </a:r>
            <a:endParaRPr>
              <a:solidFill>
                <a:schemeClr val="lt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pic>
        <p:nvPicPr>
          <p:cNvPr descr="Intro to Decision Trees: Why Use Them? | 365 Data Science" id="1085" name="Google Shape;1085;p154"/>
          <p:cNvPicPr preferRelativeResize="0"/>
          <p:nvPr/>
        </p:nvPicPr>
        <p:blipFill>
          <a:blip r:embed="rId3">
            <a:alphaModFix/>
          </a:blip>
          <a:stretch>
            <a:fillRect/>
          </a:stretch>
        </p:blipFill>
        <p:spPr>
          <a:xfrm>
            <a:off x="76200" y="76200"/>
            <a:ext cx="9144000" cy="5143500"/>
          </a:xfrm>
          <a:prstGeom prst="rect">
            <a:avLst/>
          </a:prstGeom>
          <a:noFill/>
          <a:ln>
            <a:noFill/>
          </a:ln>
        </p:spPr>
      </p:pic>
      <p:sp>
        <p:nvSpPr>
          <p:cNvPr id="1086" name="Google Shape;1086;p154"/>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pic>
        <p:nvPicPr>
          <p:cNvPr id="1091" name="Google Shape;1091;p155"/>
          <p:cNvPicPr preferRelativeResize="0"/>
          <p:nvPr/>
        </p:nvPicPr>
        <p:blipFill>
          <a:blip r:embed="rId3">
            <a:alphaModFix/>
          </a:blip>
          <a:stretch>
            <a:fillRect/>
          </a:stretch>
        </p:blipFill>
        <p:spPr>
          <a:xfrm>
            <a:off x="4571999" y="266025"/>
            <a:ext cx="4572001" cy="4027244"/>
          </a:xfrm>
          <a:prstGeom prst="rect">
            <a:avLst/>
          </a:prstGeom>
          <a:noFill/>
          <a:ln>
            <a:noFill/>
          </a:ln>
        </p:spPr>
      </p:pic>
      <p:sp>
        <p:nvSpPr>
          <p:cNvPr id="1092" name="Google Shape;1092;p155"/>
          <p:cNvSpPr txBox="1"/>
          <p:nvPr/>
        </p:nvSpPr>
        <p:spPr>
          <a:xfrm>
            <a:off x="152400" y="1524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800">
                <a:solidFill>
                  <a:schemeClr val="dk1"/>
                </a:solidFill>
              </a:rPr>
              <a:t>CART Algorithm</a:t>
            </a:r>
            <a:endParaRPr b="1" sz="2100"/>
          </a:p>
        </p:txBody>
      </p:sp>
      <p:sp>
        <p:nvSpPr>
          <p:cNvPr id="1093" name="Google Shape;1093;p155"/>
          <p:cNvSpPr txBox="1"/>
          <p:nvPr/>
        </p:nvSpPr>
        <p:spPr>
          <a:xfrm>
            <a:off x="152400" y="852275"/>
            <a:ext cx="4194900" cy="41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CART Algorithm: </a:t>
            </a:r>
            <a:endParaRPr b="1" sz="1800">
              <a:solidFill>
                <a:schemeClr val="dk1"/>
              </a:solidFill>
            </a:endParaRPr>
          </a:p>
          <a:p>
            <a:pPr indent="0" lvl="0" marL="0" rtl="0" algn="l">
              <a:spcBef>
                <a:spcPts val="0"/>
              </a:spcBef>
              <a:spcAft>
                <a:spcPts val="0"/>
              </a:spcAft>
              <a:buNone/>
            </a:pPr>
            <a:r>
              <a:rPr lang="en" sz="1800">
                <a:solidFill>
                  <a:schemeClr val="dk1"/>
                </a:solidFill>
              </a:rPr>
              <a:t>Stands for Classification and Regression Tree.</a:t>
            </a:r>
            <a:endParaRPr sz="1800">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Purpose: </a:t>
            </a:r>
            <a:r>
              <a:rPr lang="en">
                <a:solidFill>
                  <a:schemeClr val="dk1"/>
                </a:solidFill>
              </a:rPr>
              <a:t>Used in decision trees for both classification and regression tasks.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Binary Splits: </a:t>
            </a:r>
            <a:r>
              <a:rPr lang="en">
                <a:solidFill>
                  <a:schemeClr val="dk1"/>
                </a:solidFill>
              </a:rPr>
              <a:t>At each decision node, the dataset is split into two parts based on a selected feature.</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sz="1900">
                <a:solidFill>
                  <a:schemeClr val="dk1"/>
                </a:solidFill>
              </a:rPr>
              <a:t>Process:</a:t>
            </a:r>
            <a:endParaRPr b="1" sz="19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Select a feature from the training dataset.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Split the dataset at each decision node based on the feature.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Continue splitting recursively using other features.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ph idx="12" type="sldNum"/>
          </p:nvPr>
        </p:nvSpPr>
        <p:spPr>
          <a:xfrm>
            <a:off x="6354344" y="3497413"/>
            <a:ext cx="411600" cy="295200"/>
          </a:xfrm>
          <a:prstGeom prst="rect">
            <a:avLst/>
          </a:prstGeom>
        </p:spPr>
        <p:txBody>
          <a:bodyPr anchorCtr="0" anchor="ctr" bIns="68575" lIns="68575" spcFirstLastPara="1" rIns="68575" wrap="square" tIns="68575">
            <a:normAutofit/>
          </a:bodyPr>
          <a:lstStyle/>
          <a:p>
            <a:pPr indent="0" lvl="0" marL="0" rtl="0" algn="r">
              <a:spcBef>
                <a:spcPts val="0"/>
              </a:spcBef>
              <a:spcAft>
                <a:spcPts val="0"/>
              </a:spcAft>
              <a:buClr>
                <a:srgbClr val="888888"/>
              </a:buClr>
              <a:buSzPts val="900"/>
              <a:buFont typeface="Calibri"/>
              <a:buNone/>
            </a:pPr>
            <a:fld id="{00000000-1234-1234-1234-123412341234}" type="slidenum">
              <a:rPr lang="en"/>
              <a:t>‹#›</a:t>
            </a:fld>
            <a:endParaRPr/>
          </a:p>
        </p:txBody>
      </p:sp>
      <p:pic>
        <p:nvPicPr>
          <p:cNvPr id="206" name="Google Shape;206;p39"/>
          <p:cNvPicPr preferRelativeResize="0"/>
          <p:nvPr/>
        </p:nvPicPr>
        <p:blipFill>
          <a:blip r:embed="rId3">
            <a:alphaModFix/>
          </a:blip>
          <a:stretch>
            <a:fillRect/>
          </a:stretch>
        </p:blipFill>
        <p:spPr>
          <a:xfrm>
            <a:off x="114300" y="114300"/>
            <a:ext cx="8786568" cy="494244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56"/>
          <p:cNvSpPr txBox="1"/>
          <p:nvPr/>
        </p:nvSpPr>
        <p:spPr>
          <a:xfrm>
            <a:off x="529200" y="922250"/>
            <a:ext cx="7770300" cy="313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900">
                <a:solidFill>
                  <a:schemeClr val="dk1"/>
                </a:solidFill>
              </a:rPr>
              <a:t>Binary Splitting</a:t>
            </a:r>
            <a:r>
              <a:rPr lang="en" sz="1900">
                <a:solidFill>
                  <a:schemeClr val="dk1"/>
                </a:solidFill>
              </a:rPr>
              <a:t>:</a:t>
            </a:r>
            <a:endParaRPr sz="1900">
              <a:solidFill>
                <a:schemeClr val="dk1"/>
              </a:solidFill>
            </a:endParaRPr>
          </a:p>
          <a:p>
            <a:pPr indent="-349250" lvl="0" marL="457200" rtl="0" algn="l">
              <a:lnSpc>
                <a:spcPct val="150000"/>
              </a:lnSpc>
              <a:spcBef>
                <a:spcPts val="1200"/>
              </a:spcBef>
              <a:spcAft>
                <a:spcPts val="0"/>
              </a:spcAft>
              <a:buClr>
                <a:schemeClr val="dk1"/>
              </a:buClr>
              <a:buSzPts val="1900"/>
              <a:buChar char="●"/>
            </a:pPr>
            <a:r>
              <a:rPr lang="en" sz="1900">
                <a:solidFill>
                  <a:schemeClr val="dk1"/>
                </a:solidFill>
              </a:rPr>
              <a:t>Each node splits into exactly two child nodes.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 sz="1900">
                <a:solidFill>
                  <a:schemeClr val="dk1"/>
                </a:solidFill>
              </a:rPr>
              <a:t>Simplifies the tree structure.</a:t>
            </a:r>
            <a:endParaRPr sz="1900">
              <a:solidFill>
                <a:schemeClr val="dk1"/>
              </a:solidFill>
            </a:endParaRPr>
          </a:p>
          <a:p>
            <a:pPr indent="0" lvl="0" marL="0" rtl="0" algn="l">
              <a:lnSpc>
                <a:spcPct val="150000"/>
              </a:lnSpc>
              <a:spcBef>
                <a:spcPts val="1200"/>
              </a:spcBef>
              <a:spcAft>
                <a:spcPts val="0"/>
              </a:spcAft>
              <a:buNone/>
            </a:pPr>
            <a:r>
              <a:rPr b="1" lang="en" sz="1900">
                <a:solidFill>
                  <a:schemeClr val="dk1"/>
                </a:solidFill>
              </a:rPr>
              <a:t>Feature Selection</a:t>
            </a:r>
            <a:r>
              <a:rPr lang="en" sz="1900">
                <a:solidFill>
                  <a:schemeClr val="dk1"/>
                </a:solidFill>
              </a:rPr>
              <a:t>:</a:t>
            </a:r>
            <a:endParaRPr sz="1900">
              <a:solidFill>
                <a:schemeClr val="dk1"/>
              </a:solidFill>
            </a:endParaRPr>
          </a:p>
          <a:p>
            <a:pPr indent="-349250" lvl="0" marL="457200" rtl="0" algn="l">
              <a:lnSpc>
                <a:spcPct val="150000"/>
              </a:lnSpc>
              <a:spcBef>
                <a:spcPts val="1200"/>
              </a:spcBef>
              <a:spcAft>
                <a:spcPts val="0"/>
              </a:spcAft>
              <a:buClr>
                <a:schemeClr val="dk1"/>
              </a:buClr>
              <a:buSzPts val="1900"/>
              <a:buChar char="●"/>
            </a:pPr>
            <a:r>
              <a:rPr lang="en" sz="1900">
                <a:solidFill>
                  <a:schemeClr val="dk1"/>
                </a:solidFill>
              </a:rPr>
              <a:t>Uses the Gini Index to determine the best feature to split on.</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 sz="1900">
                <a:solidFill>
                  <a:schemeClr val="dk1"/>
                </a:solidFill>
              </a:rPr>
              <a:t>The feature with the lowest Gini Index is selected for splitting.</a:t>
            </a:r>
            <a:endParaRPr sz="1900">
              <a:solidFill>
                <a:schemeClr val="dk1"/>
              </a:solidFill>
            </a:endParaRPr>
          </a:p>
        </p:txBody>
      </p:sp>
      <p:sp>
        <p:nvSpPr>
          <p:cNvPr id="1099" name="Google Shape;1099;p156"/>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Binary Splits in CART</a:t>
            </a:r>
            <a:endParaRPr b="1" sz="20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id="1104" name="Google Shape;1104;p157"/>
          <p:cNvPicPr preferRelativeResize="0"/>
          <p:nvPr/>
        </p:nvPicPr>
        <p:blipFill>
          <a:blip r:embed="rId3">
            <a:alphaModFix/>
          </a:blip>
          <a:stretch>
            <a:fillRect/>
          </a:stretch>
        </p:blipFill>
        <p:spPr>
          <a:xfrm>
            <a:off x="154150" y="1395288"/>
            <a:ext cx="3632119" cy="1938338"/>
          </a:xfrm>
          <a:prstGeom prst="rect">
            <a:avLst/>
          </a:prstGeom>
          <a:noFill/>
          <a:ln>
            <a:noFill/>
          </a:ln>
        </p:spPr>
      </p:pic>
      <p:sp>
        <p:nvSpPr>
          <p:cNvPr id="1105" name="Google Shape;1105;p157"/>
          <p:cNvSpPr txBox="1"/>
          <p:nvPr/>
        </p:nvSpPr>
        <p:spPr>
          <a:xfrm>
            <a:off x="74225" y="0"/>
            <a:ext cx="30000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900">
                <a:solidFill>
                  <a:schemeClr val="dk1"/>
                </a:solidFill>
              </a:rPr>
              <a:t>Gini Index</a:t>
            </a:r>
            <a:endParaRPr b="1" sz="3200"/>
          </a:p>
        </p:txBody>
      </p:sp>
      <p:sp>
        <p:nvSpPr>
          <p:cNvPr id="1106" name="Google Shape;1106;p157"/>
          <p:cNvSpPr txBox="1"/>
          <p:nvPr/>
        </p:nvSpPr>
        <p:spPr>
          <a:xfrm>
            <a:off x="0" y="815875"/>
            <a:ext cx="7717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900">
                <a:solidFill>
                  <a:schemeClr val="dk1"/>
                </a:solidFill>
              </a:rPr>
              <a:t>Purpose</a:t>
            </a:r>
            <a:r>
              <a:rPr lang="en" sz="1900">
                <a:solidFill>
                  <a:schemeClr val="dk1"/>
                </a:solidFill>
              </a:rPr>
              <a:t>: Measures the impurity or purity of a node.</a:t>
            </a:r>
            <a:endParaRPr sz="1900">
              <a:solidFill>
                <a:schemeClr val="dk1"/>
              </a:solidFill>
            </a:endParaRPr>
          </a:p>
          <a:p>
            <a:pPr indent="0" lvl="0" marL="0" rtl="0" algn="l">
              <a:spcBef>
                <a:spcPts val="0"/>
              </a:spcBef>
              <a:spcAft>
                <a:spcPts val="0"/>
              </a:spcAft>
              <a:buClr>
                <a:schemeClr val="dk1"/>
              </a:buClr>
              <a:buSzPts val="1100"/>
              <a:buFont typeface="Arial"/>
              <a:buNone/>
            </a:pPr>
            <a:r>
              <a:t/>
            </a:r>
            <a:endParaRPr sz="1900">
              <a:solidFill>
                <a:schemeClr val="dk1"/>
              </a:solidFill>
            </a:endParaRPr>
          </a:p>
        </p:txBody>
      </p:sp>
      <p:pic>
        <p:nvPicPr>
          <p:cNvPr id="1107" name="Google Shape;1107;p157"/>
          <p:cNvPicPr preferRelativeResize="0"/>
          <p:nvPr/>
        </p:nvPicPr>
        <p:blipFill>
          <a:blip r:embed="rId4">
            <a:alphaModFix/>
          </a:blip>
          <a:stretch>
            <a:fillRect/>
          </a:stretch>
        </p:blipFill>
        <p:spPr>
          <a:xfrm>
            <a:off x="3651913" y="1795575"/>
            <a:ext cx="5337925" cy="1077020"/>
          </a:xfrm>
          <a:prstGeom prst="rect">
            <a:avLst/>
          </a:prstGeom>
          <a:noFill/>
          <a:ln>
            <a:noFill/>
          </a:ln>
        </p:spPr>
      </p:pic>
      <p:sp>
        <p:nvSpPr>
          <p:cNvPr id="1108" name="Google Shape;1108;p157"/>
          <p:cNvSpPr txBox="1"/>
          <p:nvPr/>
        </p:nvSpPr>
        <p:spPr>
          <a:xfrm>
            <a:off x="390200" y="3706850"/>
            <a:ext cx="7521900" cy="110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solidFill>
                  <a:schemeClr val="dk1"/>
                </a:solidFill>
              </a:rPr>
              <a:t>Notes:</a:t>
            </a:r>
            <a:endParaRPr b="1" sz="1500">
              <a:solidFill>
                <a:schemeClr val="dk1"/>
              </a:solidFill>
            </a:endParaRPr>
          </a:p>
          <a:p>
            <a:pPr indent="-323850" lvl="0" marL="914400" rtl="0" algn="l">
              <a:lnSpc>
                <a:spcPct val="150000"/>
              </a:lnSpc>
              <a:spcBef>
                <a:spcPts val="0"/>
              </a:spcBef>
              <a:spcAft>
                <a:spcPts val="0"/>
              </a:spcAft>
              <a:buClr>
                <a:schemeClr val="dk1"/>
              </a:buClr>
              <a:buSzPts val="1500"/>
              <a:buChar char="●"/>
            </a:pPr>
            <a:r>
              <a:rPr b="1" lang="en" sz="1500">
                <a:solidFill>
                  <a:schemeClr val="dk1"/>
                </a:solidFill>
              </a:rPr>
              <a:t>Gini Index = 0</a:t>
            </a:r>
            <a:r>
              <a:rPr lang="en" sz="1500">
                <a:solidFill>
                  <a:schemeClr val="dk1"/>
                </a:solidFill>
              </a:rPr>
              <a:t>: Node is pure; all samples belong to one class.</a:t>
            </a:r>
            <a:endParaRPr sz="1500">
              <a:solidFill>
                <a:schemeClr val="dk1"/>
              </a:solidFill>
            </a:endParaRPr>
          </a:p>
          <a:p>
            <a:pPr indent="-323850" lvl="0" marL="914400" rtl="0" algn="l">
              <a:lnSpc>
                <a:spcPct val="150000"/>
              </a:lnSpc>
              <a:spcBef>
                <a:spcPts val="0"/>
              </a:spcBef>
              <a:spcAft>
                <a:spcPts val="0"/>
              </a:spcAft>
              <a:buClr>
                <a:schemeClr val="dk1"/>
              </a:buClr>
              <a:buSzPts val="1500"/>
              <a:buChar char="●"/>
            </a:pPr>
            <a:r>
              <a:rPr b="1" lang="en" sz="1500">
                <a:solidFill>
                  <a:schemeClr val="dk1"/>
                </a:solidFill>
              </a:rPr>
              <a:t>Higher Gini Index</a:t>
            </a:r>
            <a:r>
              <a:rPr lang="en" sz="1500">
                <a:solidFill>
                  <a:schemeClr val="dk1"/>
                </a:solidFill>
              </a:rPr>
              <a:t>: Indicates more impurity.</a:t>
            </a:r>
            <a:endParaRPr sz="1500">
              <a:solidFill>
                <a:schemeClr val="dk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58"/>
          <p:cNvSpPr txBox="1"/>
          <p:nvPr/>
        </p:nvSpPr>
        <p:spPr>
          <a:xfrm>
            <a:off x="-88675" y="0"/>
            <a:ext cx="808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Steps in Calculating the Gini Index</a:t>
            </a:r>
            <a:endParaRPr b="1" sz="2100"/>
          </a:p>
        </p:txBody>
      </p:sp>
      <p:sp>
        <p:nvSpPr>
          <p:cNvPr id="1114" name="Google Shape;1114;p158"/>
          <p:cNvSpPr txBox="1"/>
          <p:nvPr/>
        </p:nvSpPr>
        <p:spPr>
          <a:xfrm>
            <a:off x="177300" y="507050"/>
            <a:ext cx="8789400" cy="46332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0"/>
              </a:spcBef>
              <a:spcAft>
                <a:spcPts val="0"/>
              </a:spcAft>
              <a:buClr>
                <a:schemeClr val="dk1"/>
              </a:buClr>
              <a:buSzPts val="1700"/>
              <a:buAutoNum type="arabicPeriod"/>
            </a:pPr>
            <a:r>
              <a:rPr b="1" lang="en" sz="1700">
                <a:solidFill>
                  <a:schemeClr val="dk1"/>
                </a:solidFill>
              </a:rPr>
              <a:t>Compute for Each Feature</a:t>
            </a:r>
            <a:r>
              <a:rPr lang="en" sz="1700">
                <a:solidFill>
                  <a:schemeClr val="dk1"/>
                </a:solidFill>
              </a:rPr>
              <a:t>:</a:t>
            </a:r>
            <a:endParaRPr sz="1700">
              <a:solidFill>
                <a:schemeClr val="dk1"/>
              </a:solidFill>
            </a:endParaRPr>
          </a:p>
          <a:p>
            <a:pPr indent="-336550" lvl="1" marL="914400" rtl="0" algn="l">
              <a:lnSpc>
                <a:spcPct val="200000"/>
              </a:lnSpc>
              <a:spcBef>
                <a:spcPts val="0"/>
              </a:spcBef>
              <a:spcAft>
                <a:spcPts val="0"/>
              </a:spcAft>
              <a:buClr>
                <a:schemeClr val="dk1"/>
              </a:buClr>
              <a:buSzPts val="1700"/>
              <a:buChar char="○"/>
            </a:pPr>
            <a:r>
              <a:rPr lang="en" sz="1700">
                <a:solidFill>
                  <a:schemeClr val="dk1"/>
                </a:solidFill>
              </a:rPr>
              <a:t>Calculate the Gini Index for each feature relative to the label.</a:t>
            </a:r>
            <a:endParaRPr sz="1700">
              <a:solidFill>
                <a:schemeClr val="dk1"/>
              </a:solidFill>
            </a:endParaRPr>
          </a:p>
          <a:p>
            <a:pPr indent="-336550" lvl="0" marL="457200" rtl="0" algn="l">
              <a:lnSpc>
                <a:spcPct val="200000"/>
              </a:lnSpc>
              <a:spcBef>
                <a:spcPts val="0"/>
              </a:spcBef>
              <a:spcAft>
                <a:spcPts val="0"/>
              </a:spcAft>
              <a:buClr>
                <a:schemeClr val="dk1"/>
              </a:buClr>
              <a:buSzPts val="1700"/>
              <a:buAutoNum type="arabicPeriod"/>
            </a:pPr>
            <a:r>
              <a:rPr b="1" lang="en" sz="1700">
                <a:solidFill>
                  <a:schemeClr val="dk1"/>
                </a:solidFill>
              </a:rPr>
              <a:t>Weighted Sum</a:t>
            </a:r>
            <a:r>
              <a:rPr lang="en" sz="1700">
                <a:solidFill>
                  <a:schemeClr val="dk1"/>
                </a:solidFill>
              </a:rPr>
              <a:t>:</a:t>
            </a:r>
            <a:endParaRPr sz="1700">
              <a:solidFill>
                <a:schemeClr val="dk1"/>
              </a:solidFill>
            </a:endParaRPr>
          </a:p>
          <a:p>
            <a:pPr indent="-336550" lvl="1" marL="914400" rtl="0" algn="l">
              <a:lnSpc>
                <a:spcPct val="200000"/>
              </a:lnSpc>
              <a:spcBef>
                <a:spcPts val="0"/>
              </a:spcBef>
              <a:spcAft>
                <a:spcPts val="0"/>
              </a:spcAft>
              <a:buClr>
                <a:schemeClr val="dk1"/>
              </a:buClr>
              <a:buSzPts val="1700"/>
              <a:buChar char="○"/>
            </a:pPr>
            <a:r>
              <a:rPr lang="en" sz="1700">
                <a:solidFill>
                  <a:schemeClr val="dk1"/>
                </a:solidFill>
              </a:rPr>
              <a:t>Combine the Gini Indices of each split using </a:t>
            </a:r>
            <a:br>
              <a:rPr lang="en" sz="1700">
                <a:solidFill>
                  <a:schemeClr val="dk1"/>
                </a:solidFill>
              </a:rPr>
            </a:br>
            <a:r>
              <a:rPr lang="en" sz="1700">
                <a:solidFill>
                  <a:schemeClr val="dk1"/>
                </a:solidFill>
              </a:rPr>
              <a:t>a weighted sum based on the number of samples. </a:t>
            </a:r>
            <a:endParaRPr sz="1700">
              <a:solidFill>
                <a:schemeClr val="dk1"/>
              </a:solidFill>
            </a:endParaRPr>
          </a:p>
          <a:p>
            <a:pPr indent="-336550" lvl="1" marL="914400" rtl="0" algn="l">
              <a:lnSpc>
                <a:spcPct val="200000"/>
              </a:lnSpc>
              <a:spcBef>
                <a:spcPts val="0"/>
              </a:spcBef>
              <a:spcAft>
                <a:spcPts val="0"/>
              </a:spcAft>
              <a:buClr>
                <a:schemeClr val="dk1"/>
              </a:buClr>
              <a:buSzPts val="1700"/>
              <a:buChar char="○"/>
            </a:pPr>
            <a:r>
              <a:rPr lang="en" sz="1700">
                <a:solidFill>
                  <a:schemeClr val="dk1"/>
                </a:solidFill>
              </a:rPr>
              <a:t>Using the Weighted Gini Index helps in selecting the feature that best partitions the dataset into homogeneous subsets</a:t>
            </a:r>
            <a:endParaRPr sz="1700">
              <a:solidFill>
                <a:schemeClr val="dk1"/>
              </a:solidFill>
            </a:endParaRPr>
          </a:p>
          <a:p>
            <a:pPr indent="-336550" lvl="0" marL="457200" rtl="0" algn="l">
              <a:lnSpc>
                <a:spcPct val="200000"/>
              </a:lnSpc>
              <a:spcBef>
                <a:spcPts val="0"/>
              </a:spcBef>
              <a:spcAft>
                <a:spcPts val="0"/>
              </a:spcAft>
              <a:buClr>
                <a:schemeClr val="dk1"/>
              </a:buClr>
              <a:buSzPts val="1700"/>
              <a:buAutoNum type="arabicPeriod"/>
            </a:pPr>
            <a:r>
              <a:rPr b="1" lang="en" sz="1700">
                <a:solidFill>
                  <a:schemeClr val="dk1"/>
                </a:solidFill>
              </a:rPr>
              <a:t>Select Feature with Lowest Gini Index</a:t>
            </a:r>
            <a:endParaRPr sz="1700">
              <a:solidFill>
                <a:schemeClr val="dk1"/>
              </a:solidFill>
            </a:endParaRPr>
          </a:p>
          <a:p>
            <a:pPr indent="-336550" lvl="1" marL="914400" rtl="0" algn="l">
              <a:lnSpc>
                <a:spcPct val="200000"/>
              </a:lnSpc>
              <a:spcBef>
                <a:spcPts val="0"/>
              </a:spcBef>
              <a:spcAft>
                <a:spcPts val="0"/>
              </a:spcAft>
              <a:buClr>
                <a:schemeClr val="dk1"/>
              </a:buClr>
              <a:buSzPts val="1700"/>
              <a:buChar char="○"/>
            </a:pPr>
            <a:r>
              <a:rPr lang="en" sz="1700">
                <a:solidFill>
                  <a:schemeClr val="dk1"/>
                </a:solidFill>
              </a:rPr>
              <a:t>This feature becomes the root node or the next decision node.</a:t>
            </a:r>
            <a:endParaRPr sz="1700">
              <a:solidFill>
                <a:schemeClr val="dk1"/>
              </a:solidFill>
            </a:endParaRPr>
          </a:p>
        </p:txBody>
      </p:sp>
      <p:pic>
        <p:nvPicPr>
          <p:cNvPr id="1115" name="Google Shape;1115;p158"/>
          <p:cNvPicPr preferRelativeResize="0"/>
          <p:nvPr/>
        </p:nvPicPr>
        <p:blipFill>
          <a:blip r:embed="rId3">
            <a:alphaModFix/>
          </a:blip>
          <a:stretch>
            <a:fillRect/>
          </a:stretch>
        </p:blipFill>
        <p:spPr>
          <a:xfrm>
            <a:off x="5507347" y="1938672"/>
            <a:ext cx="3548100" cy="739500"/>
          </a:xfrm>
          <a:prstGeom prst="rect">
            <a:avLst/>
          </a:prstGeom>
          <a:noFill/>
          <a:ln>
            <a:noFill/>
          </a:ln>
        </p:spPr>
      </p:pic>
      <p:pic>
        <p:nvPicPr>
          <p:cNvPr id="1116" name="Google Shape;1116;p158"/>
          <p:cNvPicPr preferRelativeResize="0"/>
          <p:nvPr/>
        </p:nvPicPr>
        <p:blipFill>
          <a:blip r:embed="rId4">
            <a:alphaModFix/>
          </a:blip>
          <a:stretch>
            <a:fillRect/>
          </a:stretch>
        </p:blipFill>
        <p:spPr>
          <a:xfrm>
            <a:off x="7239075" y="632619"/>
            <a:ext cx="1816375" cy="9693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id="1121" name="Google Shape;1121;p159"/>
          <p:cNvPicPr preferRelativeResize="0"/>
          <p:nvPr/>
        </p:nvPicPr>
        <p:blipFill>
          <a:blip r:embed="rId3">
            <a:alphaModFix/>
          </a:blip>
          <a:stretch>
            <a:fillRect/>
          </a:stretch>
        </p:blipFill>
        <p:spPr>
          <a:xfrm>
            <a:off x="485113" y="638925"/>
            <a:ext cx="8386625" cy="4291750"/>
          </a:xfrm>
          <a:prstGeom prst="rect">
            <a:avLst/>
          </a:prstGeom>
          <a:noFill/>
          <a:ln>
            <a:noFill/>
          </a:ln>
        </p:spPr>
      </p:pic>
      <p:sp>
        <p:nvSpPr>
          <p:cNvPr id="1122" name="Google Shape;1122;p159"/>
          <p:cNvSpPr txBox="1"/>
          <p:nvPr/>
        </p:nvSpPr>
        <p:spPr>
          <a:xfrm>
            <a:off x="0" y="0"/>
            <a:ext cx="9144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800">
                <a:solidFill>
                  <a:schemeClr val="dk1"/>
                </a:solidFill>
              </a:rPr>
              <a:t>: Example Scenario:</a:t>
            </a:r>
            <a:r>
              <a:rPr lang="en" sz="1800">
                <a:solidFill>
                  <a:schemeClr val="dk1"/>
                </a:solidFill>
              </a:rPr>
              <a:t> Determine if a bank customer deserves "Preferred" status.</a:t>
            </a:r>
            <a:endParaRPr sz="1800">
              <a:solidFill>
                <a:schemeClr val="dk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id="1127" name="Google Shape;1127;p160"/>
          <p:cNvPicPr preferRelativeResize="0"/>
          <p:nvPr/>
        </p:nvPicPr>
        <p:blipFill>
          <a:blip r:embed="rId3">
            <a:alphaModFix/>
          </a:blip>
          <a:stretch>
            <a:fillRect/>
          </a:stretch>
        </p:blipFill>
        <p:spPr>
          <a:xfrm>
            <a:off x="3342427" y="0"/>
            <a:ext cx="5801574" cy="2968875"/>
          </a:xfrm>
          <a:prstGeom prst="rect">
            <a:avLst/>
          </a:prstGeom>
          <a:noFill/>
          <a:ln>
            <a:noFill/>
          </a:ln>
        </p:spPr>
      </p:pic>
      <p:pic>
        <p:nvPicPr>
          <p:cNvPr id="1128" name="Google Shape;1128;p160"/>
          <p:cNvPicPr preferRelativeResize="0"/>
          <p:nvPr/>
        </p:nvPicPr>
        <p:blipFill>
          <a:blip r:embed="rId4">
            <a:alphaModFix/>
          </a:blip>
          <a:stretch>
            <a:fillRect/>
          </a:stretch>
        </p:blipFill>
        <p:spPr>
          <a:xfrm>
            <a:off x="81450" y="3139000"/>
            <a:ext cx="3633561" cy="1869825"/>
          </a:xfrm>
          <a:prstGeom prst="rect">
            <a:avLst/>
          </a:prstGeom>
          <a:noFill/>
          <a:ln>
            <a:noFill/>
          </a:ln>
        </p:spPr>
      </p:pic>
      <p:pic>
        <p:nvPicPr>
          <p:cNvPr id="1129" name="Google Shape;1129;p160"/>
          <p:cNvPicPr preferRelativeResize="0"/>
          <p:nvPr/>
        </p:nvPicPr>
        <p:blipFill>
          <a:blip r:embed="rId5">
            <a:alphaModFix/>
          </a:blip>
          <a:stretch>
            <a:fillRect/>
          </a:stretch>
        </p:blipFill>
        <p:spPr>
          <a:xfrm>
            <a:off x="3867411" y="3121275"/>
            <a:ext cx="3835375" cy="1869825"/>
          </a:xfrm>
          <a:prstGeom prst="rect">
            <a:avLst/>
          </a:prstGeom>
          <a:noFill/>
          <a:ln>
            <a:noFill/>
          </a:ln>
        </p:spPr>
      </p:pic>
      <p:sp>
        <p:nvSpPr>
          <p:cNvPr id="1130" name="Google Shape;1130;p160"/>
          <p:cNvSpPr/>
          <p:nvPr/>
        </p:nvSpPr>
        <p:spPr>
          <a:xfrm>
            <a:off x="3342425" y="74625"/>
            <a:ext cx="1223700" cy="3726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31" name="Google Shape;1131;p160"/>
          <p:cNvCxnSpPr>
            <a:stCxn id="1130" idx="1"/>
            <a:endCxn id="1128" idx="0"/>
          </p:cNvCxnSpPr>
          <p:nvPr/>
        </p:nvCxnSpPr>
        <p:spPr>
          <a:xfrm flipH="1">
            <a:off x="1898225" y="260925"/>
            <a:ext cx="1444200" cy="2878200"/>
          </a:xfrm>
          <a:prstGeom prst="straightConnector1">
            <a:avLst/>
          </a:prstGeom>
          <a:noFill/>
          <a:ln cap="flat" cmpd="sng" w="9525">
            <a:solidFill>
              <a:schemeClr val="dk2"/>
            </a:solidFill>
            <a:prstDash val="solid"/>
            <a:round/>
            <a:headEnd len="med" w="med" type="none"/>
            <a:tailEnd len="med" w="med" type="triangle"/>
          </a:ln>
        </p:spPr>
      </p:cxnSp>
      <p:cxnSp>
        <p:nvCxnSpPr>
          <p:cNvPr id="1132" name="Google Shape;1132;p160"/>
          <p:cNvCxnSpPr>
            <a:stCxn id="1130" idx="2"/>
          </p:cNvCxnSpPr>
          <p:nvPr/>
        </p:nvCxnSpPr>
        <p:spPr>
          <a:xfrm>
            <a:off x="3954275" y="447225"/>
            <a:ext cx="588000" cy="2589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161"/>
          <p:cNvPicPr preferRelativeResize="0"/>
          <p:nvPr/>
        </p:nvPicPr>
        <p:blipFill>
          <a:blip r:embed="rId3">
            <a:alphaModFix/>
          </a:blip>
          <a:stretch>
            <a:fillRect/>
          </a:stretch>
        </p:blipFill>
        <p:spPr>
          <a:xfrm>
            <a:off x="3555277" y="0"/>
            <a:ext cx="5801574" cy="2968875"/>
          </a:xfrm>
          <a:prstGeom prst="rect">
            <a:avLst/>
          </a:prstGeom>
          <a:noFill/>
          <a:ln>
            <a:noFill/>
          </a:ln>
        </p:spPr>
      </p:pic>
      <p:pic>
        <p:nvPicPr>
          <p:cNvPr id="1138" name="Google Shape;1138;p161"/>
          <p:cNvPicPr preferRelativeResize="0"/>
          <p:nvPr/>
        </p:nvPicPr>
        <p:blipFill>
          <a:blip r:embed="rId4">
            <a:alphaModFix/>
          </a:blip>
          <a:stretch>
            <a:fillRect/>
          </a:stretch>
        </p:blipFill>
        <p:spPr>
          <a:xfrm>
            <a:off x="0" y="1339038"/>
            <a:ext cx="3633561" cy="1869825"/>
          </a:xfrm>
          <a:prstGeom prst="rect">
            <a:avLst/>
          </a:prstGeom>
          <a:noFill/>
          <a:ln>
            <a:noFill/>
          </a:ln>
        </p:spPr>
      </p:pic>
      <p:pic>
        <p:nvPicPr>
          <p:cNvPr id="1139" name="Google Shape;1139;p161"/>
          <p:cNvPicPr preferRelativeResize="0"/>
          <p:nvPr/>
        </p:nvPicPr>
        <p:blipFill>
          <a:blip r:embed="rId5">
            <a:alphaModFix/>
          </a:blip>
          <a:stretch>
            <a:fillRect/>
          </a:stretch>
        </p:blipFill>
        <p:spPr>
          <a:xfrm>
            <a:off x="426586" y="3208875"/>
            <a:ext cx="3835375" cy="1869825"/>
          </a:xfrm>
          <a:prstGeom prst="rect">
            <a:avLst/>
          </a:prstGeom>
          <a:noFill/>
          <a:ln>
            <a:noFill/>
          </a:ln>
        </p:spPr>
      </p:pic>
      <p:sp>
        <p:nvSpPr>
          <p:cNvPr id="1140" name="Google Shape;1140;p161"/>
          <p:cNvSpPr/>
          <p:nvPr/>
        </p:nvSpPr>
        <p:spPr>
          <a:xfrm>
            <a:off x="3555275" y="88700"/>
            <a:ext cx="1223700" cy="3726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41" name="Google Shape;1141;p161"/>
          <p:cNvCxnSpPr>
            <a:stCxn id="1140" idx="1"/>
            <a:endCxn id="1138" idx="0"/>
          </p:cNvCxnSpPr>
          <p:nvPr/>
        </p:nvCxnSpPr>
        <p:spPr>
          <a:xfrm flipH="1">
            <a:off x="1816775" y="275000"/>
            <a:ext cx="1738500" cy="1064100"/>
          </a:xfrm>
          <a:prstGeom prst="straightConnector1">
            <a:avLst/>
          </a:prstGeom>
          <a:noFill/>
          <a:ln cap="flat" cmpd="sng" w="9525">
            <a:solidFill>
              <a:schemeClr val="dk2"/>
            </a:solidFill>
            <a:prstDash val="solid"/>
            <a:round/>
            <a:headEnd len="med" w="med" type="none"/>
            <a:tailEnd len="med" w="med" type="triangle"/>
          </a:ln>
        </p:spPr>
      </p:cxnSp>
      <p:cxnSp>
        <p:nvCxnSpPr>
          <p:cNvPr id="1142" name="Google Shape;1142;p161"/>
          <p:cNvCxnSpPr>
            <a:stCxn id="1140" idx="2"/>
            <a:endCxn id="1139" idx="0"/>
          </p:cNvCxnSpPr>
          <p:nvPr/>
        </p:nvCxnSpPr>
        <p:spPr>
          <a:xfrm flipH="1">
            <a:off x="2344325" y="461300"/>
            <a:ext cx="1822800" cy="2747700"/>
          </a:xfrm>
          <a:prstGeom prst="straightConnector1">
            <a:avLst/>
          </a:prstGeom>
          <a:noFill/>
          <a:ln cap="flat" cmpd="sng" w="9525">
            <a:solidFill>
              <a:schemeClr val="dk2"/>
            </a:solidFill>
            <a:prstDash val="solid"/>
            <a:round/>
            <a:headEnd len="med" w="med" type="none"/>
            <a:tailEnd len="med" w="med" type="triangle"/>
          </a:ln>
        </p:spPr>
      </p:cxnSp>
      <p:pic>
        <p:nvPicPr>
          <p:cNvPr id="1143" name="Google Shape;1143;p161"/>
          <p:cNvPicPr preferRelativeResize="0"/>
          <p:nvPr/>
        </p:nvPicPr>
        <p:blipFill>
          <a:blip r:embed="rId6">
            <a:alphaModFix/>
          </a:blip>
          <a:stretch>
            <a:fillRect/>
          </a:stretch>
        </p:blipFill>
        <p:spPr>
          <a:xfrm>
            <a:off x="4032163" y="3303775"/>
            <a:ext cx="5025200" cy="1680025"/>
          </a:xfrm>
          <a:prstGeom prst="rect">
            <a:avLst/>
          </a:prstGeom>
          <a:noFill/>
          <a:ln>
            <a:noFill/>
          </a:ln>
        </p:spPr>
      </p:pic>
      <p:cxnSp>
        <p:nvCxnSpPr>
          <p:cNvPr id="1144" name="Google Shape;1144;p161"/>
          <p:cNvCxnSpPr/>
          <p:nvPr/>
        </p:nvCxnSpPr>
        <p:spPr>
          <a:xfrm>
            <a:off x="3815150" y="2847300"/>
            <a:ext cx="35400" cy="2231400"/>
          </a:xfrm>
          <a:prstGeom prst="straightConnector1">
            <a:avLst/>
          </a:prstGeom>
          <a:noFill/>
          <a:ln cap="flat" cmpd="sng" w="38100">
            <a:solidFill>
              <a:schemeClr val="dk2"/>
            </a:solidFill>
            <a:prstDash val="solid"/>
            <a:round/>
            <a:headEnd len="med" w="med" type="none"/>
            <a:tailEnd len="med" w="med" type="none"/>
          </a:ln>
        </p:spPr>
      </p:cxnSp>
      <p:sp>
        <p:nvSpPr>
          <p:cNvPr id="1145" name="Google Shape;1145;p161"/>
          <p:cNvSpPr txBox="1"/>
          <p:nvPr/>
        </p:nvSpPr>
        <p:spPr>
          <a:xfrm>
            <a:off x="0" y="0"/>
            <a:ext cx="3000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0000"/>
                </a:solidFill>
              </a:rPr>
              <a:t>Calculating Gini Index for 'Account Age'</a:t>
            </a:r>
            <a:endParaRPr b="1" sz="19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p162"/>
          <p:cNvPicPr preferRelativeResize="0"/>
          <p:nvPr/>
        </p:nvPicPr>
        <p:blipFill>
          <a:blip r:embed="rId3">
            <a:alphaModFix/>
          </a:blip>
          <a:stretch>
            <a:fillRect/>
          </a:stretch>
        </p:blipFill>
        <p:spPr>
          <a:xfrm>
            <a:off x="3555277" y="0"/>
            <a:ext cx="5801574" cy="2968875"/>
          </a:xfrm>
          <a:prstGeom prst="rect">
            <a:avLst/>
          </a:prstGeom>
          <a:noFill/>
          <a:ln>
            <a:noFill/>
          </a:ln>
        </p:spPr>
      </p:pic>
      <p:sp>
        <p:nvSpPr>
          <p:cNvPr id="1151" name="Google Shape;1151;p162"/>
          <p:cNvSpPr txBox="1"/>
          <p:nvPr/>
        </p:nvSpPr>
        <p:spPr>
          <a:xfrm>
            <a:off x="0" y="0"/>
            <a:ext cx="3555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0000"/>
                </a:solidFill>
              </a:rPr>
              <a:t>Calculating Gini Index for </a:t>
            </a:r>
            <a:r>
              <a:rPr lang="en" sz="1900">
                <a:solidFill>
                  <a:srgbClr val="FF0000"/>
                </a:solidFill>
              </a:rPr>
              <a:t>Violations and Balance</a:t>
            </a:r>
            <a:endParaRPr sz="1900">
              <a:solidFill>
                <a:srgbClr val="FF0000"/>
              </a:solidFill>
            </a:endParaRPr>
          </a:p>
        </p:txBody>
      </p:sp>
      <p:sp>
        <p:nvSpPr>
          <p:cNvPr id="1152" name="Google Shape;1152;p162"/>
          <p:cNvSpPr txBox="1"/>
          <p:nvPr/>
        </p:nvSpPr>
        <p:spPr>
          <a:xfrm>
            <a:off x="277650" y="1041750"/>
            <a:ext cx="3000000" cy="153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Gini Indices</a:t>
            </a:r>
            <a:r>
              <a:rPr lang="en" sz="1800">
                <a:solidFill>
                  <a:schemeClr val="dk1"/>
                </a:solidFill>
              </a:rPr>
              <a: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 sz="1800">
                <a:solidFill>
                  <a:schemeClr val="dk1"/>
                </a:solidFill>
              </a:rPr>
              <a:t>Violations</a:t>
            </a:r>
            <a:r>
              <a:rPr lang="en" sz="1800">
                <a:solidFill>
                  <a:schemeClr val="dk1"/>
                </a:solidFill>
              </a:rPr>
              <a:t>: 0.38</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Balance</a:t>
            </a:r>
            <a:r>
              <a:rPr lang="en" sz="1800">
                <a:solidFill>
                  <a:schemeClr val="dk1"/>
                </a:solidFill>
              </a:rPr>
              <a:t>: 0.43</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Account Age</a:t>
            </a:r>
            <a:r>
              <a:rPr lang="en" sz="1800">
                <a:solidFill>
                  <a:schemeClr val="dk1"/>
                </a:solidFill>
              </a:rPr>
              <a:t>: 0.46</a:t>
            </a:r>
            <a:endParaRPr sz="1800">
              <a:solidFill>
                <a:schemeClr val="dk1"/>
              </a:solidFill>
            </a:endParaRPr>
          </a:p>
        </p:txBody>
      </p:sp>
      <p:sp>
        <p:nvSpPr>
          <p:cNvPr id="1153" name="Google Shape;1153;p162"/>
          <p:cNvSpPr txBox="1"/>
          <p:nvPr/>
        </p:nvSpPr>
        <p:spPr>
          <a:xfrm>
            <a:off x="277650" y="3341325"/>
            <a:ext cx="8718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rPr>
              <a:t>Comparing Gini Indices of All Features to get decision:</a:t>
            </a:r>
            <a:endParaRPr b="1" sz="2300">
              <a:solidFill>
                <a:schemeClr val="dk1"/>
              </a:solidFill>
            </a:endParaRPr>
          </a:p>
          <a:p>
            <a:pPr indent="-336550" lvl="0" marL="457200" rtl="0" algn="l">
              <a:lnSpc>
                <a:spcPct val="115000"/>
              </a:lnSpc>
              <a:spcBef>
                <a:spcPts val="1200"/>
              </a:spcBef>
              <a:spcAft>
                <a:spcPts val="0"/>
              </a:spcAft>
              <a:buClr>
                <a:schemeClr val="dk1"/>
              </a:buClr>
              <a:buSzPts val="1700"/>
              <a:buChar char="●"/>
            </a:pPr>
            <a:r>
              <a:rPr lang="en" sz="1700">
                <a:solidFill>
                  <a:schemeClr val="dk1"/>
                </a:solidFill>
              </a:rPr>
              <a:t>Since </a:t>
            </a:r>
            <a:r>
              <a:rPr b="1" lang="en" sz="1700">
                <a:solidFill>
                  <a:schemeClr val="dk1"/>
                </a:solidFill>
              </a:rPr>
              <a:t>Violations </a:t>
            </a:r>
            <a:r>
              <a:rPr lang="en" sz="1700">
                <a:solidFill>
                  <a:schemeClr val="dk1"/>
                </a:solidFill>
              </a:rPr>
              <a:t>has the lowest Gini Index, it </a:t>
            </a:r>
            <a:r>
              <a:rPr b="1" lang="en" sz="1700">
                <a:solidFill>
                  <a:schemeClr val="dk1"/>
                </a:solidFill>
              </a:rPr>
              <a:t>becomes </a:t>
            </a:r>
            <a:r>
              <a:rPr lang="en" sz="1700">
                <a:solidFill>
                  <a:schemeClr val="dk1"/>
                </a:solidFill>
              </a:rPr>
              <a:t>the </a:t>
            </a:r>
            <a:r>
              <a:rPr b="1" lang="en" sz="1700">
                <a:solidFill>
                  <a:schemeClr val="dk1"/>
                </a:solidFill>
              </a:rPr>
              <a:t>root decision node.</a:t>
            </a:r>
            <a:endParaRPr b="1" sz="1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63"/>
          <p:cNvSpPr txBox="1"/>
          <p:nvPr/>
        </p:nvSpPr>
        <p:spPr>
          <a:xfrm>
            <a:off x="278875" y="141875"/>
            <a:ext cx="8431500" cy="452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 sz="1700">
                <a:solidFill>
                  <a:schemeClr val="dk1"/>
                </a:solidFill>
              </a:rPr>
              <a:t>Building the Decision Tree</a:t>
            </a:r>
            <a:endParaRPr b="1" sz="1700">
              <a:solidFill>
                <a:schemeClr val="dk1"/>
              </a:solidFill>
            </a:endParaRPr>
          </a:p>
          <a:p>
            <a:pPr indent="-336550" lvl="0" marL="457200" rtl="0" algn="l">
              <a:lnSpc>
                <a:spcPct val="150000"/>
              </a:lnSpc>
              <a:spcBef>
                <a:spcPts val="1200"/>
              </a:spcBef>
              <a:spcAft>
                <a:spcPts val="0"/>
              </a:spcAft>
              <a:buClr>
                <a:schemeClr val="dk1"/>
              </a:buClr>
              <a:buSzPts val="1700"/>
              <a:buChar char="●"/>
            </a:pPr>
            <a:r>
              <a:rPr b="1" lang="en" sz="1700">
                <a:solidFill>
                  <a:schemeClr val="dk1"/>
                </a:solidFill>
              </a:rPr>
              <a:t>Root Node</a:t>
            </a:r>
            <a:r>
              <a:rPr lang="en" sz="1700">
                <a:solidFill>
                  <a:schemeClr val="dk1"/>
                </a:solidFill>
              </a:rPr>
              <a:t>: 'Violations'</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Split Criteria:</a:t>
            </a:r>
            <a:endParaRPr b="1"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 sz="1700">
                <a:solidFill>
                  <a:schemeClr val="dk1"/>
                </a:solidFill>
              </a:rPr>
              <a:t>Yes: Customer has violations.</a:t>
            </a:r>
            <a:endParaRPr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 sz="1700">
                <a:solidFill>
                  <a:schemeClr val="dk1"/>
                </a:solidFill>
              </a:rPr>
              <a:t>No: Customer has no violations.</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Next Steps</a:t>
            </a:r>
            <a:r>
              <a:rPr lang="en" sz="1700">
                <a:solidFill>
                  <a:schemeClr val="dk1"/>
                </a:solidFill>
              </a:rPr>
              <a:t>:</a:t>
            </a:r>
            <a:endParaRPr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 sz="1700">
                <a:solidFill>
                  <a:schemeClr val="dk1"/>
                </a:solidFill>
              </a:rPr>
              <a:t>For each subset resulting from the split on 'Violations', calculate the Gini Index for remaining features.</a:t>
            </a:r>
            <a:endParaRPr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 sz="1700">
                <a:solidFill>
                  <a:schemeClr val="dk1"/>
                </a:solidFill>
              </a:rPr>
              <a:t>Select the feature with the lowest Gini Index as the next decision node.</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Process Continues</a:t>
            </a:r>
            <a:r>
              <a:rPr lang="en" sz="1700">
                <a:solidFill>
                  <a:schemeClr val="dk1"/>
                </a:solidFill>
              </a:rPr>
              <a:t>:</a:t>
            </a:r>
            <a:endParaRPr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 sz="1700">
                <a:solidFill>
                  <a:schemeClr val="dk1"/>
                </a:solidFill>
              </a:rPr>
              <a:t>Repeat until all nodes are pure (Gini Index = 0) or stopping criteria are met.</a:t>
            </a:r>
            <a:endParaRPr sz="1700">
              <a:solidFill>
                <a:schemeClr val="dk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pic>
        <p:nvPicPr>
          <p:cNvPr id="1163" name="Google Shape;1163;p164"/>
          <p:cNvPicPr preferRelativeResize="0"/>
          <p:nvPr/>
        </p:nvPicPr>
        <p:blipFill>
          <a:blip r:embed="rId3">
            <a:alphaModFix/>
          </a:blip>
          <a:stretch>
            <a:fillRect/>
          </a:stretch>
        </p:blipFill>
        <p:spPr>
          <a:xfrm>
            <a:off x="0" y="-70962"/>
            <a:ext cx="5699075" cy="5020024"/>
          </a:xfrm>
          <a:prstGeom prst="rect">
            <a:avLst/>
          </a:prstGeom>
          <a:noFill/>
          <a:ln>
            <a:noFill/>
          </a:ln>
        </p:spPr>
      </p:pic>
      <p:sp>
        <p:nvSpPr>
          <p:cNvPr id="1164" name="Google Shape;1164;p164"/>
          <p:cNvSpPr txBox="1"/>
          <p:nvPr/>
        </p:nvSpPr>
        <p:spPr>
          <a:xfrm>
            <a:off x="5618400" y="0"/>
            <a:ext cx="3525600" cy="105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rPr>
              <a:t>Determine the next best feature to split on.</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Remaining Features: 'Account Age', 'Balance'</a:t>
            </a:r>
            <a:endParaRPr b="1" sz="1100">
              <a:solidFill>
                <a:schemeClr val="dk1"/>
              </a:solidFill>
            </a:endParaRPr>
          </a:p>
          <a:p>
            <a:pPr indent="0" lvl="0" marL="0" rtl="0" algn="l">
              <a:lnSpc>
                <a:spcPct val="115000"/>
              </a:lnSpc>
              <a:spcBef>
                <a:spcPts val="1200"/>
              </a:spcBef>
              <a:spcAft>
                <a:spcPts val="1200"/>
              </a:spcAft>
              <a:buNone/>
            </a:pPr>
            <a:r>
              <a:rPr b="1" lang="en" sz="1100">
                <a:solidFill>
                  <a:schemeClr val="dk1"/>
                </a:solidFill>
              </a:rPr>
              <a:t>Recalculate Gini Indices for Remaining Features</a:t>
            </a:r>
            <a:endParaRPr b="1" sz="1100">
              <a:solidFill>
                <a:schemeClr val="dk1"/>
              </a:solidFill>
            </a:endParaRPr>
          </a:p>
        </p:txBody>
      </p:sp>
      <p:pic>
        <p:nvPicPr>
          <p:cNvPr id="1165" name="Google Shape;1165;p164"/>
          <p:cNvPicPr preferRelativeResize="0"/>
          <p:nvPr/>
        </p:nvPicPr>
        <p:blipFill>
          <a:blip r:embed="rId4">
            <a:alphaModFix/>
          </a:blip>
          <a:stretch>
            <a:fillRect/>
          </a:stretch>
        </p:blipFill>
        <p:spPr>
          <a:xfrm>
            <a:off x="5661200" y="1246300"/>
            <a:ext cx="3439976" cy="16032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pic>
        <p:nvPicPr>
          <p:cNvPr id="1170" name="Google Shape;1170;p165"/>
          <p:cNvPicPr preferRelativeResize="0"/>
          <p:nvPr/>
        </p:nvPicPr>
        <p:blipFill>
          <a:blip r:embed="rId3">
            <a:alphaModFix/>
          </a:blip>
          <a:stretch>
            <a:fillRect/>
          </a:stretch>
        </p:blipFill>
        <p:spPr>
          <a:xfrm>
            <a:off x="1171575" y="333375"/>
            <a:ext cx="6800850" cy="447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Coding Deep Learning For Beginners - Types of Machine Learning" id="211" name="Google Shape;211;p40"/>
          <p:cNvPicPr preferRelativeResize="0"/>
          <p:nvPr/>
        </p:nvPicPr>
        <p:blipFill rotWithShape="1">
          <a:blip r:embed="rId3">
            <a:alphaModFix/>
          </a:blip>
          <a:srcRect b="0" l="0" r="0" t="0"/>
          <a:stretch/>
        </p:blipFill>
        <p:spPr>
          <a:xfrm>
            <a:off x="1831002" y="1142849"/>
            <a:ext cx="5481995" cy="3711311"/>
          </a:xfrm>
          <a:prstGeom prst="rect">
            <a:avLst/>
          </a:prstGeom>
          <a:noFill/>
          <a:ln>
            <a:noFill/>
          </a:ln>
        </p:spPr>
      </p:pic>
      <p:sp>
        <p:nvSpPr>
          <p:cNvPr id="212" name="Google Shape;212;p40"/>
          <p:cNvSpPr txBox="1"/>
          <p:nvPr/>
        </p:nvSpPr>
        <p:spPr>
          <a:xfrm>
            <a:off x="3286986" y="533831"/>
            <a:ext cx="34644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869A6"/>
                </a:solidFill>
                <a:latin typeface="Arial"/>
                <a:ea typeface="Arial"/>
                <a:cs typeface="Arial"/>
                <a:sym typeface="Arial"/>
              </a:rPr>
              <a:t>Types of Machine Learning</a:t>
            </a:r>
            <a:endParaRPr sz="1100"/>
          </a:p>
        </p:txBody>
      </p:sp>
      <p:sp>
        <p:nvSpPr>
          <p:cNvPr id="213" name="Google Shape;213;p40"/>
          <p:cNvSpPr txBox="1"/>
          <p:nvPr/>
        </p:nvSpPr>
        <p:spPr>
          <a:xfrm>
            <a:off x="290775" y="503025"/>
            <a:ext cx="1736100" cy="9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700">
              <a:solidFill>
                <a:schemeClr val="dk2"/>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66"/>
          <p:cNvPicPr preferRelativeResize="0"/>
          <p:nvPr/>
        </p:nvPicPr>
        <p:blipFill>
          <a:blip r:embed="rId3">
            <a:alphaModFix/>
          </a:blip>
          <a:stretch>
            <a:fillRect/>
          </a:stretch>
        </p:blipFill>
        <p:spPr>
          <a:xfrm>
            <a:off x="458975" y="404475"/>
            <a:ext cx="8423800" cy="29105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67"/>
          <p:cNvSpPr txBox="1"/>
          <p:nvPr/>
        </p:nvSpPr>
        <p:spPr>
          <a:xfrm>
            <a:off x="376525" y="1040250"/>
            <a:ext cx="8249100" cy="30630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1200"/>
              </a:spcBef>
              <a:spcAft>
                <a:spcPts val="0"/>
              </a:spcAft>
              <a:buClr>
                <a:schemeClr val="dk1"/>
              </a:buClr>
              <a:buSzPts val="1700"/>
              <a:buChar char="●"/>
            </a:pPr>
            <a:r>
              <a:rPr b="1" lang="en" sz="1700">
                <a:solidFill>
                  <a:schemeClr val="dk1"/>
                </a:solidFill>
              </a:rPr>
              <a:t>What are Hyperparameters?</a:t>
            </a:r>
            <a:br>
              <a:rPr b="1" lang="en" sz="1700">
                <a:solidFill>
                  <a:schemeClr val="dk1"/>
                </a:solidFill>
              </a:rPr>
            </a:br>
            <a:r>
              <a:rPr lang="en" sz="1700">
                <a:solidFill>
                  <a:schemeClr val="dk1"/>
                </a:solidFill>
              </a:rPr>
              <a:t>They are parameters that we can modify to influence how the machine learning model is built.</a:t>
            </a:r>
            <a:endParaRPr sz="1700">
              <a:solidFill>
                <a:schemeClr val="dk1"/>
              </a:solidFill>
            </a:endParaRPr>
          </a:p>
          <a:p>
            <a:pPr indent="-336550" lvl="0" marL="457200" rtl="0" algn="l">
              <a:lnSpc>
                <a:spcPct val="200000"/>
              </a:lnSpc>
              <a:spcBef>
                <a:spcPts val="0"/>
              </a:spcBef>
              <a:spcAft>
                <a:spcPts val="0"/>
              </a:spcAft>
              <a:buClr>
                <a:schemeClr val="dk1"/>
              </a:buClr>
              <a:buSzPts val="1700"/>
              <a:buChar char="●"/>
            </a:pPr>
            <a:r>
              <a:rPr b="1" lang="en" sz="1700">
                <a:solidFill>
                  <a:schemeClr val="dk1"/>
                </a:solidFill>
              </a:rPr>
              <a:t>Why do we tune Hyperparameters in the CART Algorithm?</a:t>
            </a:r>
            <a:br>
              <a:rPr b="1" lang="en" sz="1700">
                <a:solidFill>
                  <a:schemeClr val="dk1"/>
                </a:solidFill>
              </a:rPr>
            </a:br>
            <a:r>
              <a:rPr lang="en" sz="1700">
                <a:solidFill>
                  <a:schemeClr val="dk1"/>
                </a:solidFill>
              </a:rPr>
              <a:t>To control how the nodes are split and how large the tree grows.</a:t>
            </a:r>
            <a:br>
              <a:rPr lang="en" sz="1700">
                <a:solidFill>
                  <a:schemeClr val="dk1"/>
                </a:solidFill>
              </a:rPr>
            </a:br>
            <a:r>
              <a:rPr lang="en" sz="1700">
                <a:solidFill>
                  <a:schemeClr val="dk1"/>
                </a:solidFill>
              </a:rPr>
              <a:t>Because CART is prone to overfitting, tuning helps us avoid this issue.</a:t>
            </a:r>
            <a:endParaRPr sz="1700">
              <a:solidFill>
                <a:schemeClr val="dk1"/>
              </a:solidFill>
            </a:endParaRPr>
          </a:p>
        </p:txBody>
      </p:sp>
      <p:sp>
        <p:nvSpPr>
          <p:cNvPr id="1181" name="Google Shape;1181;p167"/>
          <p:cNvSpPr txBox="1"/>
          <p:nvPr/>
        </p:nvSpPr>
        <p:spPr>
          <a:xfrm>
            <a:off x="376525" y="141900"/>
            <a:ext cx="6262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Hyperparameter Tuning in CART Algorithm</a:t>
            </a:r>
            <a:endParaRPr b="1" sz="21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68"/>
          <p:cNvSpPr txBox="1"/>
          <p:nvPr/>
        </p:nvSpPr>
        <p:spPr>
          <a:xfrm>
            <a:off x="376525" y="1040250"/>
            <a:ext cx="7890300" cy="32271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1200"/>
              </a:spcBef>
              <a:spcAft>
                <a:spcPts val="0"/>
              </a:spcAft>
              <a:buClr>
                <a:schemeClr val="dk1"/>
              </a:buClr>
              <a:buSzPts val="1700"/>
              <a:buChar char="●"/>
            </a:pPr>
            <a:r>
              <a:rPr b="1" lang="en" sz="1700">
                <a:solidFill>
                  <a:schemeClr val="dk1"/>
                </a:solidFill>
              </a:rPr>
              <a:t>Model Generalization</a:t>
            </a:r>
            <a:endParaRPr b="1" sz="1700">
              <a:solidFill>
                <a:schemeClr val="dk1"/>
              </a:solidFill>
            </a:endParaRPr>
          </a:p>
          <a:p>
            <a:pPr indent="0" lvl="0" marL="457200" rtl="0" algn="l">
              <a:lnSpc>
                <a:spcPct val="200000"/>
              </a:lnSpc>
              <a:spcBef>
                <a:spcPts val="1200"/>
              </a:spcBef>
              <a:spcAft>
                <a:spcPts val="0"/>
              </a:spcAft>
              <a:buNone/>
            </a:pPr>
            <a:r>
              <a:rPr lang="en" sz="1700">
                <a:solidFill>
                  <a:schemeClr val="dk1"/>
                </a:solidFill>
              </a:rPr>
              <a:t>Tuning hyperparameters helps ensure the model can make good predictions on new data.</a:t>
            </a:r>
            <a:endParaRPr sz="17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n" sz="1700">
                <a:solidFill>
                  <a:schemeClr val="dk1"/>
                </a:solidFill>
              </a:rPr>
              <a:t>Overfitting</a:t>
            </a:r>
            <a:br>
              <a:rPr b="1" lang="en" sz="1700">
                <a:solidFill>
                  <a:schemeClr val="dk1"/>
                </a:solidFill>
              </a:rPr>
            </a:br>
            <a:endParaRPr b="1"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Without tuning, the tree can learn too many details from the training data and may not generalize well.</a:t>
            </a:r>
            <a:endParaRPr b="1" sz="1700">
              <a:solidFill>
                <a:schemeClr val="dk1"/>
              </a:solidFill>
            </a:endParaRPr>
          </a:p>
        </p:txBody>
      </p:sp>
      <p:sp>
        <p:nvSpPr>
          <p:cNvPr id="1187" name="Google Shape;1187;p168"/>
          <p:cNvSpPr txBox="1"/>
          <p:nvPr/>
        </p:nvSpPr>
        <p:spPr>
          <a:xfrm>
            <a:off x="376525" y="141900"/>
            <a:ext cx="6262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 Importance of Hyperparameter Tuning</a:t>
            </a:r>
            <a:endParaRPr b="1" sz="21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pic>
        <p:nvPicPr>
          <p:cNvPr id="1192" name="Google Shape;1192;p169"/>
          <p:cNvPicPr preferRelativeResize="0"/>
          <p:nvPr/>
        </p:nvPicPr>
        <p:blipFill>
          <a:blip r:embed="rId3">
            <a:alphaModFix/>
          </a:blip>
          <a:stretch>
            <a:fillRect/>
          </a:stretch>
        </p:blipFill>
        <p:spPr>
          <a:xfrm>
            <a:off x="271825" y="420075"/>
            <a:ext cx="5831250" cy="36401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70"/>
          <p:cNvSpPr txBox="1"/>
          <p:nvPr/>
        </p:nvSpPr>
        <p:spPr>
          <a:xfrm>
            <a:off x="92700" y="354725"/>
            <a:ext cx="8958600" cy="436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2100">
                <a:solidFill>
                  <a:schemeClr val="dk1"/>
                </a:solidFill>
              </a:rPr>
              <a:t>Hyperparameter ( </a:t>
            </a:r>
            <a:r>
              <a:rPr b="1" lang="en" sz="2100">
                <a:solidFill>
                  <a:srgbClr val="188038"/>
                </a:solidFill>
                <a:latin typeface="Roboto Mono"/>
                <a:ea typeface="Roboto Mono"/>
                <a:cs typeface="Roboto Mono"/>
                <a:sym typeface="Roboto Mono"/>
              </a:rPr>
              <a:t>max_depth)</a:t>
            </a:r>
            <a:endParaRPr b="1" sz="2100">
              <a:solidFill>
                <a:srgbClr val="188038"/>
              </a:solidFill>
              <a:latin typeface="Roboto Mono"/>
              <a:ea typeface="Roboto Mono"/>
              <a:cs typeface="Roboto Mono"/>
              <a:sym typeface="Roboto Mono"/>
            </a:endParaRPr>
          </a:p>
          <a:p>
            <a:pPr indent="-349250" lvl="0" marL="457200" rtl="0" algn="l">
              <a:lnSpc>
                <a:spcPct val="115000"/>
              </a:lnSpc>
              <a:spcBef>
                <a:spcPts val="1200"/>
              </a:spcBef>
              <a:spcAft>
                <a:spcPts val="0"/>
              </a:spcAft>
              <a:buClr>
                <a:schemeClr val="dk1"/>
              </a:buClr>
              <a:buSzPts val="1900"/>
              <a:buChar char="●"/>
            </a:pPr>
            <a:r>
              <a:rPr b="1" lang="en" sz="1900">
                <a:solidFill>
                  <a:schemeClr val="dk1"/>
                </a:solidFill>
              </a:rPr>
              <a:t>What it does:</a:t>
            </a:r>
            <a:br>
              <a:rPr b="1" lang="en" sz="1900">
                <a:solidFill>
                  <a:schemeClr val="dk1"/>
                </a:solidFill>
              </a:rPr>
            </a:br>
            <a:r>
              <a:rPr lang="en" sz="1900">
                <a:solidFill>
                  <a:schemeClr val="dk1"/>
                </a:solidFill>
              </a:rPr>
              <a:t>Controls the maximum depth of the tree.</a:t>
            </a:r>
            <a:endParaRPr sz="1900">
              <a:solidFill>
                <a:schemeClr val="dk1"/>
              </a:solidFill>
            </a:endParaRPr>
          </a:p>
          <a:p>
            <a:pPr indent="-349250" lvl="0" marL="457200" rtl="0" algn="l">
              <a:lnSpc>
                <a:spcPct val="115000"/>
              </a:lnSpc>
              <a:spcBef>
                <a:spcPts val="0"/>
              </a:spcBef>
              <a:spcAft>
                <a:spcPts val="0"/>
              </a:spcAft>
              <a:buSzPts val="1900"/>
              <a:buChar char="●"/>
            </a:pPr>
            <a:r>
              <a:rPr b="1" lang="en" sz="1900">
                <a:solidFill>
                  <a:schemeClr val="dk1"/>
                </a:solidFill>
              </a:rPr>
              <a:t>Default behavior:</a:t>
            </a:r>
            <a:br>
              <a:rPr b="1" lang="en" sz="1900">
                <a:solidFill>
                  <a:schemeClr val="dk1"/>
                </a:solidFill>
              </a:rPr>
            </a:br>
            <a:r>
              <a:rPr b="1" lang="en" sz="1900">
                <a:solidFill>
                  <a:schemeClr val="dk1"/>
                </a:solidFill>
              </a:rPr>
              <a:t>	</a:t>
            </a:r>
            <a:r>
              <a:rPr lang="en" sz="1900">
                <a:solidFill>
                  <a:schemeClr val="dk1"/>
                </a:solidFill>
              </a:rPr>
              <a:t>If </a:t>
            </a:r>
            <a:r>
              <a:rPr lang="en" sz="1900">
                <a:solidFill>
                  <a:srgbClr val="188038"/>
                </a:solidFill>
                <a:latin typeface="Roboto Mono"/>
                <a:ea typeface="Roboto Mono"/>
                <a:cs typeface="Roboto Mono"/>
                <a:sym typeface="Roboto Mono"/>
              </a:rPr>
              <a:t>max_depth</a:t>
            </a:r>
            <a:r>
              <a:rPr lang="en" sz="1900">
                <a:solidFill>
                  <a:schemeClr val="dk1"/>
                </a:solidFill>
              </a:rPr>
              <a:t> is not set, the tree will keep splitting until the leaves are pure (Gini Index = 0).</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 sz="1900">
                <a:solidFill>
                  <a:schemeClr val="dk1"/>
                </a:solidFill>
              </a:rPr>
              <a:t>Why tune it?</a:t>
            </a:r>
            <a:br>
              <a:rPr b="1" lang="en" sz="1900">
                <a:solidFill>
                  <a:schemeClr val="dk1"/>
                </a:solidFill>
              </a:rPr>
            </a:br>
            <a:r>
              <a:rPr b="1" lang="en" sz="1900">
                <a:solidFill>
                  <a:schemeClr val="dk1"/>
                </a:solidFill>
              </a:rPr>
              <a:t>	</a:t>
            </a:r>
            <a:r>
              <a:rPr lang="en" sz="1900">
                <a:solidFill>
                  <a:schemeClr val="dk1"/>
                </a:solidFill>
              </a:rPr>
              <a:t>To control how large the tree grows and how many splits are allowed.</a:t>
            </a:r>
            <a:br>
              <a:rPr lang="en" sz="1900">
                <a:solidFill>
                  <a:schemeClr val="dk1"/>
                </a:solidFill>
              </a:rPr>
            </a:br>
            <a:r>
              <a:rPr lang="en" sz="1900">
                <a:solidFill>
                  <a:schemeClr val="dk1"/>
                </a:solidFill>
              </a:rPr>
              <a:t>	Helps prevent the tree from</a:t>
            </a:r>
            <a:r>
              <a:rPr b="1" lang="en" sz="1900">
                <a:solidFill>
                  <a:schemeClr val="dk1"/>
                </a:solidFill>
              </a:rPr>
              <a:t> becoming too complex </a:t>
            </a:r>
            <a:r>
              <a:rPr lang="en" sz="1900">
                <a:solidFill>
                  <a:schemeClr val="dk1"/>
                </a:solidFill>
              </a:rPr>
              <a:t>(overfitting).</a:t>
            </a:r>
            <a:endParaRPr sz="1900">
              <a:solidFill>
                <a:schemeClr val="dk1"/>
              </a:solidFill>
            </a:endParaRPr>
          </a:p>
          <a:p>
            <a:pPr indent="-349250" lvl="0" marL="457200" rtl="0" algn="l">
              <a:lnSpc>
                <a:spcPct val="115000"/>
              </a:lnSpc>
              <a:spcBef>
                <a:spcPts val="0"/>
              </a:spcBef>
              <a:spcAft>
                <a:spcPts val="0"/>
              </a:spcAft>
              <a:buSzPts val="1900"/>
              <a:buChar char="●"/>
            </a:pPr>
            <a:r>
              <a:rPr b="1" lang="en" sz="1900">
                <a:solidFill>
                  <a:schemeClr val="dk1"/>
                </a:solidFill>
              </a:rPr>
              <a:t>How to find the right value?</a:t>
            </a:r>
            <a:br>
              <a:rPr b="1" lang="en" sz="1900">
                <a:solidFill>
                  <a:schemeClr val="dk1"/>
                </a:solidFill>
              </a:rPr>
            </a:br>
            <a:r>
              <a:rPr lang="en" sz="1900">
                <a:solidFill>
                  <a:schemeClr val="dk1"/>
                </a:solidFill>
              </a:rPr>
              <a:t>Evaluate model performance with different </a:t>
            </a:r>
            <a:r>
              <a:rPr lang="en" sz="1900">
                <a:solidFill>
                  <a:srgbClr val="188038"/>
                </a:solidFill>
                <a:latin typeface="Roboto Mono"/>
                <a:ea typeface="Roboto Mono"/>
                <a:cs typeface="Roboto Mono"/>
                <a:sym typeface="Roboto Mono"/>
              </a:rPr>
              <a:t>max_depth</a:t>
            </a:r>
            <a:r>
              <a:rPr lang="en" sz="1900">
                <a:solidFill>
                  <a:schemeClr val="dk1"/>
                </a:solidFill>
              </a:rPr>
              <a:t> values and choose the best one.</a:t>
            </a:r>
            <a:endParaRPr sz="1900">
              <a:solidFill>
                <a:schemeClr val="dk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71"/>
          <p:cNvSpPr txBox="1"/>
          <p:nvPr/>
        </p:nvSpPr>
        <p:spPr>
          <a:xfrm>
            <a:off x="92700" y="354725"/>
            <a:ext cx="8958600" cy="46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900">
                <a:solidFill>
                  <a:schemeClr val="dk1"/>
                </a:solidFill>
              </a:rPr>
              <a:t>Hyperparameters 2 &amp; 3 - </a:t>
            </a:r>
            <a:r>
              <a:rPr b="1" lang="en" sz="1900">
                <a:solidFill>
                  <a:srgbClr val="188038"/>
                </a:solidFill>
                <a:latin typeface="Roboto Mono"/>
                <a:ea typeface="Roboto Mono"/>
                <a:cs typeface="Roboto Mono"/>
                <a:sym typeface="Roboto Mono"/>
              </a:rPr>
              <a:t>min_samples_split</a:t>
            </a:r>
            <a:r>
              <a:rPr b="1" lang="en" sz="1900">
                <a:solidFill>
                  <a:schemeClr val="dk1"/>
                </a:solidFill>
              </a:rPr>
              <a:t> &amp; </a:t>
            </a:r>
            <a:r>
              <a:rPr b="1" lang="en" sz="1900">
                <a:solidFill>
                  <a:srgbClr val="188038"/>
                </a:solidFill>
                <a:latin typeface="Roboto Mono"/>
                <a:ea typeface="Roboto Mono"/>
                <a:cs typeface="Roboto Mono"/>
                <a:sym typeface="Roboto Mono"/>
              </a:rPr>
              <a:t>min_samples_leaf</a:t>
            </a:r>
            <a:endParaRPr b="1" sz="1900">
              <a:solidFill>
                <a:schemeClr val="dk1"/>
              </a:solidFill>
            </a:endParaRPr>
          </a:p>
          <a:p>
            <a:pPr indent="-349250" lvl="0" marL="457200" rtl="0" algn="l">
              <a:lnSpc>
                <a:spcPct val="115000"/>
              </a:lnSpc>
              <a:spcBef>
                <a:spcPts val="1200"/>
              </a:spcBef>
              <a:spcAft>
                <a:spcPts val="0"/>
              </a:spcAft>
              <a:buSzPts val="1900"/>
              <a:buChar char="●"/>
            </a:pPr>
            <a:r>
              <a:rPr b="1" lang="en" sz="1900">
                <a:solidFill>
                  <a:srgbClr val="188038"/>
                </a:solidFill>
                <a:latin typeface="Roboto Mono"/>
                <a:ea typeface="Roboto Mono"/>
                <a:cs typeface="Roboto Mono"/>
                <a:sym typeface="Roboto Mono"/>
              </a:rPr>
              <a:t>min_samples_split</a:t>
            </a:r>
            <a:r>
              <a:rPr b="1" lang="en" sz="1900">
                <a:solidFill>
                  <a:schemeClr val="dk1"/>
                </a:solidFill>
              </a:rPr>
              <a:t>:</a:t>
            </a:r>
            <a:br>
              <a:rPr b="1" lang="en" sz="1900">
                <a:solidFill>
                  <a:schemeClr val="dk1"/>
                </a:solidFill>
              </a:rPr>
            </a:br>
            <a:r>
              <a:rPr lang="en" sz="1900">
                <a:solidFill>
                  <a:schemeClr val="dk1"/>
                </a:solidFill>
              </a:rPr>
              <a:t>The minimum number of samples required to split a node.</a:t>
            </a:r>
            <a:br>
              <a:rPr lang="en" sz="1900">
                <a:solidFill>
                  <a:schemeClr val="dk1"/>
                </a:solidFill>
              </a:rPr>
            </a:br>
            <a:r>
              <a:rPr lang="en" sz="1900">
                <a:solidFill>
                  <a:schemeClr val="dk1"/>
                </a:solidFill>
              </a:rPr>
              <a:t>Default value: 2.</a:t>
            </a:r>
            <a:endParaRPr sz="1900">
              <a:solidFill>
                <a:schemeClr val="dk1"/>
              </a:solidFill>
            </a:endParaRPr>
          </a:p>
          <a:p>
            <a:pPr indent="-349250" lvl="0" marL="457200" rtl="0" algn="l">
              <a:lnSpc>
                <a:spcPct val="115000"/>
              </a:lnSpc>
              <a:spcBef>
                <a:spcPts val="0"/>
              </a:spcBef>
              <a:spcAft>
                <a:spcPts val="0"/>
              </a:spcAft>
              <a:buSzPts val="1900"/>
              <a:buChar char="●"/>
            </a:pPr>
            <a:r>
              <a:rPr b="1" lang="en" sz="1900">
                <a:solidFill>
                  <a:srgbClr val="188038"/>
                </a:solidFill>
                <a:latin typeface="Roboto Mono"/>
                <a:ea typeface="Roboto Mono"/>
                <a:cs typeface="Roboto Mono"/>
                <a:sym typeface="Roboto Mono"/>
              </a:rPr>
              <a:t>min_samples_leaf</a:t>
            </a:r>
            <a:r>
              <a:rPr b="1" lang="en" sz="1900">
                <a:solidFill>
                  <a:schemeClr val="dk1"/>
                </a:solidFill>
              </a:rPr>
              <a:t>:</a:t>
            </a:r>
            <a:br>
              <a:rPr b="1" lang="en" sz="1900">
                <a:solidFill>
                  <a:schemeClr val="dk1"/>
                </a:solidFill>
              </a:rPr>
            </a:br>
            <a:r>
              <a:rPr lang="en" sz="1900">
                <a:solidFill>
                  <a:schemeClr val="dk1"/>
                </a:solidFill>
              </a:rPr>
              <a:t>The minimum number of samples that a leaf node must have.</a:t>
            </a:r>
            <a:br>
              <a:rPr lang="en" sz="1900">
                <a:solidFill>
                  <a:schemeClr val="dk1"/>
                </a:solidFill>
              </a:rPr>
            </a:br>
            <a:r>
              <a:rPr lang="en" sz="1900">
                <a:solidFill>
                  <a:schemeClr val="dk1"/>
                </a:solidFill>
              </a:rPr>
              <a:t>Default value: 1.</a:t>
            </a:r>
            <a:endParaRPr sz="1900">
              <a:solidFill>
                <a:schemeClr val="dk1"/>
              </a:solidFill>
            </a:endParaRPr>
          </a:p>
          <a:p>
            <a:pPr indent="-349250" lvl="0" marL="457200" rtl="0" algn="l">
              <a:lnSpc>
                <a:spcPct val="115000"/>
              </a:lnSpc>
              <a:spcBef>
                <a:spcPts val="0"/>
              </a:spcBef>
              <a:spcAft>
                <a:spcPts val="0"/>
              </a:spcAft>
              <a:buSzPts val="1900"/>
              <a:buChar char="●"/>
            </a:pPr>
            <a:r>
              <a:rPr b="1" lang="en" sz="1900">
                <a:solidFill>
                  <a:schemeClr val="dk1"/>
                </a:solidFill>
              </a:rPr>
              <a:t>Why tune them?</a:t>
            </a:r>
            <a:br>
              <a:rPr b="1" lang="en" sz="1900">
                <a:solidFill>
                  <a:schemeClr val="dk1"/>
                </a:solidFill>
              </a:rPr>
            </a:br>
            <a:r>
              <a:rPr lang="en" sz="1900">
                <a:solidFill>
                  <a:schemeClr val="dk1"/>
                </a:solidFill>
              </a:rPr>
              <a:t>Increasing these values can reduce the likelihood of overfitting.</a:t>
            </a:r>
            <a:br>
              <a:rPr lang="en" sz="1900">
                <a:solidFill>
                  <a:schemeClr val="dk1"/>
                </a:solidFill>
              </a:rPr>
            </a:br>
            <a:r>
              <a:rPr lang="en" sz="1900">
                <a:solidFill>
                  <a:schemeClr val="dk1"/>
                </a:solidFill>
              </a:rPr>
              <a:t>However, be careful to avoid underfitting (the model becomes too simple).</a:t>
            </a:r>
            <a:endParaRPr sz="1900">
              <a:solidFill>
                <a:schemeClr val="dk1"/>
              </a:solidFill>
            </a:endParaRPr>
          </a:p>
          <a:p>
            <a:pPr indent="-349250" lvl="0" marL="457200" rtl="0" algn="l">
              <a:lnSpc>
                <a:spcPct val="115000"/>
              </a:lnSpc>
              <a:spcBef>
                <a:spcPts val="0"/>
              </a:spcBef>
              <a:spcAft>
                <a:spcPts val="0"/>
              </a:spcAft>
              <a:buSzPts val="1900"/>
              <a:buChar char="●"/>
            </a:pPr>
            <a:r>
              <a:rPr b="1" lang="en" sz="1900">
                <a:solidFill>
                  <a:schemeClr val="dk1"/>
                </a:solidFill>
              </a:rPr>
              <a:t>Tips:</a:t>
            </a:r>
            <a:br>
              <a:rPr b="1" lang="en" sz="1900">
                <a:solidFill>
                  <a:schemeClr val="dk1"/>
                </a:solidFill>
              </a:rPr>
            </a:br>
            <a:r>
              <a:rPr lang="en" sz="1900">
                <a:solidFill>
                  <a:schemeClr val="dk1"/>
                </a:solidFill>
              </a:rPr>
              <a:t>Try different values and observe their effect on model performance.</a:t>
            </a:r>
            <a:br>
              <a:rPr lang="en" sz="1900">
                <a:solidFill>
                  <a:schemeClr val="dk1"/>
                </a:solidFill>
              </a:rPr>
            </a:br>
            <a:r>
              <a:rPr lang="en" sz="1900">
                <a:solidFill>
                  <a:schemeClr val="dk1"/>
                </a:solidFill>
              </a:rPr>
              <a:t>Check if the model starts to lose predictive power.</a:t>
            </a:r>
            <a:endParaRPr b="1" sz="1900">
              <a:solidFill>
                <a:schemeClr val="dk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72"/>
          <p:cNvSpPr txBox="1"/>
          <p:nvPr/>
        </p:nvSpPr>
        <p:spPr>
          <a:xfrm>
            <a:off x="92700" y="-26275"/>
            <a:ext cx="8958600" cy="528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900">
                <a:solidFill>
                  <a:schemeClr val="dk1"/>
                </a:solidFill>
              </a:rPr>
              <a:t>Hyperparameter 4 - </a:t>
            </a:r>
            <a:r>
              <a:rPr b="1" lang="en" sz="1900">
                <a:solidFill>
                  <a:srgbClr val="188038"/>
                </a:solidFill>
                <a:latin typeface="Roboto Mono"/>
                <a:ea typeface="Roboto Mono"/>
                <a:cs typeface="Roboto Mono"/>
                <a:sym typeface="Roboto Mono"/>
              </a:rPr>
              <a:t>splitter</a:t>
            </a:r>
            <a:endParaRPr b="1" sz="19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b="1" lang="en" sz="1900">
                <a:solidFill>
                  <a:schemeClr val="dk1"/>
                </a:solidFill>
              </a:rPr>
              <a:t>What it does:</a:t>
            </a:r>
            <a:br>
              <a:rPr b="1" lang="en" sz="1900">
                <a:solidFill>
                  <a:schemeClr val="dk1"/>
                </a:solidFill>
              </a:rPr>
            </a:br>
            <a:r>
              <a:rPr lang="en" sz="1900">
                <a:solidFill>
                  <a:schemeClr val="dk1"/>
                </a:solidFill>
              </a:rPr>
              <a:t>Determines the strategy used to split nodes.</a:t>
            </a:r>
            <a:endParaRPr sz="1900">
              <a:solidFill>
                <a:schemeClr val="dk1"/>
              </a:solidFill>
            </a:endParaRPr>
          </a:p>
          <a:p>
            <a:pPr indent="0" lvl="0" marL="0" rtl="0" algn="l">
              <a:lnSpc>
                <a:spcPct val="115000"/>
              </a:lnSpc>
              <a:spcBef>
                <a:spcPts val="1200"/>
              </a:spcBef>
              <a:spcAft>
                <a:spcPts val="0"/>
              </a:spcAft>
              <a:buNone/>
            </a:pPr>
            <a:r>
              <a:rPr b="1" lang="en" sz="1900">
                <a:solidFill>
                  <a:schemeClr val="dk1"/>
                </a:solidFill>
              </a:rPr>
              <a:t>Possible values:</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en" sz="1900">
                <a:solidFill>
                  <a:srgbClr val="188038"/>
                </a:solidFill>
                <a:latin typeface="Roboto Mono"/>
                <a:ea typeface="Roboto Mono"/>
                <a:cs typeface="Roboto Mono"/>
                <a:sym typeface="Roboto Mono"/>
              </a:rPr>
              <a:t>"best"</a:t>
            </a:r>
            <a:r>
              <a:rPr lang="en" sz="1900">
                <a:solidFill>
                  <a:schemeClr val="dk1"/>
                </a:solidFill>
              </a:rPr>
              <a:t>: Uses the Gini Index to find the best split.</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 sz="1900">
                <a:solidFill>
                  <a:srgbClr val="188038"/>
                </a:solidFill>
                <a:latin typeface="Roboto Mono"/>
                <a:ea typeface="Roboto Mono"/>
                <a:cs typeface="Roboto Mono"/>
                <a:sym typeface="Roboto Mono"/>
              </a:rPr>
              <a:t>"random"</a:t>
            </a:r>
            <a:r>
              <a:rPr lang="en" sz="1900">
                <a:solidFill>
                  <a:schemeClr val="dk1"/>
                </a:solidFill>
              </a:rPr>
              <a:t>: Chooses the feature randomly for splitting.</a:t>
            </a:r>
            <a:endParaRPr sz="1900">
              <a:solidFill>
                <a:schemeClr val="dk1"/>
              </a:solidFill>
            </a:endParaRPr>
          </a:p>
          <a:p>
            <a:pPr indent="0" lvl="0" marL="0" rtl="0" algn="l">
              <a:lnSpc>
                <a:spcPct val="115000"/>
              </a:lnSpc>
              <a:spcBef>
                <a:spcPts val="1200"/>
              </a:spcBef>
              <a:spcAft>
                <a:spcPts val="0"/>
              </a:spcAft>
              <a:buNone/>
            </a:pPr>
            <a:r>
              <a:rPr b="1" lang="en" sz="1900">
                <a:solidFill>
                  <a:schemeClr val="dk1"/>
                </a:solidFill>
              </a:rPr>
              <a:t>Pros &amp; Cons:</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en" sz="1900">
                <a:solidFill>
                  <a:srgbClr val="188038"/>
                </a:solidFill>
                <a:latin typeface="Roboto Mono"/>
                <a:ea typeface="Roboto Mono"/>
                <a:cs typeface="Roboto Mono"/>
                <a:sym typeface="Roboto Mono"/>
              </a:rPr>
              <a:t>"best"</a:t>
            </a:r>
            <a:r>
              <a:rPr lang="en" sz="1900">
                <a:solidFill>
                  <a:schemeClr val="dk1"/>
                </a:solidFill>
              </a:rPr>
              <a:t>:</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Provides the best split in terms of purity.</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Can be slower because it calculates the Gini Index for all options.</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 sz="1900">
                <a:solidFill>
                  <a:srgbClr val="188038"/>
                </a:solidFill>
                <a:latin typeface="Roboto Mono"/>
                <a:ea typeface="Roboto Mono"/>
                <a:cs typeface="Roboto Mono"/>
                <a:sym typeface="Roboto Mono"/>
              </a:rPr>
              <a:t>"random"</a:t>
            </a:r>
            <a:r>
              <a:rPr lang="en" sz="1900">
                <a:solidFill>
                  <a:schemeClr val="dk1"/>
                </a:solidFill>
              </a:rPr>
              <a:t>:</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Faster because it doesn’t calculate for all options.</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Helps avoid overfitting but may not give the best possible split.</a:t>
            </a:r>
            <a:endParaRPr b="1" sz="1900">
              <a:solidFill>
                <a:schemeClr val="dk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pic>
        <p:nvPicPr>
          <p:cNvPr id="1212" name="Google Shape;1212;p173"/>
          <p:cNvPicPr preferRelativeResize="0"/>
          <p:nvPr/>
        </p:nvPicPr>
        <p:blipFill>
          <a:blip r:embed="rId3">
            <a:alphaModFix/>
          </a:blip>
          <a:stretch>
            <a:fillRect/>
          </a:stretch>
        </p:blipFill>
        <p:spPr>
          <a:xfrm>
            <a:off x="152400" y="152400"/>
            <a:ext cx="5173550" cy="2820725"/>
          </a:xfrm>
          <a:prstGeom prst="rect">
            <a:avLst/>
          </a:prstGeom>
          <a:noFill/>
          <a:ln>
            <a:noFill/>
          </a:ln>
        </p:spPr>
      </p:pic>
      <p:sp>
        <p:nvSpPr>
          <p:cNvPr id="1213" name="Google Shape;1213;p173"/>
          <p:cNvSpPr txBox="1"/>
          <p:nvPr/>
        </p:nvSpPr>
        <p:spPr>
          <a:xfrm>
            <a:off x="0" y="3148800"/>
            <a:ext cx="8191200" cy="19947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4500"/>
              </a:spcBef>
              <a:spcAft>
                <a:spcPts val="0"/>
              </a:spcAft>
              <a:buClr>
                <a:schemeClr val="dk1"/>
              </a:buClr>
              <a:buSzPts val="2100"/>
              <a:buChar char="●"/>
            </a:pPr>
            <a:r>
              <a:rPr lang="en" sz="2100">
                <a:solidFill>
                  <a:schemeClr val="dk1"/>
                </a:solidFill>
              </a:rPr>
              <a:t>Don’t go deeper than </a:t>
            </a:r>
            <a:r>
              <a:rPr b="1" lang="en" sz="2100">
                <a:solidFill>
                  <a:schemeClr val="dk1"/>
                </a:solidFill>
              </a:rPr>
              <a:t>5 levels</a:t>
            </a:r>
            <a:r>
              <a:rPr lang="en" sz="2100">
                <a:solidFill>
                  <a:schemeClr val="dk1"/>
                </a:solidFill>
              </a:rPr>
              <a:t> (max depth).</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Only </a:t>
            </a:r>
            <a:r>
              <a:rPr b="1" lang="en" sz="2100">
                <a:solidFill>
                  <a:schemeClr val="dk1"/>
                </a:solidFill>
              </a:rPr>
              <a:t>split</a:t>
            </a:r>
            <a:r>
              <a:rPr lang="en" sz="2100">
                <a:solidFill>
                  <a:schemeClr val="dk1"/>
                </a:solidFill>
              </a:rPr>
              <a:t> if you have at least </a:t>
            </a:r>
            <a:r>
              <a:rPr b="1" lang="en" sz="2100">
                <a:solidFill>
                  <a:schemeClr val="dk1"/>
                </a:solidFill>
              </a:rPr>
              <a:t>10 samples</a:t>
            </a:r>
            <a:r>
              <a:rPr lang="en" sz="2100">
                <a:solidFill>
                  <a:schemeClr val="dk1"/>
                </a:solidFill>
              </a:rPr>
              <a:t>.</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Each </a:t>
            </a:r>
            <a:r>
              <a:rPr b="1" lang="en" sz="2100">
                <a:solidFill>
                  <a:schemeClr val="dk1"/>
                </a:solidFill>
              </a:rPr>
              <a:t>leaf node</a:t>
            </a:r>
            <a:r>
              <a:rPr lang="en" sz="2100">
                <a:solidFill>
                  <a:schemeClr val="dk1"/>
                </a:solidFill>
              </a:rPr>
              <a:t> must have at least </a:t>
            </a:r>
            <a:r>
              <a:rPr b="1" lang="en" sz="2100">
                <a:solidFill>
                  <a:schemeClr val="dk1"/>
                </a:solidFill>
              </a:rPr>
              <a:t>5 samples</a:t>
            </a:r>
            <a:r>
              <a:rPr lang="en" sz="2100">
                <a:solidFill>
                  <a:schemeClr val="dk1"/>
                </a:solidFill>
              </a:rPr>
              <a:t>.</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Try </a:t>
            </a:r>
            <a:r>
              <a:rPr b="1" lang="en" sz="2100">
                <a:solidFill>
                  <a:schemeClr val="dk1"/>
                </a:solidFill>
              </a:rPr>
              <a:t>√ (square root) of the number of features</a:t>
            </a:r>
            <a:r>
              <a:rPr lang="en" sz="2100">
                <a:solidFill>
                  <a:schemeClr val="dk1"/>
                </a:solidFill>
              </a:rPr>
              <a:t> at each split.</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b="1" lang="en" sz="2100">
                <a:solidFill>
                  <a:schemeClr val="dk1"/>
                </a:solidFill>
              </a:rPr>
              <a:t>Evaluate the splits</a:t>
            </a:r>
            <a:r>
              <a:rPr lang="en" sz="2100">
                <a:solidFill>
                  <a:schemeClr val="dk1"/>
                </a:solidFill>
              </a:rPr>
              <a:t> using the </a:t>
            </a:r>
            <a:r>
              <a:rPr b="1" lang="en" sz="2100">
                <a:solidFill>
                  <a:schemeClr val="dk1"/>
                </a:solidFill>
              </a:rPr>
              <a:t>Gini Index</a:t>
            </a:r>
            <a:r>
              <a:rPr lang="en" sz="2100">
                <a:solidFill>
                  <a:schemeClr val="dk1"/>
                </a:solidFill>
              </a:rPr>
              <a:t>.</a:t>
            </a:r>
            <a:endParaRPr sz="2100">
              <a:solidFill>
                <a:schemeClr val="dk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74"/>
          <p:cNvSpPr txBox="1"/>
          <p:nvPr/>
        </p:nvSpPr>
        <p:spPr>
          <a:xfrm>
            <a:off x="92700" y="303500"/>
            <a:ext cx="8958600" cy="472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2300">
                <a:solidFill>
                  <a:schemeClr val="dk1"/>
                </a:solidFill>
              </a:rPr>
              <a:t>Avoiding Overfitting with Hyperparameters</a:t>
            </a:r>
            <a:endParaRPr b="1" sz="2300">
              <a:solidFill>
                <a:schemeClr val="dk1"/>
              </a:solidFill>
            </a:endParaRPr>
          </a:p>
          <a:p>
            <a:pPr indent="-361950" lvl="0" marL="457200" rtl="0" algn="l">
              <a:lnSpc>
                <a:spcPct val="115000"/>
              </a:lnSpc>
              <a:spcBef>
                <a:spcPts val="1200"/>
              </a:spcBef>
              <a:spcAft>
                <a:spcPts val="0"/>
              </a:spcAft>
              <a:buClr>
                <a:schemeClr val="dk1"/>
              </a:buClr>
              <a:buSzPts val="2100"/>
              <a:buChar char="●"/>
            </a:pPr>
            <a:r>
              <a:rPr b="1" lang="en" sz="2100">
                <a:solidFill>
                  <a:schemeClr val="dk1"/>
                </a:solidFill>
              </a:rPr>
              <a:t>How does overfitting occur?</a:t>
            </a:r>
            <a:endParaRPr b="1" sz="2100">
              <a:solidFill>
                <a:schemeClr val="dk1"/>
              </a:solidFill>
            </a:endParaRPr>
          </a:p>
          <a:p>
            <a:pPr indent="-361950" lvl="1" marL="914400" rtl="0" algn="l">
              <a:lnSpc>
                <a:spcPct val="115000"/>
              </a:lnSpc>
              <a:spcBef>
                <a:spcPts val="0"/>
              </a:spcBef>
              <a:spcAft>
                <a:spcPts val="0"/>
              </a:spcAft>
              <a:buClr>
                <a:schemeClr val="dk1"/>
              </a:buClr>
              <a:buSzPts val="2100"/>
              <a:buChar char="○"/>
            </a:pPr>
            <a:r>
              <a:rPr lang="en" sz="2100">
                <a:solidFill>
                  <a:schemeClr val="dk1"/>
                </a:solidFill>
              </a:rPr>
              <a:t>When the model learns too many details and noise from the training data.</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b="1" lang="en" sz="2100">
                <a:solidFill>
                  <a:schemeClr val="dk1"/>
                </a:solidFill>
              </a:rPr>
              <a:t>Role of Hyperparameters:</a:t>
            </a:r>
            <a:endParaRPr b="1" sz="2100">
              <a:solidFill>
                <a:schemeClr val="dk1"/>
              </a:solidFill>
            </a:endParaRPr>
          </a:p>
          <a:p>
            <a:pPr indent="-361950" lvl="1" marL="914400" rtl="0" algn="l">
              <a:lnSpc>
                <a:spcPct val="115000"/>
              </a:lnSpc>
              <a:spcBef>
                <a:spcPts val="0"/>
              </a:spcBef>
              <a:spcAft>
                <a:spcPts val="0"/>
              </a:spcAft>
              <a:buClr>
                <a:schemeClr val="dk1"/>
              </a:buClr>
              <a:buSzPts val="2100"/>
              <a:buChar char="○"/>
            </a:pPr>
            <a:r>
              <a:rPr lang="en" sz="2100">
                <a:solidFill>
                  <a:schemeClr val="dk1"/>
                </a:solidFill>
              </a:rPr>
              <a:t>Control the complexity of the tree and the number of splits.</a:t>
            </a:r>
            <a:endParaRPr sz="2100">
              <a:solidFill>
                <a:schemeClr val="dk1"/>
              </a:solidFill>
            </a:endParaRPr>
          </a:p>
          <a:p>
            <a:pPr indent="-361950" lvl="1" marL="914400" rtl="0" algn="l">
              <a:lnSpc>
                <a:spcPct val="115000"/>
              </a:lnSpc>
              <a:spcBef>
                <a:spcPts val="0"/>
              </a:spcBef>
              <a:spcAft>
                <a:spcPts val="0"/>
              </a:spcAft>
              <a:buClr>
                <a:schemeClr val="dk1"/>
              </a:buClr>
              <a:buSzPts val="2100"/>
              <a:buChar char="○"/>
            </a:pPr>
            <a:r>
              <a:rPr lang="en" sz="2100">
                <a:solidFill>
                  <a:schemeClr val="dk1"/>
                </a:solidFill>
              </a:rPr>
              <a:t>Balance between model complexity and its ability to generalize.</a:t>
            </a:r>
            <a:endParaRPr sz="2100">
              <a:solidFill>
                <a:schemeClr val="dk1"/>
              </a:solidFill>
            </a:endParaRPr>
          </a:p>
          <a:p>
            <a:pPr indent="0" lvl="0" marL="0" rtl="0" algn="l">
              <a:lnSpc>
                <a:spcPct val="115000"/>
              </a:lnSpc>
              <a:spcBef>
                <a:spcPts val="1200"/>
              </a:spcBef>
              <a:spcAft>
                <a:spcPts val="0"/>
              </a:spcAft>
              <a:buNone/>
            </a:pPr>
            <a:r>
              <a:rPr b="1" lang="en" sz="2100">
                <a:solidFill>
                  <a:schemeClr val="dk1"/>
                </a:solidFill>
              </a:rPr>
              <a:t>Strategies:</a:t>
            </a:r>
            <a:endParaRPr b="1" sz="2100">
              <a:solidFill>
                <a:schemeClr val="dk1"/>
              </a:solidFill>
            </a:endParaRPr>
          </a:p>
          <a:p>
            <a:pPr indent="-361950" lvl="0" marL="457200" rtl="0" algn="l">
              <a:lnSpc>
                <a:spcPct val="115000"/>
              </a:lnSpc>
              <a:spcBef>
                <a:spcPts val="1200"/>
              </a:spcBef>
              <a:spcAft>
                <a:spcPts val="0"/>
              </a:spcAft>
              <a:buClr>
                <a:schemeClr val="dk1"/>
              </a:buClr>
              <a:buSzPts val="2100"/>
              <a:buChar char="●"/>
            </a:pPr>
            <a:r>
              <a:rPr lang="en" sz="2100">
                <a:solidFill>
                  <a:schemeClr val="dk1"/>
                </a:solidFill>
              </a:rPr>
              <a:t>Set </a:t>
            </a:r>
            <a:r>
              <a:rPr lang="en" sz="2100">
                <a:solidFill>
                  <a:srgbClr val="188038"/>
                </a:solidFill>
                <a:latin typeface="Roboto Mono"/>
                <a:ea typeface="Roboto Mono"/>
                <a:cs typeface="Roboto Mono"/>
                <a:sym typeface="Roboto Mono"/>
              </a:rPr>
              <a:t>max_depth</a:t>
            </a:r>
            <a:r>
              <a:rPr lang="en" sz="2100">
                <a:solidFill>
                  <a:schemeClr val="dk1"/>
                </a:solidFill>
              </a:rPr>
              <a:t> to limit tree depth.</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Increase </a:t>
            </a:r>
            <a:r>
              <a:rPr lang="en" sz="2100">
                <a:solidFill>
                  <a:srgbClr val="188038"/>
                </a:solidFill>
                <a:latin typeface="Roboto Mono"/>
                <a:ea typeface="Roboto Mono"/>
                <a:cs typeface="Roboto Mono"/>
                <a:sym typeface="Roboto Mono"/>
              </a:rPr>
              <a:t>min_samples_split</a:t>
            </a:r>
            <a:r>
              <a:rPr lang="en" sz="2100">
                <a:solidFill>
                  <a:schemeClr val="dk1"/>
                </a:solidFill>
              </a:rPr>
              <a:t> and </a:t>
            </a:r>
            <a:r>
              <a:rPr lang="en" sz="2100">
                <a:solidFill>
                  <a:srgbClr val="188038"/>
                </a:solidFill>
                <a:latin typeface="Roboto Mono"/>
                <a:ea typeface="Roboto Mono"/>
                <a:cs typeface="Roboto Mono"/>
                <a:sym typeface="Roboto Mono"/>
              </a:rPr>
              <a:t>min_samples_leaf</a:t>
            </a:r>
            <a:r>
              <a:rPr lang="en" sz="2100">
                <a:solidFill>
                  <a:schemeClr val="dk1"/>
                </a:solidFill>
              </a:rPr>
              <a:t> carefully.</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Experiment with the </a:t>
            </a:r>
            <a:r>
              <a:rPr lang="en" sz="2100">
                <a:solidFill>
                  <a:srgbClr val="188038"/>
                </a:solidFill>
                <a:latin typeface="Roboto Mono"/>
                <a:ea typeface="Roboto Mono"/>
                <a:cs typeface="Roboto Mono"/>
                <a:sym typeface="Roboto Mono"/>
              </a:rPr>
              <a:t>"random"</a:t>
            </a:r>
            <a:r>
              <a:rPr lang="en" sz="2100">
                <a:solidFill>
                  <a:schemeClr val="dk1"/>
                </a:solidFill>
              </a:rPr>
              <a:t> </a:t>
            </a:r>
            <a:r>
              <a:rPr lang="en" sz="2100">
                <a:solidFill>
                  <a:srgbClr val="188038"/>
                </a:solidFill>
                <a:latin typeface="Roboto Mono"/>
                <a:ea typeface="Roboto Mono"/>
                <a:cs typeface="Roboto Mono"/>
                <a:sym typeface="Roboto Mono"/>
              </a:rPr>
              <a:t>splitter</a:t>
            </a:r>
            <a:r>
              <a:rPr lang="en" sz="2100">
                <a:solidFill>
                  <a:schemeClr val="dk1"/>
                </a:solidFill>
              </a:rPr>
              <a:t> in certain cases.</a:t>
            </a:r>
            <a:endParaRPr b="1" sz="2900">
              <a:solidFill>
                <a:schemeClr val="dk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75"/>
          <p:cNvSpPr txBox="1"/>
          <p:nvPr/>
        </p:nvSpPr>
        <p:spPr>
          <a:xfrm>
            <a:off x="44000" y="204050"/>
            <a:ext cx="7387500" cy="478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Assumptions For </a:t>
            </a:r>
            <a:r>
              <a:rPr b="1" lang="en" sz="1100">
                <a:solidFill>
                  <a:srgbClr val="006FC0"/>
                </a:solidFill>
              </a:rPr>
              <a:t>Logistic Regression (LR) and Decision Tree (DT)</a:t>
            </a:r>
            <a:endParaRPr b="1" sz="1100">
              <a:solidFill>
                <a:srgbClr val="006FC0"/>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Logistic Regression (LR)</a:t>
            </a:r>
            <a:br>
              <a:rPr b="1" lang="en"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Assumes a </a:t>
            </a:r>
            <a:r>
              <a:rPr b="1" lang="en" sz="1100">
                <a:solidFill>
                  <a:schemeClr val="dk1"/>
                </a:solidFill>
              </a:rPr>
              <a:t>linear relationship</a:t>
            </a:r>
            <a:r>
              <a:rPr lang="en" sz="1100">
                <a:solidFill>
                  <a:schemeClr val="dk1"/>
                </a:solidFill>
              </a:rPr>
              <a:t> between features and the log-odds of the outcome.</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Assumes independence between features (no multicollinearity).</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Works best if data is relatively clean and well-distributed.</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u="sng">
                <a:solidFill>
                  <a:schemeClr val="dk1"/>
                </a:solidFill>
              </a:rPr>
              <a:t>Outliers sensitivity </a:t>
            </a:r>
            <a:br>
              <a:rPr lang="en" sz="1100" u="sng">
                <a:solidFill>
                  <a:schemeClr val="dk1"/>
                </a:solidFill>
              </a:rPr>
            </a:br>
            <a:endParaRPr sz="1100" u="sng">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Decision Tree (DT)</a:t>
            </a:r>
            <a:br>
              <a:rPr b="1" lang="en"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Non-parametric</a:t>
            </a:r>
            <a:r>
              <a:rPr lang="en" sz="1100">
                <a:solidFill>
                  <a:schemeClr val="dk1"/>
                </a:solidFill>
              </a:rPr>
              <a:t> → makes </a:t>
            </a:r>
            <a:r>
              <a:rPr b="1" lang="en" sz="1100">
                <a:solidFill>
                  <a:schemeClr val="dk1"/>
                </a:solidFill>
              </a:rPr>
              <a:t>no assumption</a:t>
            </a:r>
            <a:r>
              <a:rPr lang="en" sz="1100">
                <a:solidFill>
                  <a:schemeClr val="dk1"/>
                </a:solidFill>
              </a:rPr>
              <a:t> about linearity or distribution.</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Splits data into rules based on thresholds.</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u="sng">
                <a:solidFill>
                  <a:schemeClr val="dk1"/>
                </a:solidFill>
              </a:rPr>
              <a:t>Very prone to </a:t>
            </a:r>
            <a:r>
              <a:rPr b="1" lang="en" sz="1100" u="sng">
                <a:solidFill>
                  <a:srgbClr val="C00000"/>
                </a:solidFill>
              </a:rPr>
              <a:t>overfitting </a:t>
            </a:r>
            <a:r>
              <a:rPr lang="en" sz="1100" u="sng">
                <a:solidFill>
                  <a:schemeClr val="dk1"/>
                </a:solidFill>
              </a:rPr>
              <a:t>if the tree grows too deep.</a:t>
            </a:r>
            <a:br>
              <a:rPr lang="en" sz="1100" u="sng">
                <a:solidFill>
                  <a:schemeClr val="dk1"/>
                </a:solidFill>
              </a:rPr>
            </a:br>
            <a:endParaRPr sz="1100" u="sng">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u="sng">
                <a:solidFill>
                  <a:schemeClr val="dk1"/>
                </a:solidFill>
              </a:rPr>
              <a:t>Outliers </a:t>
            </a:r>
            <a:r>
              <a:rPr lang="en" sz="1100" u="sng">
                <a:solidFill>
                  <a:schemeClr val="dk1"/>
                </a:solidFill>
              </a:rPr>
              <a:t>sensitivity</a:t>
            </a:r>
            <a:r>
              <a:rPr lang="en" sz="1100" u="sng">
                <a:solidFill>
                  <a:schemeClr val="dk1"/>
                </a:solidFill>
              </a:rPr>
              <a:t> </a:t>
            </a:r>
            <a:endParaRPr sz="1100" u="sng">
              <a:solidFill>
                <a:schemeClr val="dk1"/>
              </a:solidFill>
            </a:endParaRPr>
          </a:p>
          <a:p>
            <a:pPr indent="0" lvl="0" marL="0" rtl="0" algn="l">
              <a:lnSpc>
                <a:spcPct val="115000"/>
              </a:lnSpc>
              <a:spcBef>
                <a:spcPts val="1200"/>
              </a:spcBef>
              <a:spcAft>
                <a:spcPts val="1200"/>
              </a:spcAft>
              <a:buNone/>
            </a:pPr>
            <a:r>
              <a:rPr lang="en" sz="1100">
                <a:solidFill>
                  <a:schemeClr val="dk1"/>
                </a:solidFill>
              </a:rPr>
              <a:t>Logistic Regression = constrained model (needs assumptions).</a:t>
            </a:r>
            <a:br>
              <a:rPr lang="en" sz="1100">
                <a:solidFill>
                  <a:schemeClr val="dk1"/>
                </a:solidFill>
              </a:rPr>
            </a:br>
            <a:r>
              <a:rPr lang="en" sz="1100">
                <a:solidFill>
                  <a:schemeClr val="dk1"/>
                </a:solidFill>
              </a:rPr>
              <a:t>Decision Tree = flexible model (fewer assumptions).</a:t>
            </a:r>
            <a:endParaRPr b="1" sz="1300">
              <a:solidFill>
                <a:schemeClr val="dk1"/>
              </a:solidFill>
            </a:endParaRPr>
          </a:p>
        </p:txBody>
      </p:sp>
      <p:pic>
        <p:nvPicPr>
          <p:cNvPr id="1224" name="Google Shape;1224;p175"/>
          <p:cNvPicPr preferRelativeResize="0"/>
          <p:nvPr/>
        </p:nvPicPr>
        <p:blipFill>
          <a:blip r:embed="rId3">
            <a:alphaModFix/>
          </a:blip>
          <a:stretch>
            <a:fillRect/>
          </a:stretch>
        </p:blipFill>
        <p:spPr>
          <a:xfrm>
            <a:off x="4340625" y="3362498"/>
            <a:ext cx="4803375" cy="178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1"/>
          <p:cNvSpPr txBox="1"/>
          <p:nvPr>
            <p:ph type="title"/>
          </p:nvPr>
        </p:nvSpPr>
        <p:spPr>
          <a:xfrm>
            <a:off x="628650" y="4994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Comprehensive Framework for Selecting and Understanding Any Machine Learning Algorithm</a:t>
            </a:r>
            <a:endParaRPr/>
          </a:p>
        </p:txBody>
      </p:sp>
      <p:sp>
        <p:nvSpPr>
          <p:cNvPr id="219" name="Google Shape;219;p41"/>
          <p:cNvSpPr txBox="1"/>
          <p:nvPr/>
        </p:nvSpPr>
        <p:spPr>
          <a:xfrm>
            <a:off x="697650" y="1845364"/>
            <a:ext cx="8233500" cy="20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600">
                <a:solidFill>
                  <a:schemeClr val="dk1"/>
                </a:solidFill>
              </a:rPr>
              <a:t>This </a:t>
            </a:r>
            <a:r>
              <a:rPr b="1" lang="en" sz="1600">
                <a:solidFill>
                  <a:schemeClr val="dk1"/>
                </a:solidFill>
              </a:rPr>
              <a:t>comprehensive framework</a:t>
            </a:r>
            <a:r>
              <a:rPr lang="en" sz="1600">
                <a:solidFill>
                  <a:schemeClr val="dk1"/>
                </a:solidFill>
              </a:rPr>
              <a:t> is designed to guide ML practitioners—especially beginners—through a </a:t>
            </a:r>
            <a:r>
              <a:rPr b="1" lang="en" sz="1600">
                <a:solidFill>
                  <a:schemeClr val="dk1"/>
                </a:solidFill>
              </a:rPr>
              <a:t>structured, step-by-step approach</a:t>
            </a:r>
            <a:r>
              <a:rPr lang="en" sz="1600">
                <a:solidFill>
                  <a:schemeClr val="dk1"/>
                </a:solidFill>
              </a:rPr>
              <a:t> to:</a:t>
            </a:r>
            <a:endParaRPr sz="1600">
              <a:solidFill>
                <a:schemeClr val="dk1"/>
              </a:solidFill>
            </a:endParaRPr>
          </a:p>
          <a:p>
            <a:pPr indent="-330200" lvl="0" marL="457200" rtl="0" algn="l">
              <a:lnSpc>
                <a:spcPct val="115000"/>
              </a:lnSpc>
              <a:spcBef>
                <a:spcPts val="1200"/>
              </a:spcBef>
              <a:spcAft>
                <a:spcPts val="0"/>
              </a:spcAft>
              <a:buClr>
                <a:schemeClr val="dk1"/>
              </a:buClr>
              <a:buSzPts val="1600"/>
              <a:buAutoNum type="arabicPeriod"/>
            </a:pPr>
            <a:r>
              <a:rPr b="1" lang="en" sz="1600">
                <a:solidFill>
                  <a:schemeClr val="dk1"/>
                </a:solidFill>
              </a:rPr>
              <a:t>Select the most suitable algorithm</a:t>
            </a:r>
            <a:r>
              <a:rPr lang="en" sz="1600">
                <a:solidFill>
                  <a:schemeClr val="dk1"/>
                </a:solidFill>
              </a:rPr>
              <a:t> for their specific problem.</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b="1" lang="en" sz="1600">
                <a:solidFill>
                  <a:schemeClr val="dk1"/>
                </a:solidFill>
              </a:rPr>
              <a:t>Understand the chosen algorithm in depth</a:t>
            </a:r>
            <a:r>
              <a:rPr lang="en" sz="1600">
                <a:solidFill>
                  <a:schemeClr val="dk1"/>
                </a:solidFill>
              </a:rPr>
              <a:t> to ensure optimal implementation, tuning, and evaluation.</a:t>
            </a:r>
            <a:endParaRPr sz="1600">
              <a:solidFill>
                <a:schemeClr val="dk1"/>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graphicFrame>
        <p:nvGraphicFramePr>
          <p:cNvPr id="1229" name="Google Shape;1229;p176"/>
          <p:cNvGraphicFramePr/>
          <p:nvPr/>
        </p:nvGraphicFramePr>
        <p:xfrm>
          <a:off x="783600" y="1629526"/>
          <a:ext cx="3000000" cy="3000000"/>
        </p:xfrm>
        <a:graphic>
          <a:graphicData uri="http://schemas.openxmlformats.org/drawingml/2006/table">
            <a:tbl>
              <a:tblPr>
                <a:noFill/>
                <a:tableStyleId>{61D8BBBF-22AE-4D85-9032-958EE34EF3DA}</a:tableStyleId>
              </a:tblPr>
              <a:tblGrid>
                <a:gridCol w="4067175"/>
                <a:gridCol w="3257550"/>
              </a:tblGrid>
              <a:tr h="100000">
                <a:tc>
                  <a:txBody>
                    <a:bodyPr/>
                    <a:lstStyle/>
                    <a:p>
                      <a:pPr indent="0" lvl="0" marL="0" rtl="0" algn="ctr">
                        <a:lnSpc>
                          <a:spcPct val="115000"/>
                        </a:lnSpc>
                        <a:spcBef>
                          <a:spcPts val="0"/>
                        </a:spcBef>
                        <a:spcAft>
                          <a:spcPts val="0"/>
                        </a:spcAft>
                        <a:buNone/>
                      </a:pPr>
                      <a:r>
                        <a:rPr b="1" lang="en" sz="1100"/>
                        <a:t>Main Problems</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Practical Solutions</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Overfitting</a:t>
                      </a:r>
                      <a:r>
                        <a:rPr lang="en" sz="1100"/>
                        <a:t> – tree memorizes training data instead of generalizing</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Use </a:t>
                      </a:r>
                      <a:r>
                        <a:rPr b="1" lang="en" sz="1100"/>
                        <a:t>Pruning</a:t>
                      </a:r>
                      <a:r>
                        <a:rPr lang="en" sz="1100"/>
                        <a:t> (reduce unnecessary branches)</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Instability / High Variance –</a:t>
                      </a:r>
                      <a:r>
                        <a:rPr lang="en" sz="1100"/>
                        <a:t> small data changes lead to big model changes</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Use </a:t>
                      </a:r>
                      <a:r>
                        <a:rPr b="1" lang="en" sz="1100"/>
                        <a:t>Ensembles</a:t>
                      </a:r>
                      <a:r>
                        <a:rPr lang="en" sz="1100"/>
                        <a:t> (Random Forest, Gradient Boosting)</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100"/>
                        <a:t>High Complexity </a:t>
                      </a:r>
                      <a:r>
                        <a:rPr lang="en" sz="1100"/>
                        <a:t>– deep trees are hard to interpret</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Set limits (max depth, min samples per leaf)</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230" name="Google Shape;1230;p176"/>
          <p:cNvSpPr txBox="1"/>
          <p:nvPr/>
        </p:nvSpPr>
        <p:spPr>
          <a:xfrm>
            <a:off x="57600" y="882325"/>
            <a:ext cx="4514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dk1"/>
                </a:solidFill>
              </a:rPr>
              <a:t> Decision Tree – Problems &amp; Solutions</a:t>
            </a:r>
            <a:endParaRPr b="1" sz="1300">
              <a:solidFill>
                <a:schemeClr val="dk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77"/>
          <p:cNvSpPr txBox="1"/>
          <p:nvPr/>
        </p:nvSpPr>
        <p:spPr>
          <a:xfrm>
            <a:off x="176784" y="2218650"/>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Arial"/>
                <a:ea typeface="Arial"/>
                <a:cs typeface="Arial"/>
                <a:sym typeface="Arial"/>
              </a:rPr>
              <a:t>Pruning</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78"/>
          <p:cNvSpPr txBox="1"/>
          <p:nvPr/>
        </p:nvSpPr>
        <p:spPr>
          <a:xfrm>
            <a:off x="219985" y="684253"/>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Pruning</a:t>
            </a:r>
            <a:endParaRPr/>
          </a:p>
        </p:txBody>
      </p:sp>
      <p:sp>
        <p:nvSpPr>
          <p:cNvPr id="1241" name="Google Shape;1241;p178"/>
          <p:cNvSpPr txBox="1"/>
          <p:nvPr/>
        </p:nvSpPr>
        <p:spPr>
          <a:xfrm>
            <a:off x="219985" y="1434058"/>
            <a:ext cx="8852400" cy="3736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Pruning is a technique that reduces the size of a decision tree by removing branches of the tree which provide little predictive power</a:t>
            </a:r>
            <a:endParaRPr/>
          </a:p>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It is a </a:t>
            </a:r>
            <a:r>
              <a:rPr b="1" i="0" lang="en" sz="2000" u="none" cap="none" strike="noStrike">
                <a:solidFill>
                  <a:srgbClr val="000000"/>
                </a:solidFill>
                <a:latin typeface="Arial"/>
                <a:ea typeface="Arial"/>
                <a:cs typeface="Arial"/>
                <a:sym typeface="Arial"/>
              </a:rPr>
              <a:t>regularization</a:t>
            </a:r>
            <a:r>
              <a:rPr b="0" i="0" lang="en" sz="2000" u="none" cap="none" strike="noStrike">
                <a:solidFill>
                  <a:srgbClr val="000000"/>
                </a:solidFill>
                <a:latin typeface="Arial"/>
                <a:ea typeface="Arial"/>
                <a:cs typeface="Arial"/>
                <a:sym typeface="Arial"/>
              </a:rPr>
              <a:t> method that reduces the complexity of the final model, thus reducing overfitting</a:t>
            </a:r>
            <a:endParaRPr/>
          </a:p>
          <a:p>
            <a:pPr indent="-342900" lvl="0" marL="719999" marR="0" rtl="0" algn="l">
              <a:lnSpc>
                <a:spcPct val="100000"/>
              </a:lnSpc>
              <a:spcBef>
                <a:spcPts val="0"/>
              </a:spcBef>
              <a:spcAft>
                <a:spcPts val="0"/>
              </a:spcAft>
              <a:buClr>
                <a:srgbClr val="FF0000"/>
              </a:buClr>
              <a:buSzPts val="2000"/>
              <a:buFont typeface="Noto Sans Symbols"/>
              <a:buChar char="⮚"/>
            </a:pPr>
            <a:r>
              <a:rPr b="0" i="0" lang="en" sz="2000" u="none" cap="none" strike="noStrike">
                <a:solidFill>
                  <a:srgbClr val="FF0000"/>
                </a:solidFill>
                <a:latin typeface="Arial"/>
                <a:ea typeface="Arial"/>
                <a:cs typeface="Arial"/>
                <a:sym typeface="Arial"/>
              </a:rPr>
              <a:t>Decision trees are prone to overfitting!</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Pruning methods:</a:t>
            </a:r>
            <a:endParaRPr/>
          </a:p>
          <a:p>
            <a:pPr indent="-285750" lvl="0" marL="719999" marR="0" rtl="0" algn="l">
              <a:lnSpc>
                <a:spcPct val="100000"/>
              </a:lnSpc>
              <a:spcBef>
                <a:spcPts val="0"/>
              </a:spcBef>
              <a:spcAft>
                <a:spcPts val="0"/>
              </a:spcAft>
              <a:buClr>
                <a:schemeClr val="dk1"/>
              </a:buClr>
              <a:buSzPts val="2000"/>
              <a:buFont typeface="Noto Sans Symbols"/>
              <a:buChar char="⮚"/>
            </a:pPr>
            <a:r>
              <a:rPr b="0" i="0" lang="en" sz="2000" u="none" cap="none" strike="noStrike">
                <a:solidFill>
                  <a:schemeClr val="dk1"/>
                </a:solidFill>
                <a:latin typeface="Arial"/>
                <a:ea typeface="Arial"/>
                <a:cs typeface="Arial"/>
                <a:sym typeface="Arial"/>
              </a:rPr>
              <a:t>Pre-pruning: Stop the tree building algorithm before it fully classifies the data</a:t>
            </a:r>
            <a:endParaRPr/>
          </a:p>
          <a:p>
            <a:pPr indent="-285750" lvl="0" marL="719999" marR="0" rtl="0" algn="l">
              <a:lnSpc>
                <a:spcPct val="100000"/>
              </a:lnSpc>
              <a:spcBef>
                <a:spcPts val="0"/>
              </a:spcBef>
              <a:spcAft>
                <a:spcPts val="0"/>
              </a:spcAft>
              <a:buClr>
                <a:schemeClr val="dk1"/>
              </a:buClr>
              <a:buSzPts val="2000"/>
              <a:buFont typeface="Noto Sans Symbols"/>
              <a:buChar char="⮚"/>
            </a:pPr>
            <a:r>
              <a:rPr b="0" i="0" lang="en" sz="2000" u="none" cap="none" strike="noStrike">
                <a:solidFill>
                  <a:schemeClr val="dk1"/>
                </a:solidFill>
                <a:latin typeface="Arial"/>
                <a:ea typeface="Arial"/>
                <a:cs typeface="Arial"/>
                <a:sym typeface="Arial"/>
              </a:rPr>
              <a:t>Post-pruning: Build the complete tree, then replace some non-leaf nodes with leaf nodes if this improves validation error</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79"/>
          <p:cNvSpPr txBox="1"/>
          <p:nvPr/>
        </p:nvSpPr>
        <p:spPr>
          <a:xfrm>
            <a:off x="5599735" y="2435353"/>
            <a:ext cx="3106500" cy="253500"/>
          </a:xfrm>
          <a:prstGeom prst="rect">
            <a:avLst/>
          </a:prstGeom>
          <a:blipFill rotWithShape="1">
            <a:blip r:embed="rId3">
              <a:alphaModFix/>
            </a:blip>
            <a:stretch>
              <a:fillRect b="-34999" l="0" r="0" t="-499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sp>
        <p:nvSpPr>
          <p:cNvPr id="1247" name="Google Shape;1247;p179"/>
          <p:cNvSpPr txBox="1"/>
          <p:nvPr/>
        </p:nvSpPr>
        <p:spPr>
          <a:xfrm>
            <a:off x="6636384" y="694436"/>
            <a:ext cx="915000" cy="24420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Clr>
                <a:schemeClr val="dk1"/>
              </a:buClr>
              <a:buSzPts val="1400"/>
              <a:buFont typeface="Cambria Math"/>
              <a:buNone/>
            </a:pPr>
            <a:r>
              <a:rPr b="0" i="0" lang="en" sz="1400" u="none" cap="none" strike="noStrike">
                <a:solidFill>
                  <a:schemeClr val="dk1"/>
                </a:solidFill>
                <a:latin typeface="Cambria Math"/>
                <a:ea typeface="Cambria Math"/>
                <a:cs typeface="Cambria Math"/>
                <a:sym typeface="Cambria Math"/>
              </a:rPr>
              <a:t>𝜽</a:t>
            </a:r>
            <a:r>
              <a:rPr b="0" baseline="-25000" i="0" lang="en" sz="1500" u="none" cap="none" strike="noStrike">
                <a:solidFill>
                  <a:schemeClr val="dk1"/>
                </a:solidFill>
                <a:latin typeface="Cambria Math"/>
                <a:ea typeface="Cambria Math"/>
                <a:cs typeface="Cambria Math"/>
                <a:sym typeface="Cambria Math"/>
              </a:rPr>
              <a:t>𝒆𝒏𝒕 </a:t>
            </a:r>
            <a:r>
              <a:rPr b="0" i="0" lang="en" sz="1400" u="none" cap="none" strike="noStrike">
                <a:solidFill>
                  <a:schemeClr val="dk1"/>
                </a:solidFill>
                <a:latin typeface="Cambria Math"/>
                <a:ea typeface="Cambria Math"/>
                <a:cs typeface="Cambria Math"/>
                <a:sym typeface="Cambria Math"/>
              </a:rPr>
              <a:t>= 𝟎. 𝟒</a:t>
            </a:r>
            <a:endParaRPr/>
          </a:p>
        </p:txBody>
      </p:sp>
      <p:sp>
        <p:nvSpPr>
          <p:cNvPr id="1248" name="Google Shape;1248;p179"/>
          <p:cNvSpPr/>
          <p:nvPr/>
        </p:nvSpPr>
        <p:spPr>
          <a:xfrm>
            <a:off x="6761226" y="3393185"/>
            <a:ext cx="693420" cy="346075"/>
          </a:xfrm>
          <a:custGeom>
            <a:rect b="b" l="l" r="r" t="t"/>
            <a:pathLst>
              <a:path extrusionOk="0" h="346075" w="693420">
                <a:moveTo>
                  <a:pt x="0" y="345947"/>
                </a:moveTo>
                <a:lnTo>
                  <a:pt x="693420" y="345947"/>
                </a:lnTo>
                <a:lnTo>
                  <a:pt x="693420" y="0"/>
                </a:lnTo>
                <a:lnTo>
                  <a:pt x="0" y="0"/>
                </a:lnTo>
                <a:lnTo>
                  <a:pt x="0" y="345947"/>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79"/>
          <p:cNvSpPr/>
          <p:nvPr/>
        </p:nvSpPr>
        <p:spPr>
          <a:xfrm>
            <a:off x="6761226" y="3393185"/>
            <a:ext cx="693420" cy="346075"/>
          </a:xfrm>
          <a:custGeom>
            <a:rect b="b" l="l" r="r" t="t"/>
            <a:pathLst>
              <a:path extrusionOk="0" h="346075" w="693420">
                <a:moveTo>
                  <a:pt x="0" y="345947"/>
                </a:moveTo>
                <a:lnTo>
                  <a:pt x="693420" y="345947"/>
                </a:lnTo>
                <a:lnTo>
                  <a:pt x="693420" y="0"/>
                </a:lnTo>
                <a:lnTo>
                  <a:pt x="0" y="0"/>
                </a:lnTo>
                <a:lnTo>
                  <a:pt x="0" y="345947"/>
                </a:lnTo>
                <a:close/>
              </a:path>
            </a:pathLst>
          </a:custGeom>
          <a:noFill/>
          <a:ln cap="flat" cmpd="sng" w="19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79"/>
          <p:cNvSpPr/>
          <p:nvPr/>
        </p:nvSpPr>
        <p:spPr>
          <a:xfrm>
            <a:off x="6975093" y="3393947"/>
            <a:ext cx="506100" cy="313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79"/>
          <p:cNvSpPr/>
          <p:nvPr/>
        </p:nvSpPr>
        <p:spPr>
          <a:xfrm>
            <a:off x="6376415" y="3733419"/>
            <a:ext cx="734059" cy="572135"/>
          </a:xfrm>
          <a:custGeom>
            <a:rect b="b" l="l" r="r" t="t"/>
            <a:pathLst>
              <a:path extrusionOk="0" h="572135" w="734059">
                <a:moveTo>
                  <a:pt x="36830" y="494880"/>
                </a:moveTo>
                <a:lnTo>
                  <a:pt x="0" y="571703"/>
                </a:lnTo>
                <a:lnTo>
                  <a:pt x="83566" y="555053"/>
                </a:lnTo>
                <a:lnTo>
                  <a:pt x="70140" y="537768"/>
                </a:lnTo>
                <a:lnTo>
                  <a:pt x="54101" y="537768"/>
                </a:lnTo>
                <a:lnTo>
                  <a:pt x="46228" y="527735"/>
                </a:lnTo>
                <a:lnTo>
                  <a:pt x="56283" y="519927"/>
                </a:lnTo>
                <a:lnTo>
                  <a:pt x="36830" y="494880"/>
                </a:lnTo>
                <a:close/>
              </a:path>
              <a:path extrusionOk="0" h="572135" w="734059">
                <a:moveTo>
                  <a:pt x="56283" y="519927"/>
                </a:moveTo>
                <a:lnTo>
                  <a:pt x="46228" y="527735"/>
                </a:lnTo>
                <a:lnTo>
                  <a:pt x="54101" y="537768"/>
                </a:lnTo>
                <a:lnTo>
                  <a:pt x="64105" y="529997"/>
                </a:lnTo>
                <a:lnTo>
                  <a:pt x="56283" y="519927"/>
                </a:lnTo>
                <a:close/>
              </a:path>
              <a:path extrusionOk="0" h="572135" w="734059">
                <a:moveTo>
                  <a:pt x="64105" y="529997"/>
                </a:moveTo>
                <a:lnTo>
                  <a:pt x="54101" y="537768"/>
                </a:lnTo>
                <a:lnTo>
                  <a:pt x="70140" y="537768"/>
                </a:lnTo>
                <a:lnTo>
                  <a:pt x="64105" y="529997"/>
                </a:lnTo>
                <a:close/>
              </a:path>
              <a:path extrusionOk="0" h="572135" w="734059">
                <a:moveTo>
                  <a:pt x="725805" y="0"/>
                </a:moveTo>
                <a:lnTo>
                  <a:pt x="56283" y="519927"/>
                </a:lnTo>
                <a:lnTo>
                  <a:pt x="64105" y="529997"/>
                </a:lnTo>
                <a:lnTo>
                  <a:pt x="733552" y="9905"/>
                </a:lnTo>
                <a:lnTo>
                  <a:pt x="725805"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79"/>
          <p:cNvSpPr/>
          <p:nvPr/>
        </p:nvSpPr>
        <p:spPr>
          <a:xfrm>
            <a:off x="7102602" y="3733291"/>
            <a:ext cx="753109" cy="572135"/>
          </a:xfrm>
          <a:custGeom>
            <a:rect b="b" l="l" r="r" t="t"/>
            <a:pathLst>
              <a:path extrusionOk="0" h="572135" w="753109">
                <a:moveTo>
                  <a:pt x="688467" y="530809"/>
                </a:moveTo>
                <a:lnTo>
                  <a:pt x="669290" y="556158"/>
                </a:lnTo>
                <a:lnTo>
                  <a:pt x="753109" y="571741"/>
                </a:lnTo>
                <a:lnTo>
                  <a:pt x="736629" y="538492"/>
                </a:lnTo>
                <a:lnTo>
                  <a:pt x="698626" y="538492"/>
                </a:lnTo>
                <a:lnTo>
                  <a:pt x="688467" y="530809"/>
                </a:lnTo>
                <a:close/>
              </a:path>
              <a:path extrusionOk="0" h="572135" w="753109">
                <a:moveTo>
                  <a:pt x="696111" y="520705"/>
                </a:moveTo>
                <a:lnTo>
                  <a:pt x="688467" y="530809"/>
                </a:lnTo>
                <a:lnTo>
                  <a:pt x="698626" y="538492"/>
                </a:lnTo>
                <a:lnTo>
                  <a:pt x="706247" y="528370"/>
                </a:lnTo>
                <a:lnTo>
                  <a:pt x="696111" y="520705"/>
                </a:lnTo>
                <a:close/>
              </a:path>
              <a:path extrusionOk="0" h="572135" w="753109">
                <a:moveTo>
                  <a:pt x="715264" y="495388"/>
                </a:moveTo>
                <a:lnTo>
                  <a:pt x="696111" y="520705"/>
                </a:lnTo>
                <a:lnTo>
                  <a:pt x="706247" y="528370"/>
                </a:lnTo>
                <a:lnTo>
                  <a:pt x="698626" y="538492"/>
                </a:lnTo>
                <a:lnTo>
                  <a:pt x="736629" y="538492"/>
                </a:lnTo>
                <a:lnTo>
                  <a:pt x="715264" y="495388"/>
                </a:lnTo>
                <a:close/>
              </a:path>
              <a:path extrusionOk="0" h="572135" w="753109">
                <a:moveTo>
                  <a:pt x="7620" y="0"/>
                </a:moveTo>
                <a:lnTo>
                  <a:pt x="0" y="10160"/>
                </a:lnTo>
                <a:lnTo>
                  <a:pt x="688467" y="530809"/>
                </a:lnTo>
                <a:lnTo>
                  <a:pt x="696111" y="520705"/>
                </a:lnTo>
                <a:lnTo>
                  <a:pt x="762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79"/>
          <p:cNvSpPr/>
          <p:nvPr/>
        </p:nvSpPr>
        <p:spPr>
          <a:xfrm>
            <a:off x="7076820" y="3738245"/>
            <a:ext cx="76200" cy="567054"/>
          </a:xfrm>
          <a:custGeom>
            <a:rect b="b" l="l" r="r" t="t"/>
            <a:pathLst>
              <a:path extrusionOk="0" h="567054" w="76200">
                <a:moveTo>
                  <a:pt x="31659" y="490705"/>
                </a:moveTo>
                <a:lnTo>
                  <a:pt x="0" y="491248"/>
                </a:lnTo>
                <a:lnTo>
                  <a:pt x="39370" y="566788"/>
                </a:lnTo>
                <a:lnTo>
                  <a:pt x="69748" y="503402"/>
                </a:lnTo>
                <a:lnTo>
                  <a:pt x="31876" y="503402"/>
                </a:lnTo>
                <a:lnTo>
                  <a:pt x="31659" y="490705"/>
                </a:lnTo>
                <a:close/>
              </a:path>
              <a:path extrusionOk="0" h="567054" w="76200">
                <a:moveTo>
                  <a:pt x="44359" y="490487"/>
                </a:moveTo>
                <a:lnTo>
                  <a:pt x="31659" y="490705"/>
                </a:lnTo>
                <a:lnTo>
                  <a:pt x="31876" y="503402"/>
                </a:lnTo>
                <a:lnTo>
                  <a:pt x="44576" y="503186"/>
                </a:lnTo>
                <a:lnTo>
                  <a:pt x="44359" y="490487"/>
                </a:lnTo>
                <a:close/>
              </a:path>
              <a:path extrusionOk="0" h="567054" w="76200">
                <a:moveTo>
                  <a:pt x="76200" y="489940"/>
                </a:moveTo>
                <a:lnTo>
                  <a:pt x="44359" y="490487"/>
                </a:lnTo>
                <a:lnTo>
                  <a:pt x="44576" y="503186"/>
                </a:lnTo>
                <a:lnTo>
                  <a:pt x="31876" y="503402"/>
                </a:lnTo>
                <a:lnTo>
                  <a:pt x="69748" y="503402"/>
                </a:lnTo>
                <a:lnTo>
                  <a:pt x="76200" y="489940"/>
                </a:lnTo>
                <a:close/>
              </a:path>
              <a:path extrusionOk="0" h="567054" w="76200">
                <a:moveTo>
                  <a:pt x="35940" y="0"/>
                </a:moveTo>
                <a:lnTo>
                  <a:pt x="23240" y="253"/>
                </a:lnTo>
                <a:lnTo>
                  <a:pt x="31659" y="490705"/>
                </a:lnTo>
                <a:lnTo>
                  <a:pt x="44359" y="490487"/>
                </a:lnTo>
                <a:lnTo>
                  <a:pt x="3594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179"/>
          <p:cNvSpPr/>
          <p:nvPr/>
        </p:nvSpPr>
        <p:spPr>
          <a:xfrm>
            <a:off x="7771765" y="4222699"/>
            <a:ext cx="591300" cy="448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79"/>
          <p:cNvSpPr/>
          <p:nvPr/>
        </p:nvSpPr>
        <p:spPr>
          <a:xfrm>
            <a:off x="6070853" y="4306061"/>
            <a:ext cx="614679" cy="335279"/>
          </a:xfrm>
          <a:custGeom>
            <a:rect b="b" l="l" r="r" t="t"/>
            <a:pathLst>
              <a:path extrusionOk="0" h="335279" w="614679">
                <a:moveTo>
                  <a:pt x="98806" y="0"/>
                </a:moveTo>
                <a:lnTo>
                  <a:pt x="515366" y="0"/>
                </a:lnTo>
                <a:lnTo>
                  <a:pt x="546612" y="8546"/>
                </a:lnTo>
                <a:lnTo>
                  <a:pt x="573737" y="32345"/>
                </a:lnTo>
                <a:lnTo>
                  <a:pt x="595119" y="68634"/>
                </a:lnTo>
                <a:lnTo>
                  <a:pt x="609138" y="114653"/>
                </a:lnTo>
                <a:lnTo>
                  <a:pt x="614172" y="167639"/>
                </a:lnTo>
                <a:lnTo>
                  <a:pt x="609138" y="220626"/>
                </a:lnTo>
                <a:lnTo>
                  <a:pt x="595119" y="266645"/>
                </a:lnTo>
                <a:lnTo>
                  <a:pt x="573737" y="302934"/>
                </a:lnTo>
                <a:lnTo>
                  <a:pt x="546612" y="326733"/>
                </a:lnTo>
                <a:lnTo>
                  <a:pt x="515366" y="335280"/>
                </a:lnTo>
                <a:lnTo>
                  <a:pt x="98806" y="335280"/>
                </a:lnTo>
                <a:lnTo>
                  <a:pt x="40434" y="302934"/>
                </a:lnTo>
                <a:lnTo>
                  <a:pt x="19052" y="266645"/>
                </a:lnTo>
                <a:lnTo>
                  <a:pt x="5033" y="220626"/>
                </a:lnTo>
                <a:lnTo>
                  <a:pt x="0" y="167639"/>
                </a:lnTo>
                <a:lnTo>
                  <a:pt x="5033" y="114653"/>
                </a:lnTo>
                <a:lnTo>
                  <a:pt x="19052" y="68634"/>
                </a:lnTo>
                <a:lnTo>
                  <a:pt x="40434" y="32345"/>
                </a:lnTo>
                <a:lnTo>
                  <a:pt x="67559" y="8546"/>
                </a:lnTo>
                <a:lnTo>
                  <a:pt x="98806" y="0"/>
                </a:lnTo>
                <a:close/>
              </a:path>
            </a:pathLst>
          </a:custGeom>
          <a:noFill/>
          <a:ln cap="flat" cmpd="sng" w="19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79"/>
          <p:cNvSpPr/>
          <p:nvPr/>
        </p:nvSpPr>
        <p:spPr>
          <a:xfrm>
            <a:off x="6269990" y="4351934"/>
            <a:ext cx="288600" cy="2229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79"/>
          <p:cNvSpPr/>
          <p:nvPr/>
        </p:nvSpPr>
        <p:spPr>
          <a:xfrm>
            <a:off x="6936358" y="4222699"/>
            <a:ext cx="591600" cy="4482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79"/>
          <p:cNvSpPr/>
          <p:nvPr/>
        </p:nvSpPr>
        <p:spPr>
          <a:xfrm>
            <a:off x="6750557" y="1120902"/>
            <a:ext cx="693420" cy="346075"/>
          </a:xfrm>
          <a:custGeom>
            <a:rect b="b" l="l" r="r" t="t"/>
            <a:pathLst>
              <a:path extrusionOk="0" h="346075" w="693420">
                <a:moveTo>
                  <a:pt x="0" y="345948"/>
                </a:moveTo>
                <a:lnTo>
                  <a:pt x="693420" y="345948"/>
                </a:lnTo>
                <a:lnTo>
                  <a:pt x="693420" y="0"/>
                </a:lnTo>
                <a:lnTo>
                  <a:pt x="0" y="0"/>
                </a:lnTo>
                <a:lnTo>
                  <a:pt x="0" y="345948"/>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79"/>
          <p:cNvSpPr/>
          <p:nvPr/>
        </p:nvSpPr>
        <p:spPr>
          <a:xfrm>
            <a:off x="6750557" y="1120902"/>
            <a:ext cx="693420" cy="346075"/>
          </a:xfrm>
          <a:custGeom>
            <a:rect b="b" l="l" r="r" t="t"/>
            <a:pathLst>
              <a:path extrusionOk="0" h="346075" w="693420">
                <a:moveTo>
                  <a:pt x="0" y="345948"/>
                </a:moveTo>
                <a:lnTo>
                  <a:pt x="693420" y="345948"/>
                </a:lnTo>
                <a:lnTo>
                  <a:pt x="693420" y="0"/>
                </a:lnTo>
                <a:lnTo>
                  <a:pt x="0" y="0"/>
                </a:lnTo>
                <a:lnTo>
                  <a:pt x="0" y="345948"/>
                </a:lnTo>
                <a:close/>
              </a:path>
            </a:pathLst>
          </a:custGeom>
          <a:noFill/>
          <a:ln cap="flat" cmpd="sng" w="19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79"/>
          <p:cNvSpPr/>
          <p:nvPr/>
        </p:nvSpPr>
        <p:spPr>
          <a:xfrm>
            <a:off x="6964933" y="1121028"/>
            <a:ext cx="506400" cy="313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79"/>
          <p:cNvSpPr/>
          <p:nvPr/>
        </p:nvSpPr>
        <p:spPr>
          <a:xfrm>
            <a:off x="6367271" y="1461135"/>
            <a:ext cx="734059" cy="572135"/>
          </a:xfrm>
          <a:custGeom>
            <a:rect b="b" l="l" r="r" t="t"/>
            <a:pathLst>
              <a:path extrusionOk="0" h="572135" w="734059">
                <a:moveTo>
                  <a:pt x="36829" y="494791"/>
                </a:moveTo>
                <a:lnTo>
                  <a:pt x="0" y="571626"/>
                </a:lnTo>
                <a:lnTo>
                  <a:pt x="83565" y="554989"/>
                </a:lnTo>
                <a:lnTo>
                  <a:pt x="70156" y="537717"/>
                </a:lnTo>
                <a:lnTo>
                  <a:pt x="54101" y="537717"/>
                </a:lnTo>
                <a:lnTo>
                  <a:pt x="46227" y="527684"/>
                </a:lnTo>
                <a:lnTo>
                  <a:pt x="56297" y="519866"/>
                </a:lnTo>
                <a:lnTo>
                  <a:pt x="36829" y="494791"/>
                </a:lnTo>
                <a:close/>
              </a:path>
              <a:path extrusionOk="0" h="572135" w="734059">
                <a:moveTo>
                  <a:pt x="56297" y="519866"/>
                </a:moveTo>
                <a:lnTo>
                  <a:pt x="46227" y="527684"/>
                </a:lnTo>
                <a:lnTo>
                  <a:pt x="54101" y="537717"/>
                </a:lnTo>
                <a:lnTo>
                  <a:pt x="64116" y="529938"/>
                </a:lnTo>
                <a:lnTo>
                  <a:pt x="56297" y="519866"/>
                </a:lnTo>
                <a:close/>
              </a:path>
              <a:path extrusionOk="0" h="572135" w="734059">
                <a:moveTo>
                  <a:pt x="64116" y="529938"/>
                </a:moveTo>
                <a:lnTo>
                  <a:pt x="54101" y="537717"/>
                </a:lnTo>
                <a:lnTo>
                  <a:pt x="70156" y="537717"/>
                </a:lnTo>
                <a:lnTo>
                  <a:pt x="64116" y="529938"/>
                </a:lnTo>
                <a:close/>
              </a:path>
              <a:path extrusionOk="0" h="572135" w="734059">
                <a:moveTo>
                  <a:pt x="725804" y="0"/>
                </a:moveTo>
                <a:lnTo>
                  <a:pt x="56297" y="519866"/>
                </a:lnTo>
                <a:lnTo>
                  <a:pt x="64116" y="529938"/>
                </a:lnTo>
                <a:lnTo>
                  <a:pt x="733551" y="9905"/>
                </a:lnTo>
                <a:lnTo>
                  <a:pt x="725804"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79"/>
          <p:cNvSpPr/>
          <p:nvPr/>
        </p:nvSpPr>
        <p:spPr>
          <a:xfrm>
            <a:off x="7093457" y="1461008"/>
            <a:ext cx="753109" cy="572135"/>
          </a:xfrm>
          <a:custGeom>
            <a:rect b="b" l="l" r="r" t="t"/>
            <a:pathLst>
              <a:path extrusionOk="0" h="572135" w="753109">
                <a:moveTo>
                  <a:pt x="688473" y="530801"/>
                </a:moveTo>
                <a:lnTo>
                  <a:pt x="669290" y="556132"/>
                </a:lnTo>
                <a:lnTo>
                  <a:pt x="753110" y="571753"/>
                </a:lnTo>
                <a:lnTo>
                  <a:pt x="736611" y="538479"/>
                </a:lnTo>
                <a:lnTo>
                  <a:pt x="698626" y="538479"/>
                </a:lnTo>
                <a:lnTo>
                  <a:pt x="688473" y="530801"/>
                </a:lnTo>
                <a:close/>
              </a:path>
              <a:path extrusionOk="0" h="572135" w="753109">
                <a:moveTo>
                  <a:pt x="696141" y="520677"/>
                </a:moveTo>
                <a:lnTo>
                  <a:pt x="688473" y="530801"/>
                </a:lnTo>
                <a:lnTo>
                  <a:pt x="698626" y="538479"/>
                </a:lnTo>
                <a:lnTo>
                  <a:pt x="706247" y="528319"/>
                </a:lnTo>
                <a:lnTo>
                  <a:pt x="696141" y="520677"/>
                </a:lnTo>
                <a:close/>
              </a:path>
              <a:path extrusionOk="0" h="572135" w="753109">
                <a:moveTo>
                  <a:pt x="715264" y="495426"/>
                </a:moveTo>
                <a:lnTo>
                  <a:pt x="696141" y="520677"/>
                </a:lnTo>
                <a:lnTo>
                  <a:pt x="706247" y="528319"/>
                </a:lnTo>
                <a:lnTo>
                  <a:pt x="698626" y="538479"/>
                </a:lnTo>
                <a:lnTo>
                  <a:pt x="736611" y="538479"/>
                </a:lnTo>
                <a:lnTo>
                  <a:pt x="715264" y="495426"/>
                </a:lnTo>
                <a:close/>
              </a:path>
              <a:path extrusionOk="0" h="572135" w="753109">
                <a:moveTo>
                  <a:pt x="7620" y="0"/>
                </a:moveTo>
                <a:lnTo>
                  <a:pt x="0" y="10159"/>
                </a:lnTo>
                <a:lnTo>
                  <a:pt x="688473" y="530801"/>
                </a:lnTo>
                <a:lnTo>
                  <a:pt x="696141" y="520677"/>
                </a:lnTo>
                <a:lnTo>
                  <a:pt x="762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79"/>
          <p:cNvSpPr/>
          <p:nvPr/>
        </p:nvSpPr>
        <p:spPr>
          <a:xfrm>
            <a:off x="7055231" y="1466088"/>
            <a:ext cx="76200" cy="547369"/>
          </a:xfrm>
          <a:custGeom>
            <a:rect b="b" l="l" r="r" t="t"/>
            <a:pathLst>
              <a:path extrusionOk="0" h="547369" w="76200">
                <a:moveTo>
                  <a:pt x="0" y="470788"/>
                </a:moveTo>
                <a:lnTo>
                  <a:pt x="37465" y="547243"/>
                </a:lnTo>
                <a:lnTo>
                  <a:pt x="69852" y="483743"/>
                </a:lnTo>
                <a:lnTo>
                  <a:pt x="31623" y="483743"/>
                </a:lnTo>
                <a:lnTo>
                  <a:pt x="31723" y="471000"/>
                </a:lnTo>
                <a:lnTo>
                  <a:pt x="0" y="470788"/>
                </a:lnTo>
                <a:close/>
              </a:path>
              <a:path extrusionOk="0" h="547369" w="76200">
                <a:moveTo>
                  <a:pt x="48133" y="0"/>
                </a:moveTo>
                <a:lnTo>
                  <a:pt x="35433" y="0"/>
                </a:lnTo>
                <a:lnTo>
                  <a:pt x="31623" y="483743"/>
                </a:lnTo>
                <a:lnTo>
                  <a:pt x="44323" y="483743"/>
                </a:lnTo>
                <a:lnTo>
                  <a:pt x="48133" y="0"/>
                </a:lnTo>
                <a:close/>
              </a:path>
              <a:path extrusionOk="0" h="547369" w="76200">
                <a:moveTo>
                  <a:pt x="44422" y="471085"/>
                </a:moveTo>
                <a:lnTo>
                  <a:pt x="44323" y="483743"/>
                </a:lnTo>
                <a:lnTo>
                  <a:pt x="69852" y="483743"/>
                </a:lnTo>
                <a:lnTo>
                  <a:pt x="76200" y="471297"/>
                </a:lnTo>
                <a:lnTo>
                  <a:pt x="44422" y="471085"/>
                </a:lnTo>
                <a:close/>
              </a:path>
              <a:path extrusionOk="0" h="547369" w="76200">
                <a:moveTo>
                  <a:pt x="44423" y="471000"/>
                </a:moveTo>
                <a:lnTo>
                  <a:pt x="31723" y="471000"/>
                </a:lnTo>
                <a:lnTo>
                  <a:pt x="44422" y="47108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79"/>
          <p:cNvSpPr/>
          <p:nvPr/>
        </p:nvSpPr>
        <p:spPr>
          <a:xfrm>
            <a:off x="6020561" y="2033777"/>
            <a:ext cx="695325" cy="346075"/>
          </a:xfrm>
          <a:custGeom>
            <a:rect b="b" l="l" r="r" t="t"/>
            <a:pathLst>
              <a:path extrusionOk="0" h="346075" w="695325">
                <a:moveTo>
                  <a:pt x="0" y="345948"/>
                </a:moveTo>
                <a:lnTo>
                  <a:pt x="694943" y="345948"/>
                </a:lnTo>
                <a:lnTo>
                  <a:pt x="694943" y="0"/>
                </a:lnTo>
                <a:lnTo>
                  <a:pt x="0" y="0"/>
                </a:lnTo>
                <a:lnTo>
                  <a:pt x="0" y="345948"/>
                </a:lnTo>
                <a:close/>
              </a:path>
            </a:pathLst>
          </a:cu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79"/>
          <p:cNvSpPr/>
          <p:nvPr/>
        </p:nvSpPr>
        <p:spPr>
          <a:xfrm>
            <a:off x="6020561" y="2033777"/>
            <a:ext cx="695325" cy="346075"/>
          </a:xfrm>
          <a:custGeom>
            <a:rect b="b" l="l" r="r" t="t"/>
            <a:pathLst>
              <a:path extrusionOk="0" h="346075" w="695325">
                <a:moveTo>
                  <a:pt x="0" y="345948"/>
                </a:moveTo>
                <a:lnTo>
                  <a:pt x="694943" y="345948"/>
                </a:lnTo>
                <a:lnTo>
                  <a:pt x="694943" y="0"/>
                </a:lnTo>
                <a:lnTo>
                  <a:pt x="0" y="0"/>
                </a:lnTo>
                <a:lnTo>
                  <a:pt x="0" y="345948"/>
                </a:lnTo>
                <a:close/>
              </a:path>
            </a:pathLst>
          </a:custGeom>
          <a:noFill/>
          <a:ln cap="flat" cmpd="sng" w="19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79"/>
          <p:cNvSpPr/>
          <p:nvPr/>
        </p:nvSpPr>
        <p:spPr>
          <a:xfrm>
            <a:off x="6181978" y="2028189"/>
            <a:ext cx="433800" cy="2013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79"/>
          <p:cNvSpPr/>
          <p:nvPr/>
        </p:nvSpPr>
        <p:spPr>
          <a:xfrm>
            <a:off x="6239890" y="2165350"/>
            <a:ext cx="320100" cy="2013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79"/>
          <p:cNvSpPr/>
          <p:nvPr/>
        </p:nvSpPr>
        <p:spPr>
          <a:xfrm>
            <a:off x="7755381" y="1966290"/>
            <a:ext cx="591300" cy="448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79"/>
          <p:cNvSpPr/>
          <p:nvPr/>
        </p:nvSpPr>
        <p:spPr>
          <a:xfrm>
            <a:off x="6904990" y="1966290"/>
            <a:ext cx="591300" cy="448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79"/>
          <p:cNvSpPr txBox="1"/>
          <p:nvPr/>
        </p:nvSpPr>
        <p:spPr>
          <a:xfrm>
            <a:off x="0" y="459814"/>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Pre-pruning</a:t>
            </a:r>
            <a:endParaRPr/>
          </a:p>
        </p:txBody>
      </p:sp>
      <p:sp>
        <p:nvSpPr>
          <p:cNvPr id="1271" name="Google Shape;1271;p179"/>
          <p:cNvSpPr txBox="1"/>
          <p:nvPr/>
        </p:nvSpPr>
        <p:spPr>
          <a:xfrm>
            <a:off x="175281" y="1192177"/>
            <a:ext cx="5684700" cy="39894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Pre-pruning implies early stopping:</a:t>
            </a:r>
            <a:endParaRPr/>
          </a:p>
          <a:p>
            <a:pPr indent="-34290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If some condition is met, the current node will not be split, even if it is not 100% pure</a:t>
            </a:r>
            <a:endParaRPr/>
          </a:p>
          <a:p>
            <a:pPr indent="-34290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It will become a leaf node with the label of the majority class in the current set</a:t>
            </a:r>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(the class distribution could be used as prediction confidence)</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Common stopping criteria include setting a threshold on:</a:t>
            </a:r>
            <a:endParaRPr/>
          </a:p>
          <a:p>
            <a:pPr indent="-28575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Entropy (or Gini Impurity) of the current set</a:t>
            </a:r>
            <a:endParaRPr/>
          </a:p>
          <a:p>
            <a:pPr indent="-28575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Number of samples in the current set</a:t>
            </a:r>
            <a:endParaRPr/>
          </a:p>
          <a:p>
            <a:pPr indent="-28575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Gain of the best-splitting attribute</a:t>
            </a:r>
            <a:endParaRPr/>
          </a:p>
          <a:p>
            <a:pPr indent="-285750" lvl="0" marL="719999"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Depth of the tree</a:t>
            </a:r>
            <a:endParaRPr/>
          </a:p>
        </p:txBody>
      </p:sp>
      <p:sp>
        <p:nvSpPr>
          <p:cNvPr id="1272" name="Google Shape;1272;p179"/>
          <p:cNvSpPr txBox="1"/>
          <p:nvPr/>
        </p:nvSpPr>
        <p:spPr>
          <a:xfrm>
            <a:off x="7571747" y="453513"/>
            <a:ext cx="1071000" cy="738900"/>
          </a:xfrm>
          <a:prstGeom prst="rect">
            <a:avLst/>
          </a:prstGeom>
          <a:noFill/>
          <a:ln cap="flat" cmpd="sng" w="3175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Minimum threshold on entropy</a:t>
            </a:r>
            <a:endParaRPr/>
          </a:p>
        </p:txBody>
      </p:sp>
      <p:sp>
        <p:nvSpPr>
          <p:cNvPr id="1273" name="Google Shape;1273;p179"/>
          <p:cNvSpPr txBox="1"/>
          <p:nvPr/>
        </p:nvSpPr>
        <p:spPr>
          <a:xfrm>
            <a:off x="5583566" y="4734923"/>
            <a:ext cx="1726800" cy="307800"/>
          </a:xfrm>
          <a:prstGeom prst="rect">
            <a:avLst/>
          </a:prstGeom>
          <a:noFill/>
          <a:ln cap="flat" cmpd="sng" w="3175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91.52% confidence</a:t>
            </a:r>
            <a:endParaRPr/>
          </a:p>
        </p:txBody>
      </p:sp>
      <p:sp>
        <p:nvSpPr>
          <p:cNvPr id="1274" name="Google Shape;1274;p179"/>
          <p:cNvSpPr/>
          <p:nvPr/>
        </p:nvSpPr>
        <p:spPr>
          <a:xfrm>
            <a:off x="6920350" y="2793930"/>
            <a:ext cx="343200" cy="483300"/>
          </a:xfrm>
          <a:prstGeom prst="downArrow">
            <a:avLst>
              <a:gd fmla="val 50000" name="adj1"/>
              <a:gd fmla="val 50000" name="adj2"/>
            </a:avLst>
          </a:prstGeom>
          <a:solidFill>
            <a:schemeClr val="lt2"/>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5" name="Google Shape;1275;p179"/>
          <p:cNvSpPr txBox="1"/>
          <p:nvPr/>
        </p:nvSpPr>
        <p:spPr>
          <a:xfrm>
            <a:off x="7404197" y="2773937"/>
            <a:ext cx="1620600" cy="523200"/>
          </a:xfrm>
          <a:prstGeom prst="rect">
            <a:avLst/>
          </a:prstGeom>
          <a:noFill/>
          <a:ln cap="flat" cmpd="sng" w="3175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Stop, even if node can be split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80"/>
          <p:cNvSpPr/>
          <p:nvPr/>
        </p:nvSpPr>
        <p:spPr>
          <a:xfrm>
            <a:off x="5747003" y="2645664"/>
            <a:ext cx="76200" cy="1967864"/>
          </a:xfrm>
          <a:custGeom>
            <a:rect b="b" l="l" r="r" t="t"/>
            <a:pathLst>
              <a:path extrusionOk="0" h="1967864" w="76200">
                <a:moveTo>
                  <a:pt x="44450" y="63500"/>
                </a:moveTo>
                <a:lnTo>
                  <a:pt x="31750" y="63500"/>
                </a:lnTo>
                <a:lnTo>
                  <a:pt x="31750" y="1967826"/>
                </a:lnTo>
                <a:lnTo>
                  <a:pt x="44450" y="1967826"/>
                </a:lnTo>
                <a:lnTo>
                  <a:pt x="44450" y="63500"/>
                </a:lnTo>
                <a:close/>
              </a:path>
              <a:path extrusionOk="0" h="1967864" w="76200">
                <a:moveTo>
                  <a:pt x="38100" y="0"/>
                </a:moveTo>
                <a:lnTo>
                  <a:pt x="0" y="76200"/>
                </a:lnTo>
                <a:lnTo>
                  <a:pt x="31750" y="76200"/>
                </a:lnTo>
                <a:lnTo>
                  <a:pt x="31750" y="63500"/>
                </a:lnTo>
                <a:lnTo>
                  <a:pt x="69850" y="63500"/>
                </a:lnTo>
                <a:lnTo>
                  <a:pt x="38100" y="0"/>
                </a:lnTo>
                <a:close/>
              </a:path>
              <a:path extrusionOk="0" h="1967864" w="76200">
                <a:moveTo>
                  <a:pt x="69850" y="63500"/>
                </a:moveTo>
                <a:lnTo>
                  <a:pt x="44450" y="63500"/>
                </a:lnTo>
                <a:lnTo>
                  <a:pt x="44450" y="76200"/>
                </a:lnTo>
                <a:lnTo>
                  <a:pt x="76200" y="76200"/>
                </a:lnTo>
                <a:lnTo>
                  <a:pt x="69850" y="6350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80"/>
          <p:cNvSpPr/>
          <p:nvPr/>
        </p:nvSpPr>
        <p:spPr>
          <a:xfrm>
            <a:off x="5785103" y="4575047"/>
            <a:ext cx="2651759" cy="76200"/>
          </a:xfrm>
          <a:custGeom>
            <a:rect b="b" l="l" r="r" t="t"/>
            <a:pathLst>
              <a:path extrusionOk="0" h="76200" w="2651759">
                <a:moveTo>
                  <a:pt x="2575305" y="0"/>
                </a:moveTo>
                <a:lnTo>
                  <a:pt x="2575305" y="76199"/>
                </a:lnTo>
                <a:lnTo>
                  <a:pt x="2638805" y="44449"/>
                </a:lnTo>
                <a:lnTo>
                  <a:pt x="2588005" y="44449"/>
                </a:lnTo>
                <a:lnTo>
                  <a:pt x="2588005" y="31749"/>
                </a:lnTo>
                <a:lnTo>
                  <a:pt x="2638805" y="31749"/>
                </a:lnTo>
                <a:lnTo>
                  <a:pt x="2575305" y="0"/>
                </a:lnTo>
                <a:close/>
              </a:path>
              <a:path extrusionOk="0" h="76200" w="2651759">
                <a:moveTo>
                  <a:pt x="2575305" y="31749"/>
                </a:moveTo>
                <a:lnTo>
                  <a:pt x="0" y="31749"/>
                </a:lnTo>
                <a:lnTo>
                  <a:pt x="0" y="44449"/>
                </a:lnTo>
                <a:lnTo>
                  <a:pt x="2575305" y="44449"/>
                </a:lnTo>
                <a:lnTo>
                  <a:pt x="2575305" y="31749"/>
                </a:lnTo>
                <a:close/>
              </a:path>
              <a:path extrusionOk="0" h="76200" w="2651759">
                <a:moveTo>
                  <a:pt x="2638805" y="31749"/>
                </a:moveTo>
                <a:lnTo>
                  <a:pt x="2588005" y="31749"/>
                </a:lnTo>
                <a:lnTo>
                  <a:pt x="2588005" y="44449"/>
                </a:lnTo>
                <a:lnTo>
                  <a:pt x="2638805" y="44449"/>
                </a:lnTo>
                <a:lnTo>
                  <a:pt x="2651505" y="38099"/>
                </a:lnTo>
                <a:lnTo>
                  <a:pt x="2638805" y="317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80"/>
          <p:cNvSpPr/>
          <p:nvPr/>
        </p:nvSpPr>
        <p:spPr>
          <a:xfrm>
            <a:off x="6371844" y="4628083"/>
            <a:ext cx="1412100" cy="16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80"/>
          <p:cNvSpPr/>
          <p:nvPr/>
        </p:nvSpPr>
        <p:spPr>
          <a:xfrm>
            <a:off x="8136890" y="3599129"/>
            <a:ext cx="790800" cy="18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80"/>
          <p:cNvSpPr/>
          <p:nvPr/>
        </p:nvSpPr>
        <p:spPr>
          <a:xfrm>
            <a:off x="7919973" y="2916631"/>
            <a:ext cx="898200" cy="1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80"/>
          <p:cNvSpPr/>
          <p:nvPr/>
        </p:nvSpPr>
        <p:spPr>
          <a:xfrm>
            <a:off x="5584825" y="3338410"/>
            <a:ext cx="163200" cy="3315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80"/>
          <p:cNvSpPr/>
          <p:nvPr/>
        </p:nvSpPr>
        <p:spPr>
          <a:xfrm>
            <a:off x="5831585" y="3131057"/>
            <a:ext cx="2432684" cy="1236345"/>
          </a:xfrm>
          <a:custGeom>
            <a:rect b="b" l="l" r="r" t="t"/>
            <a:pathLst>
              <a:path extrusionOk="0" h="1236345" w="2432684">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80"/>
          <p:cNvSpPr/>
          <p:nvPr/>
        </p:nvSpPr>
        <p:spPr>
          <a:xfrm>
            <a:off x="5859017" y="3220973"/>
            <a:ext cx="2479675" cy="1321435"/>
          </a:xfrm>
          <a:custGeom>
            <a:rect b="b" l="l" r="r" t="t"/>
            <a:pathLst>
              <a:path extrusionOk="0" h="1321435" w="247967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80"/>
          <p:cNvSpPr/>
          <p:nvPr/>
        </p:nvSpPr>
        <p:spPr>
          <a:xfrm>
            <a:off x="5846826" y="2472689"/>
            <a:ext cx="0" cy="2158365"/>
          </a:xfrm>
          <a:custGeom>
            <a:rect b="b" l="l" r="r" t="t"/>
            <a:pathLst>
              <a:path extrusionOk="0" h="2158365" w="120000">
                <a:moveTo>
                  <a:pt x="0" y="0"/>
                </a:moveTo>
                <a:lnTo>
                  <a:pt x="0" y="2158225"/>
                </a:lnTo>
              </a:path>
            </a:pathLst>
          </a:custGeom>
          <a:noFill/>
          <a:ln cap="flat" cmpd="sng" w="28950">
            <a:solidFill>
              <a:srgbClr val="F44336"/>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80"/>
          <p:cNvSpPr txBox="1"/>
          <p:nvPr/>
        </p:nvSpPr>
        <p:spPr>
          <a:xfrm>
            <a:off x="137287" y="590321"/>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Post-pruning</a:t>
            </a:r>
            <a:endParaRPr/>
          </a:p>
        </p:txBody>
      </p:sp>
      <p:sp>
        <p:nvSpPr>
          <p:cNvPr id="1290" name="Google Shape;1290;p180"/>
          <p:cNvSpPr txBox="1"/>
          <p:nvPr/>
        </p:nvSpPr>
        <p:spPr>
          <a:xfrm>
            <a:off x="239268" y="4167885"/>
            <a:ext cx="4619100" cy="7062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Prune nodes in a bottom-up manner, if it decreases validation error</a:t>
            </a:r>
            <a:endParaRPr/>
          </a:p>
        </p:txBody>
      </p:sp>
      <p:pic>
        <p:nvPicPr>
          <p:cNvPr descr="A close up of a map&#10;&#10;Description automatically generated" id="1291" name="Google Shape;1291;p180"/>
          <p:cNvPicPr preferRelativeResize="0"/>
          <p:nvPr/>
        </p:nvPicPr>
        <p:blipFill rotWithShape="1">
          <a:blip r:embed="rId7">
            <a:alphaModFix/>
          </a:blip>
          <a:srcRect b="0" l="0" r="0" t="0"/>
          <a:stretch/>
        </p:blipFill>
        <p:spPr>
          <a:xfrm>
            <a:off x="216282" y="1421801"/>
            <a:ext cx="4765922" cy="2627049"/>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81"/>
          <p:cNvSpPr/>
          <p:nvPr/>
        </p:nvSpPr>
        <p:spPr>
          <a:xfrm>
            <a:off x="5747003" y="2645664"/>
            <a:ext cx="76200" cy="1967864"/>
          </a:xfrm>
          <a:custGeom>
            <a:rect b="b" l="l" r="r" t="t"/>
            <a:pathLst>
              <a:path extrusionOk="0" h="1967864" w="76200">
                <a:moveTo>
                  <a:pt x="44450" y="63500"/>
                </a:moveTo>
                <a:lnTo>
                  <a:pt x="31750" y="63500"/>
                </a:lnTo>
                <a:lnTo>
                  <a:pt x="31750" y="1967826"/>
                </a:lnTo>
                <a:lnTo>
                  <a:pt x="44450" y="1967826"/>
                </a:lnTo>
                <a:lnTo>
                  <a:pt x="44450" y="63500"/>
                </a:lnTo>
                <a:close/>
              </a:path>
              <a:path extrusionOk="0" h="1967864" w="76200">
                <a:moveTo>
                  <a:pt x="38100" y="0"/>
                </a:moveTo>
                <a:lnTo>
                  <a:pt x="0" y="76200"/>
                </a:lnTo>
                <a:lnTo>
                  <a:pt x="31750" y="76200"/>
                </a:lnTo>
                <a:lnTo>
                  <a:pt x="31750" y="63500"/>
                </a:lnTo>
                <a:lnTo>
                  <a:pt x="69850" y="63500"/>
                </a:lnTo>
                <a:lnTo>
                  <a:pt x="38100" y="0"/>
                </a:lnTo>
                <a:close/>
              </a:path>
              <a:path extrusionOk="0" h="1967864" w="76200">
                <a:moveTo>
                  <a:pt x="69850" y="63500"/>
                </a:moveTo>
                <a:lnTo>
                  <a:pt x="44450" y="63500"/>
                </a:lnTo>
                <a:lnTo>
                  <a:pt x="44450" y="76200"/>
                </a:lnTo>
                <a:lnTo>
                  <a:pt x="76200" y="76200"/>
                </a:lnTo>
                <a:lnTo>
                  <a:pt x="69850" y="6350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81"/>
          <p:cNvSpPr/>
          <p:nvPr/>
        </p:nvSpPr>
        <p:spPr>
          <a:xfrm>
            <a:off x="5785103" y="4575047"/>
            <a:ext cx="2651759" cy="76200"/>
          </a:xfrm>
          <a:custGeom>
            <a:rect b="b" l="l" r="r" t="t"/>
            <a:pathLst>
              <a:path extrusionOk="0" h="76200" w="2651759">
                <a:moveTo>
                  <a:pt x="2575305" y="0"/>
                </a:moveTo>
                <a:lnTo>
                  <a:pt x="2575305" y="76199"/>
                </a:lnTo>
                <a:lnTo>
                  <a:pt x="2638805" y="44449"/>
                </a:lnTo>
                <a:lnTo>
                  <a:pt x="2588005" y="44449"/>
                </a:lnTo>
                <a:lnTo>
                  <a:pt x="2588005" y="31749"/>
                </a:lnTo>
                <a:lnTo>
                  <a:pt x="2638805" y="31749"/>
                </a:lnTo>
                <a:lnTo>
                  <a:pt x="2575305" y="0"/>
                </a:lnTo>
                <a:close/>
              </a:path>
              <a:path extrusionOk="0" h="76200" w="2651759">
                <a:moveTo>
                  <a:pt x="2575305" y="31749"/>
                </a:moveTo>
                <a:lnTo>
                  <a:pt x="0" y="31749"/>
                </a:lnTo>
                <a:lnTo>
                  <a:pt x="0" y="44449"/>
                </a:lnTo>
                <a:lnTo>
                  <a:pt x="2575305" y="44449"/>
                </a:lnTo>
                <a:lnTo>
                  <a:pt x="2575305" y="31749"/>
                </a:lnTo>
                <a:close/>
              </a:path>
              <a:path extrusionOk="0" h="76200" w="2651759">
                <a:moveTo>
                  <a:pt x="2638805" y="31749"/>
                </a:moveTo>
                <a:lnTo>
                  <a:pt x="2588005" y="31749"/>
                </a:lnTo>
                <a:lnTo>
                  <a:pt x="2588005" y="44449"/>
                </a:lnTo>
                <a:lnTo>
                  <a:pt x="2638805" y="44449"/>
                </a:lnTo>
                <a:lnTo>
                  <a:pt x="2651505" y="38099"/>
                </a:lnTo>
                <a:lnTo>
                  <a:pt x="2638805" y="317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81"/>
          <p:cNvSpPr/>
          <p:nvPr/>
        </p:nvSpPr>
        <p:spPr>
          <a:xfrm>
            <a:off x="6371844" y="4628083"/>
            <a:ext cx="1412100" cy="16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81"/>
          <p:cNvSpPr/>
          <p:nvPr/>
        </p:nvSpPr>
        <p:spPr>
          <a:xfrm>
            <a:off x="8136890" y="3599129"/>
            <a:ext cx="790800" cy="18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81"/>
          <p:cNvSpPr/>
          <p:nvPr/>
        </p:nvSpPr>
        <p:spPr>
          <a:xfrm>
            <a:off x="7919973" y="2916631"/>
            <a:ext cx="898200" cy="1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81"/>
          <p:cNvSpPr/>
          <p:nvPr/>
        </p:nvSpPr>
        <p:spPr>
          <a:xfrm>
            <a:off x="5584825" y="3338410"/>
            <a:ext cx="163200" cy="3315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81"/>
          <p:cNvSpPr/>
          <p:nvPr/>
        </p:nvSpPr>
        <p:spPr>
          <a:xfrm>
            <a:off x="5831585" y="3131057"/>
            <a:ext cx="2432684" cy="1236345"/>
          </a:xfrm>
          <a:custGeom>
            <a:rect b="b" l="l" r="r" t="t"/>
            <a:pathLst>
              <a:path extrusionOk="0" h="1236345" w="2432684">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81"/>
          <p:cNvSpPr/>
          <p:nvPr/>
        </p:nvSpPr>
        <p:spPr>
          <a:xfrm>
            <a:off x="5859017" y="3220973"/>
            <a:ext cx="2479675" cy="1321435"/>
          </a:xfrm>
          <a:custGeom>
            <a:rect b="b" l="l" r="r" t="t"/>
            <a:pathLst>
              <a:path extrusionOk="0" h="1321435" w="247967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81"/>
          <p:cNvSpPr txBox="1"/>
          <p:nvPr/>
        </p:nvSpPr>
        <p:spPr>
          <a:xfrm>
            <a:off x="112802" y="507962"/>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Post-pruning</a:t>
            </a:r>
            <a:endParaRPr/>
          </a:p>
        </p:txBody>
      </p:sp>
      <p:sp>
        <p:nvSpPr>
          <p:cNvPr id="1305" name="Google Shape;1305;p181"/>
          <p:cNvSpPr txBox="1"/>
          <p:nvPr/>
        </p:nvSpPr>
        <p:spPr>
          <a:xfrm>
            <a:off x="239268" y="4167885"/>
            <a:ext cx="4619100" cy="7062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Prune nodes in a bottom-up manner, if it decreases validation error</a:t>
            </a:r>
            <a:endParaRPr/>
          </a:p>
        </p:txBody>
      </p:sp>
      <p:pic>
        <p:nvPicPr>
          <p:cNvPr descr="A close up of a map&#10;&#10;Description automatically generated" id="1306" name="Google Shape;1306;p181"/>
          <p:cNvPicPr preferRelativeResize="0"/>
          <p:nvPr/>
        </p:nvPicPr>
        <p:blipFill rotWithShape="1">
          <a:blip r:embed="rId7">
            <a:alphaModFix/>
          </a:blip>
          <a:srcRect b="0" l="0" r="0" t="0"/>
          <a:stretch/>
        </p:blipFill>
        <p:spPr>
          <a:xfrm>
            <a:off x="86056" y="1307584"/>
            <a:ext cx="5019598" cy="2766879"/>
          </a:xfrm>
          <a:prstGeom prst="rect">
            <a:avLst/>
          </a:prstGeom>
          <a:noFill/>
          <a:ln>
            <a:noFill/>
          </a:ln>
        </p:spPr>
      </p:pic>
      <p:sp>
        <p:nvSpPr>
          <p:cNvPr id="1307" name="Google Shape;1307;p181"/>
          <p:cNvSpPr/>
          <p:nvPr/>
        </p:nvSpPr>
        <p:spPr>
          <a:xfrm>
            <a:off x="6413245" y="2472689"/>
            <a:ext cx="0" cy="2158365"/>
          </a:xfrm>
          <a:custGeom>
            <a:rect b="b" l="l" r="r" t="t"/>
            <a:pathLst>
              <a:path extrusionOk="0" h="2158365" w="120000">
                <a:moveTo>
                  <a:pt x="0" y="0"/>
                </a:moveTo>
                <a:lnTo>
                  <a:pt x="0" y="2158225"/>
                </a:lnTo>
              </a:path>
            </a:pathLst>
          </a:custGeom>
          <a:noFill/>
          <a:ln cap="flat" cmpd="sng" w="28950">
            <a:solidFill>
              <a:srgbClr val="F44336"/>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82"/>
          <p:cNvSpPr/>
          <p:nvPr/>
        </p:nvSpPr>
        <p:spPr>
          <a:xfrm>
            <a:off x="5747003" y="2645664"/>
            <a:ext cx="76200" cy="1967864"/>
          </a:xfrm>
          <a:custGeom>
            <a:rect b="b" l="l" r="r" t="t"/>
            <a:pathLst>
              <a:path extrusionOk="0" h="1967864" w="76200">
                <a:moveTo>
                  <a:pt x="44450" y="63500"/>
                </a:moveTo>
                <a:lnTo>
                  <a:pt x="31750" y="63500"/>
                </a:lnTo>
                <a:lnTo>
                  <a:pt x="31750" y="1967826"/>
                </a:lnTo>
                <a:lnTo>
                  <a:pt x="44450" y="1967826"/>
                </a:lnTo>
                <a:lnTo>
                  <a:pt x="44450" y="63500"/>
                </a:lnTo>
                <a:close/>
              </a:path>
              <a:path extrusionOk="0" h="1967864" w="76200">
                <a:moveTo>
                  <a:pt x="38100" y="0"/>
                </a:moveTo>
                <a:lnTo>
                  <a:pt x="0" y="76200"/>
                </a:lnTo>
                <a:lnTo>
                  <a:pt x="31750" y="76200"/>
                </a:lnTo>
                <a:lnTo>
                  <a:pt x="31750" y="63500"/>
                </a:lnTo>
                <a:lnTo>
                  <a:pt x="69850" y="63500"/>
                </a:lnTo>
                <a:lnTo>
                  <a:pt x="38100" y="0"/>
                </a:lnTo>
                <a:close/>
              </a:path>
              <a:path extrusionOk="0" h="1967864" w="76200">
                <a:moveTo>
                  <a:pt x="69850" y="63500"/>
                </a:moveTo>
                <a:lnTo>
                  <a:pt x="44450" y="63500"/>
                </a:lnTo>
                <a:lnTo>
                  <a:pt x="44450" y="76200"/>
                </a:lnTo>
                <a:lnTo>
                  <a:pt x="76200" y="76200"/>
                </a:lnTo>
                <a:lnTo>
                  <a:pt x="69850" y="6350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82"/>
          <p:cNvSpPr/>
          <p:nvPr/>
        </p:nvSpPr>
        <p:spPr>
          <a:xfrm>
            <a:off x="5785103" y="4575047"/>
            <a:ext cx="2651759" cy="76200"/>
          </a:xfrm>
          <a:custGeom>
            <a:rect b="b" l="l" r="r" t="t"/>
            <a:pathLst>
              <a:path extrusionOk="0" h="76200" w="2651759">
                <a:moveTo>
                  <a:pt x="2575305" y="0"/>
                </a:moveTo>
                <a:lnTo>
                  <a:pt x="2575305" y="76199"/>
                </a:lnTo>
                <a:lnTo>
                  <a:pt x="2638805" y="44449"/>
                </a:lnTo>
                <a:lnTo>
                  <a:pt x="2588005" y="44449"/>
                </a:lnTo>
                <a:lnTo>
                  <a:pt x="2588005" y="31749"/>
                </a:lnTo>
                <a:lnTo>
                  <a:pt x="2638805" y="31749"/>
                </a:lnTo>
                <a:lnTo>
                  <a:pt x="2575305" y="0"/>
                </a:lnTo>
                <a:close/>
              </a:path>
              <a:path extrusionOk="0" h="76200" w="2651759">
                <a:moveTo>
                  <a:pt x="2575305" y="31749"/>
                </a:moveTo>
                <a:lnTo>
                  <a:pt x="0" y="31749"/>
                </a:lnTo>
                <a:lnTo>
                  <a:pt x="0" y="44449"/>
                </a:lnTo>
                <a:lnTo>
                  <a:pt x="2575305" y="44449"/>
                </a:lnTo>
                <a:lnTo>
                  <a:pt x="2575305" y="31749"/>
                </a:lnTo>
                <a:close/>
              </a:path>
              <a:path extrusionOk="0" h="76200" w="2651759">
                <a:moveTo>
                  <a:pt x="2638805" y="31749"/>
                </a:moveTo>
                <a:lnTo>
                  <a:pt x="2588005" y="31749"/>
                </a:lnTo>
                <a:lnTo>
                  <a:pt x="2588005" y="44449"/>
                </a:lnTo>
                <a:lnTo>
                  <a:pt x="2638805" y="44449"/>
                </a:lnTo>
                <a:lnTo>
                  <a:pt x="2651505" y="38099"/>
                </a:lnTo>
                <a:lnTo>
                  <a:pt x="2638805" y="317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82"/>
          <p:cNvSpPr/>
          <p:nvPr/>
        </p:nvSpPr>
        <p:spPr>
          <a:xfrm>
            <a:off x="6371844" y="4628083"/>
            <a:ext cx="1412100" cy="16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82"/>
          <p:cNvSpPr/>
          <p:nvPr/>
        </p:nvSpPr>
        <p:spPr>
          <a:xfrm>
            <a:off x="8136890" y="3599129"/>
            <a:ext cx="790800" cy="18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182"/>
          <p:cNvSpPr/>
          <p:nvPr/>
        </p:nvSpPr>
        <p:spPr>
          <a:xfrm>
            <a:off x="7919973" y="2916631"/>
            <a:ext cx="898200" cy="1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182"/>
          <p:cNvSpPr/>
          <p:nvPr/>
        </p:nvSpPr>
        <p:spPr>
          <a:xfrm>
            <a:off x="5584825" y="3338410"/>
            <a:ext cx="163200" cy="3315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182"/>
          <p:cNvSpPr/>
          <p:nvPr/>
        </p:nvSpPr>
        <p:spPr>
          <a:xfrm>
            <a:off x="5831585" y="3131057"/>
            <a:ext cx="2432684" cy="1236345"/>
          </a:xfrm>
          <a:custGeom>
            <a:rect b="b" l="l" r="r" t="t"/>
            <a:pathLst>
              <a:path extrusionOk="0" h="1236345" w="2432684">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182"/>
          <p:cNvSpPr/>
          <p:nvPr/>
        </p:nvSpPr>
        <p:spPr>
          <a:xfrm>
            <a:off x="5859017" y="3220973"/>
            <a:ext cx="2479675" cy="1321435"/>
          </a:xfrm>
          <a:custGeom>
            <a:rect b="b" l="l" r="r" t="t"/>
            <a:pathLst>
              <a:path extrusionOk="0" h="1321435" w="247967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182"/>
          <p:cNvSpPr txBox="1"/>
          <p:nvPr/>
        </p:nvSpPr>
        <p:spPr>
          <a:xfrm>
            <a:off x="-244175" y="498805"/>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Post-pruning</a:t>
            </a:r>
            <a:endParaRPr/>
          </a:p>
        </p:txBody>
      </p:sp>
      <p:sp>
        <p:nvSpPr>
          <p:cNvPr id="1321" name="Google Shape;1321;p182"/>
          <p:cNvSpPr txBox="1"/>
          <p:nvPr/>
        </p:nvSpPr>
        <p:spPr>
          <a:xfrm>
            <a:off x="239268" y="4167885"/>
            <a:ext cx="4619100" cy="7062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Prune nodes in a bottom-up manner, if it decreases validation error</a:t>
            </a:r>
            <a:endParaRPr/>
          </a:p>
        </p:txBody>
      </p:sp>
      <p:sp>
        <p:nvSpPr>
          <p:cNvPr id="1322" name="Google Shape;1322;p182"/>
          <p:cNvSpPr/>
          <p:nvPr/>
        </p:nvSpPr>
        <p:spPr>
          <a:xfrm>
            <a:off x="6982205" y="2472689"/>
            <a:ext cx="0" cy="2158365"/>
          </a:xfrm>
          <a:custGeom>
            <a:rect b="b" l="l" r="r" t="t"/>
            <a:pathLst>
              <a:path extrusionOk="0" h="2158365" w="120000">
                <a:moveTo>
                  <a:pt x="0" y="0"/>
                </a:moveTo>
                <a:lnTo>
                  <a:pt x="0" y="2158225"/>
                </a:lnTo>
              </a:path>
            </a:pathLst>
          </a:custGeom>
          <a:noFill/>
          <a:ln cap="flat" cmpd="sng" w="28950">
            <a:solidFill>
              <a:srgbClr val="F44336"/>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close up of a map&#10;&#10;Description automatically generated" id="1323" name="Google Shape;1323;p182"/>
          <p:cNvPicPr preferRelativeResize="0"/>
          <p:nvPr/>
        </p:nvPicPr>
        <p:blipFill rotWithShape="1">
          <a:blip r:embed="rId7">
            <a:alphaModFix/>
          </a:blip>
          <a:srcRect b="0" l="0" r="0" t="0"/>
          <a:stretch/>
        </p:blipFill>
        <p:spPr>
          <a:xfrm>
            <a:off x="96903" y="1551378"/>
            <a:ext cx="4712331" cy="2597423"/>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83"/>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329" name="Google Shape;1329;p183"/>
          <p:cNvSpPr txBox="1"/>
          <p:nvPr>
            <p:ph idx="1" type="body"/>
          </p:nvPr>
        </p:nvSpPr>
        <p:spPr>
          <a:xfrm>
            <a:off x="623888" y="3442097"/>
            <a:ext cx="7886700" cy="1125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330" name="Google Shape;1330;p18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31" name="Google Shape;1331;p183"/>
          <p:cNvSpPr txBox="1"/>
          <p:nvPr/>
        </p:nvSpPr>
        <p:spPr>
          <a:xfrm>
            <a:off x="99200" y="1855100"/>
            <a:ext cx="30000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Reduced Error Pruning</a:t>
            </a:r>
            <a:endParaRPr b="1"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Cost Complexity Pruning</a:t>
            </a:r>
            <a:endParaRPr b="1"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Minimum Error Pruning</a:t>
            </a:r>
            <a:endParaRPr b="1" sz="1100">
              <a:solidFill>
                <a:schemeClr val="dk1"/>
              </a:solidFill>
            </a:endParaRPr>
          </a:p>
        </p:txBody>
      </p:sp>
      <p:sp>
        <p:nvSpPr>
          <p:cNvPr id="1332" name="Google Shape;1332;p183"/>
          <p:cNvSpPr txBox="1"/>
          <p:nvPr/>
        </p:nvSpPr>
        <p:spPr>
          <a:xfrm>
            <a:off x="7757100" y="0"/>
            <a:ext cx="13869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Self study </a:t>
            </a:r>
            <a:endParaRPr b="1" sz="1800">
              <a:solidFill>
                <a:srgbClr val="FF0000"/>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84"/>
          <p:cNvSpPr/>
          <p:nvPr/>
        </p:nvSpPr>
        <p:spPr>
          <a:xfrm>
            <a:off x="740753" y="2074200"/>
            <a:ext cx="3392400" cy="2561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84"/>
          <p:cNvSpPr/>
          <p:nvPr/>
        </p:nvSpPr>
        <p:spPr>
          <a:xfrm>
            <a:off x="722376" y="2069592"/>
            <a:ext cx="128100" cy="2404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84"/>
          <p:cNvSpPr/>
          <p:nvPr/>
        </p:nvSpPr>
        <p:spPr>
          <a:xfrm>
            <a:off x="722376" y="2069592"/>
            <a:ext cx="128269" cy="2405379"/>
          </a:xfrm>
          <a:custGeom>
            <a:rect b="b" l="l" r="r" t="t"/>
            <a:pathLst>
              <a:path extrusionOk="0" h="2405379" w="128269">
                <a:moveTo>
                  <a:pt x="0" y="2404872"/>
                </a:moveTo>
                <a:lnTo>
                  <a:pt x="128016" y="2404872"/>
                </a:lnTo>
                <a:lnTo>
                  <a:pt x="128016" y="0"/>
                </a:lnTo>
                <a:lnTo>
                  <a:pt x="0" y="0"/>
                </a:lnTo>
                <a:lnTo>
                  <a:pt x="0" y="2404872"/>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84"/>
          <p:cNvSpPr/>
          <p:nvPr/>
        </p:nvSpPr>
        <p:spPr>
          <a:xfrm>
            <a:off x="509320" y="3105581"/>
            <a:ext cx="147900" cy="290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184"/>
          <p:cNvSpPr/>
          <p:nvPr/>
        </p:nvSpPr>
        <p:spPr>
          <a:xfrm>
            <a:off x="5082569" y="2074200"/>
            <a:ext cx="3393900" cy="256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84"/>
          <p:cNvSpPr/>
          <p:nvPr/>
        </p:nvSpPr>
        <p:spPr>
          <a:xfrm>
            <a:off x="5058155" y="2069592"/>
            <a:ext cx="128100" cy="2404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184"/>
          <p:cNvSpPr/>
          <p:nvPr/>
        </p:nvSpPr>
        <p:spPr>
          <a:xfrm>
            <a:off x="5058155" y="2069592"/>
            <a:ext cx="128270" cy="2405379"/>
          </a:xfrm>
          <a:custGeom>
            <a:rect b="b" l="l" r="r" t="t"/>
            <a:pathLst>
              <a:path extrusionOk="0" h="2405379" w="128270">
                <a:moveTo>
                  <a:pt x="0" y="2404872"/>
                </a:moveTo>
                <a:lnTo>
                  <a:pt x="128015" y="2404872"/>
                </a:lnTo>
                <a:lnTo>
                  <a:pt x="128015" y="0"/>
                </a:lnTo>
                <a:lnTo>
                  <a:pt x="0" y="0"/>
                </a:lnTo>
                <a:lnTo>
                  <a:pt x="0" y="2404872"/>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84"/>
          <p:cNvSpPr/>
          <p:nvPr/>
        </p:nvSpPr>
        <p:spPr>
          <a:xfrm>
            <a:off x="4845049" y="3105581"/>
            <a:ext cx="147900" cy="290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184"/>
          <p:cNvSpPr txBox="1"/>
          <p:nvPr/>
        </p:nvSpPr>
        <p:spPr>
          <a:xfrm>
            <a:off x="176784" y="349963"/>
            <a:ext cx="87903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Decision Boundaries</a:t>
            </a:r>
            <a:endParaRPr/>
          </a:p>
        </p:txBody>
      </p:sp>
      <p:sp>
        <p:nvSpPr>
          <p:cNvPr id="1346" name="Google Shape;1346;p184"/>
          <p:cNvSpPr txBox="1"/>
          <p:nvPr/>
        </p:nvSpPr>
        <p:spPr>
          <a:xfrm>
            <a:off x="141335" y="1102598"/>
            <a:ext cx="8790300" cy="5226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Decision trees produce non-linear decision boundaries</a:t>
            </a:r>
            <a:endParaRPr/>
          </a:p>
        </p:txBody>
      </p:sp>
      <p:sp>
        <p:nvSpPr>
          <p:cNvPr id="1347" name="Google Shape;1347;p184"/>
          <p:cNvSpPr txBox="1"/>
          <p:nvPr/>
        </p:nvSpPr>
        <p:spPr>
          <a:xfrm>
            <a:off x="915619" y="1625112"/>
            <a:ext cx="3217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Logistec Regression</a:t>
            </a:r>
            <a:endParaRPr/>
          </a:p>
        </p:txBody>
      </p:sp>
      <p:sp>
        <p:nvSpPr>
          <p:cNvPr id="1348" name="Google Shape;1348;p184"/>
          <p:cNvSpPr txBox="1"/>
          <p:nvPr/>
        </p:nvSpPr>
        <p:spPr>
          <a:xfrm>
            <a:off x="5259070" y="1625112"/>
            <a:ext cx="32175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Decision Tree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graphicFrame>
        <p:nvGraphicFramePr>
          <p:cNvPr id="1353" name="Google Shape;1353;p185"/>
          <p:cNvGraphicFramePr/>
          <p:nvPr/>
        </p:nvGraphicFramePr>
        <p:xfrm>
          <a:off x="62520" y="880200"/>
          <a:ext cx="3000000" cy="3000000"/>
        </p:xfrm>
        <a:graphic>
          <a:graphicData uri="http://schemas.openxmlformats.org/drawingml/2006/table">
            <a:tbl>
              <a:tblPr>
                <a:noFill/>
                <a:tableStyleId>{61D8BBBF-22AE-4D85-9032-958EE34EF3DA}</a:tableStyleId>
              </a:tblPr>
              <a:tblGrid>
                <a:gridCol w="2198500"/>
                <a:gridCol w="3458550"/>
                <a:gridCol w="3280800"/>
              </a:tblGrid>
              <a:tr h="190500">
                <a:tc>
                  <a:txBody>
                    <a:bodyPr/>
                    <a:lstStyle/>
                    <a:p>
                      <a:pPr indent="0" lvl="0" marL="0" rtl="0" algn="ctr">
                        <a:lnSpc>
                          <a:spcPct val="115000"/>
                        </a:lnSpc>
                        <a:spcBef>
                          <a:spcPts val="0"/>
                        </a:spcBef>
                        <a:spcAft>
                          <a:spcPts val="0"/>
                        </a:spcAft>
                        <a:buNone/>
                      </a:pPr>
                      <a:r>
                        <a:rPr b="1" lang="en" sz="1100"/>
                        <a:t>Aspect</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Logistic Regression (LR)</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Decision Tree (DT)</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95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Relationship with Data</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Assumes a linear relationship between features and outcome</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Handles both linear and non-linear relationships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Categorical Data Handling</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Requires Encoding (e.g., Yes/No → 0/1)</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Natively handles categorical variables without encoding, making preprocessing easier</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Interpretability</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Clear mathematically (coefficients = feature weights)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Clear visually (decision paths in a tree)</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95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Stability</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More stable with small changes in data</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Can change significantly with small data variations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195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Performance on Large &amp; Complex Data</a:t>
                      </a:r>
                      <a:endParaRPr b="1" sz="11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Efficient and fast, but </a:t>
                      </a:r>
                      <a:r>
                        <a:rPr b="1" lang="en" sz="1200">
                          <a:solidFill>
                            <a:schemeClr val="dk1"/>
                          </a:solidFill>
                          <a:latin typeface="Times New Roman"/>
                          <a:ea typeface="Times New Roman"/>
                          <a:cs typeface="Times New Roman"/>
                          <a:sym typeface="Times New Roman"/>
                        </a:rPr>
                        <a:t>struggles with complex/non-linear</a:t>
                      </a:r>
                      <a:r>
                        <a:rPr lang="en" sz="1200">
                          <a:solidFill>
                            <a:schemeClr val="dk1"/>
                          </a:solidFill>
                          <a:latin typeface="Times New Roman"/>
                          <a:ea typeface="Times New Roman"/>
                          <a:cs typeface="Times New Roman"/>
                          <a:sym typeface="Times New Roman"/>
                        </a:rPr>
                        <a:t> patterns unless features engineered </a:t>
                      </a:r>
                      <a:endParaRPr sz="15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Excels in capturing </a:t>
                      </a:r>
                      <a:r>
                        <a:rPr b="1" lang="en" sz="1200">
                          <a:solidFill>
                            <a:schemeClr val="dk1"/>
                          </a:solidFill>
                          <a:latin typeface="Times New Roman"/>
                          <a:ea typeface="Times New Roman"/>
                          <a:cs typeface="Times New Roman"/>
                          <a:sym typeface="Times New Roman"/>
                        </a:rPr>
                        <a:t>complex, high-dimensional, non-linear patterns</a:t>
                      </a:r>
                      <a:r>
                        <a:rPr lang="en" sz="1200">
                          <a:solidFill>
                            <a:schemeClr val="dk1"/>
                          </a:solidFill>
                          <a:latin typeface="Times New Roman"/>
                          <a:ea typeface="Times New Roman"/>
                          <a:cs typeface="Times New Roman"/>
                          <a:sym typeface="Times New Roman"/>
                        </a:rPr>
                        <a:t>, automatically handling feature interactions and variable selection </a:t>
                      </a:r>
                      <a:endParaRPr sz="15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354" name="Google Shape;1354;p185"/>
          <p:cNvSpPr txBox="1"/>
          <p:nvPr/>
        </p:nvSpPr>
        <p:spPr>
          <a:xfrm>
            <a:off x="34199" y="246227"/>
            <a:ext cx="76332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700">
                <a:solidFill>
                  <a:schemeClr val="dk1"/>
                </a:solidFill>
              </a:rPr>
              <a:t>Logistic Regression vs Decision Tree</a:t>
            </a:r>
            <a:endParaRPr b="1" sz="17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2"/>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5200"/>
              <a:buNone/>
            </a:pPr>
            <a:r>
              <a:t/>
            </a:r>
            <a:endParaRPr/>
          </a:p>
        </p:txBody>
      </p:sp>
      <p:sp>
        <p:nvSpPr>
          <p:cNvPr id="225" name="Google Shape;225;p42"/>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600"/>
              </a:spcBef>
              <a:spcAft>
                <a:spcPts val="0"/>
              </a:spcAft>
              <a:buSzPts val="2800"/>
              <a:buNone/>
            </a:pPr>
            <a:r>
              <a:t/>
            </a:r>
            <a:endParaRPr/>
          </a:p>
        </p:txBody>
      </p:sp>
      <p:sp>
        <p:nvSpPr>
          <p:cNvPr id="226" name="Google Shape;226;p42"/>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27" name="Google Shape;227;p42"/>
          <p:cNvPicPr preferRelativeResize="0"/>
          <p:nvPr/>
        </p:nvPicPr>
        <p:blipFill rotWithShape="1">
          <a:blip r:embed="rId3">
            <a:alphaModFix/>
          </a:blip>
          <a:srcRect b="0" l="0" r="0" t="0"/>
          <a:stretch/>
        </p:blipFill>
        <p:spPr>
          <a:xfrm>
            <a:off x="596948" y="0"/>
            <a:ext cx="7950106" cy="514350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86"/>
          <p:cNvSpPr txBox="1"/>
          <p:nvPr/>
        </p:nvSpPr>
        <p:spPr>
          <a:xfrm>
            <a:off x="1604525" y="2423275"/>
            <a:ext cx="586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chemeClr val="hlink"/>
                </a:solidFill>
                <a:hlinkClick r:id="rId3"/>
              </a:rPr>
              <a:t>https://www.kaggle.com/code/prashant111/decision-tree-classifier-tutorial</a:t>
            </a:r>
            <a:endParaRPr b="1" sz="1100">
              <a:solidFill>
                <a:schemeClr val="dk1"/>
              </a:solidFill>
            </a:endParaRPr>
          </a:p>
          <a:p>
            <a:pPr indent="0" lvl="0" marL="0" rtl="0" algn="l">
              <a:spcBef>
                <a:spcPts val="0"/>
              </a:spcBef>
              <a:spcAft>
                <a:spcPts val="0"/>
              </a:spcAft>
              <a:buNone/>
            </a:pPr>
            <a:r>
              <a:t/>
            </a:r>
            <a:endParaRPr b="1" sz="1100">
              <a:solidFill>
                <a:schemeClr val="dk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363" name="Shape 1363"/>
        <p:cNvGrpSpPr/>
        <p:nvPr/>
      </p:nvGrpSpPr>
      <p:grpSpPr>
        <a:xfrm>
          <a:off x="0" y="0"/>
          <a:ext cx="0" cy="0"/>
          <a:chOff x="0" y="0"/>
          <a:chExt cx="0" cy="0"/>
        </a:xfrm>
      </p:grpSpPr>
      <p:sp>
        <p:nvSpPr>
          <p:cNvPr id="1364" name="Google Shape;1364;p18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800"/>
              <a:buFont typeface="Arial"/>
              <a:buNone/>
            </a:pPr>
            <a:r>
              <a:rPr b="1" lang="en" sz="5000">
                <a:solidFill>
                  <a:schemeClr val="lt1"/>
                </a:solidFill>
              </a:rPr>
              <a:t>Ensemble learning</a:t>
            </a:r>
            <a:endParaRPr b="1" sz="5000">
              <a:solidFill>
                <a:schemeClr val="lt1"/>
              </a:solidFill>
            </a:endParaRPr>
          </a:p>
        </p:txBody>
      </p:sp>
      <p:cxnSp>
        <p:nvCxnSpPr>
          <p:cNvPr id="1365" name="Google Shape;1365;p187"/>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
        <p:nvSpPr>
          <p:cNvPr id="1366" name="Google Shape;1366;p187"/>
          <p:cNvSpPr txBox="1"/>
          <p:nvPr/>
        </p:nvSpPr>
        <p:spPr>
          <a:xfrm>
            <a:off x="408075" y="3501650"/>
            <a:ext cx="3685500" cy="73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74">
                <a:solidFill>
                  <a:schemeClr val="dk1"/>
                </a:solidFill>
              </a:rPr>
              <a:t>Random Forest</a:t>
            </a:r>
            <a:endParaRPr>
              <a:solidFill>
                <a:schemeClr val="dk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8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lang="en"/>
              <a:t>Ensemble learning</a:t>
            </a:r>
            <a:endParaRPr/>
          </a:p>
        </p:txBody>
      </p:sp>
      <p:sp>
        <p:nvSpPr>
          <p:cNvPr id="1372" name="Google Shape;1372;p18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rgbClr val="C00000"/>
              </a:buClr>
              <a:buSzPts val="2100"/>
              <a:buChar char="•"/>
            </a:pPr>
            <a:r>
              <a:rPr lang="en">
                <a:solidFill>
                  <a:srgbClr val="C00000"/>
                </a:solidFill>
              </a:rPr>
              <a:t>Ensemble learning </a:t>
            </a:r>
            <a:r>
              <a:rPr lang="en"/>
              <a:t>is a machine learning paradigm where </a:t>
            </a:r>
            <a:r>
              <a:rPr lang="en">
                <a:solidFill>
                  <a:srgbClr val="C00000"/>
                </a:solidFill>
              </a:rPr>
              <a:t>multiple</a:t>
            </a:r>
            <a:r>
              <a:rPr lang="en"/>
              <a:t> </a:t>
            </a:r>
            <a:r>
              <a:rPr lang="en">
                <a:solidFill>
                  <a:srgbClr val="C00000"/>
                </a:solidFill>
              </a:rPr>
              <a:t>models</a:t>
            </a:r>
            <a:r>
              <a:rPr lang="en"/>
              <a:t> (learners) are trained to solve the </a:t>
            </a:r>
            <a:r>
              <a:rPr lang="en">
                <a:solidFill>
                  <a:srgbClr val="C00000"/>
                </a:solidFill>
              </a:rPr>
              <a:t>same problem</a:t>
            </a:r>
            <a:r>
              <a:rPr lang="en"/>
              <a:t>. </a:t>
            </a:r>
            <a:endParaRPr/>
          </a:p>
          <a:p>
            <a:pPr indent="-171450" lvl="0" marL="177800" rtl="0" algn="l">
              <a:lnSpc>
                <a:spcPct val="90000"/>
              </a:lnSpc>
              <a:spcBef>
                <a:spcPts val="800"/>
              </a:spcBef>
              <a:spcAft>
                <a:spcPts val="0"/>
              </a:spcAft>
              <a:buClr>
                <a:schemeClr val="dk1"/>
              </a:buClr>
              <a:buSzPts val="2100"/>
              <a:buChar char="•"/>
            </a:pPr>
            <a:r>
              <a:rPr lang="en"/>
              <a:t>By using multiple learners, </a:t>
            </a:r>
            <a:r>
              <a:rPr lang="en">
                <a:solidFill>
                  <a:srgbClr val="C00000"/>
                </a:solidFill>
              </a:rPr>
              <a:t>generalization</a:t>
            </a:r>
            <a:r>
              <a:rPr lang="en"/>
              <a:t> ability of an ensemble can be much better than single learner.</a:t>
            </a:r>
            <a:endParaRPr/>
          </a:p>
        </p:txBody>
      </p:sp>
      <p:pic>
        <p:nvPicPr>
          <p:cNvPr descr="random forest | methods of ensemble" id="1373" name="Google Shape;1373;p188"/>
          <p:cNvPicPr preferRelativeResize="0"/>
          <p:nvPr/>
        </p:nvPicPr>
        <p:blipFill rotWithShape="1">
          <a:blip r:embed="rId3">
            <a:alphaModFix/>
          </a:blip>
          <a:srcRect b="0" l="0" r="0" t="0"/>
          <a:stretch/>
        </p:blipFill>
        <p:spPr>
          <a:xfrm>
            <a:off x="2330835" y="2647575"/>
            <a:ext cx="4286250" cy="240744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8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Calibri"/>
              <a:buNone/>
            </a:pPr>
            <a:r>
              <a:t/>
            </a:r>
            <a:endParaRPr/>
          </a:p>
        </p:txBody>
      </p:sp>
      <p:sp>
        <p:nvSpPr>
          <p:cNvPr id="1379" name="Google Shape;1379;p18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888888"/>
              </a:buClr>
              <a:buSzPts val="1800"/>
              <a:buNone/>
            </a:pPr>
            <a:r>
              <a:t/>
            </a:r>
            <a:endParaRPr/>
          </a:p>
        </p:txBody>
      </p:sp>
      <p:pic>
        <p:nvPicPr>
          <p:cNvPr descr="Gradient Boosting from scratch. Simplifying a complex algorithm | by Prince  Grover | ML Review" id="1380" name="Google Shape;1380;p189"/>
          <p:cNvPicPr preferRelativeResize="0"/>
          <p:nvPr/>
        </p:nvPicPr>
        <p:blipFill rotWithShape="1">
          <a:blip r:embed="rId3">
            <a:alphaModFix/>
          </a:blip>
          <a:srcRect b="0" l="0" r="0" t="0"/>
          <a:stretch/>
        </p:blipFill>
        <p:spPr>
          <a:xfrm>
            <a:off x="190537" y="0"/>
            <a:ext cx="8572500" cy="5143501"/>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pic>
        <p:nvPicPr>
          <p:cNvPr id="1385" name="Google Shape;1385;p190"/>
          <p:cNvPicPr preferRelativeResize="0"/>
          <p:nvPr/>
        </p:nvPicPr>
        <p:blipFill>
          <a:blip r:embed="rId3">
            <a:alphaModFix/>
          </a:blip>
          <a:stretch>
            <a:fillRect/>
          </a:stretch>
        </p:blipFill>
        <p:spPr>
          <a:xfrm>
            <a:off x="563175" y="76200"/>
            <a:ext cx="7728154" cy="49911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91"/>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Calibri"/>
              <a:buNone/>
            </a:pPr>
            <a:r>
              <a:t/>
            </a:r>
            <a:endParaRPr/>
          </a:p>
        </p:txBody>
      </p:sp>
      <p:sp>
        <p:nvSpPr>
          <p:cNvPr id="1391" name="Google Shape;1391;p191"/>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888888"/>
              </a:buClr>
              <a:buSzPts val="1800"/>
              <a:buNone/>
            </a:pPr>
            <a:r>
              <a:t/>
            </a:r>
            <a:endParaRPr/>
          </a:p>
        </p:txBody>
      </p:sp>
      <p:pic>
        <p:nvPicPr>
          <p:cNvPr descr="Gradient Boosting with LightGBM. Before talking about Gradient Boosting… |  by Luis Valencia | Python in Plain English" id="1392" name="Google Shape;1392;p191"/>
          <p:cNvPicPr preferRelativeResize="0"/>
          <p:nvPr/>
        </p:nvPicPr>
        <p:blipFill rotWithShape="1">
          <a:blip r:embed="rId3">
            <a:alphaModFix/>
          </a:blip>
          <a:srcRect b="0" l="0" r="0" t="0"/>
          <a:stretch/>
        </p:blipFill>
        <p:spPr>
          <a:xfrm>
            <a:off x="0" y="0"/>
            <a:ext cx="9149809" cy="514350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9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Ensemble Learning</a:t>
            </a:r>
            <a:endParaRPr/>
          </a:p>
        </p:txBody>
      </p:sp>
      <p:sp>
        <p:nvSpPr>
          <p:cNvPr id="1398" name="Google Shape;1398;p19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rgbClr val="FF0000"/>
              </a:buClr>
              <a:buSzPts val="2100"/>
              <a:buChar char="•"/>
            </a:pPr>
            <a:r>
              <a:rPr b="1" lang="en">
                <a:solidFill>
                  <a:srgbClr val="FF0000"/>
                </a:solidFill>
              </a:rPr>
              <a:t>Bagging</a:t>
            </a:r>
            <a:r>
              <a:rPr lang="en"/>
              <a:t> and </a:t>
            </a:r>
            <a:r>
              <a:rPr b="1" lang="en">
                <a:solidFill>
                  <a:srgbClr val="FF0000"/>
                </a:solidFill>
              </a:rPr>
              <a:t>Boosting</a:t>
            </a:r>
            <a:r>
              <a:rPr b="1" lang="en"/>
              <a:t> </a:t>
            </a:r>
            <a:r>
              <a:rPr lang="en"/>
              <a:t>are two types of </a:t>
            </a:r>
            <a:r>
              <a:rPr b="1" lang="en">
                <a:solidFill>
                  <a:srgbClr val="FF0000"/>
                </a:solidFill>
              </a:rPr>
              <a:t>Ensemble Learning</a:t>
            </a:r>
            <a:r>
              <a:rPr lang="en"/>
              <a:t>. These two decrease the </a:t>
            </a:r>
            <a:r>
              <a:rPr b="1" lang="en"/>
              <a:t>variance</a:t>
            </a:r>
            <a:r>
              <a:rPr lang="en"/>
              <a:t> of a single estimate as they combine several estimates from different models. So the result may be </a:t>
            </a:r>
            <a:r>
              <a:rPr lang="en">
                <a:solidFill>
                  <a:srgbClr val="FF0000"/>
                </a:solidFill>
              </a:rPr>
              <a:t>a model with higher stability</a:t>
            </a:r>
            <a:r>
              <a:rPr lang="en"/>
              <a:t>. </a:t>
            </a:r>
            <a:endParaRPr/>
          </a:p>
          <a:p>
            <a:pPr indent="-171450" lvl="0" marL="177800" rtl="0" algn="just">
              <a:lnSpc>
                <a:spcPct val="90000"/>
              </a:lnSpc>
              <a:spcBef>
                <a:spcPts val="800"/>
              </a:spcBef>
              <a:spcAft>
                <a:spcPts val="0"/>
              </a:spcAft>
              <a:buClr>
                <a:schemeClr val="dk1"/>
              </a:buClr>
              <a:buSzPts val="2100"/>
              <a:buChar char="•"/>
            </a:pPr>
            <a:r>
              <a:rPr b="1" lang="en"/>
              <a:t>Bagging</a:t>
            </a:r>
            <a:r>
              <a:rPr lang="en"/>
              <a:t>: It is a </a:t>
            </a:r>
            <a:r>
              <a:rPr lang="en">
                <a:solidFill>
                  <a:srgbClr val="FF0000"/>
                </a:solidFill>
              </a:rPr>
              <a:t>homogeneous weak learners’ model </a:t>
            </a:r>
            <a:r>
              <a:rPr lang="en"/>
              <a:t>that learns from each other </a:t>
            </a:r>
            <a:r>
              <a:rPr lang="en">
                <a:solidFill>
                  <a:srgbClr val="FF0000"/>
                </a:solidFill>
              </a:rPr>
              <a:t>independently</a:t>
            </a:r>
            <a:r>
              <a:rPr lang="en"/>
              <a:t> in parallel and combines them for determining the model </a:t>
            </a:r>
            <a:r>
              <a:rPr lang="en">
                <a:solidFill>
                  <a:srgbClr val="FF0000"/>
                </a:solidFill>
              </a:rPr>
              <a:t>average</a:t>
            </a:r>
            <a:r>
              <a:rPr lang="en"/>
              <a:t>.</a:t>
            </a:r>
            <a:endParaRPr/>
          </a:p>
          <a:p>
            <a:pPr indent="-171450" lvl="0" marL="177800" rtl="0" algn="just">
              <a:lnSpc>
                <a:spcPct val="90000"/>
              </a:lnSpc>
              <a:spcBef>
                <a:spcPts val="800"/>
              </a:spcBef>
              <a:spcAft>
                <a:spcPts val="0"/>
              </a:spcAft>
              <a:buClr>
                <a:schemeClr val="dk1"/>
              </a:buClr>
              <a:buSzPts val="2100"/>
              <a:buChar char="•"/>
            </a:pPr>
            <a:r>
              <a:rPr b="1" lang="en"/>
              <a:t>Boosting</a:t>
            </a:r>
            <a:r>
              <a:rPr lang="en"/>
              <a:t>: It is also </a:t>
            </a:r>
            <a:r>
              <a:rPr lang="en">
                <a:solidFill>
                  <a:srgbClr val="FF0000"/>
                </a:solidFill>
              </a:rPr>
              <a:t>a homogeneous weak learners’ model </a:t>
            </a:r>
            <a:r>
              <a:rPr lang="en"/>
              <a:t>but works differently from Bagging. In this model, learners learn </a:t>
            </a:r>
            <a:r>
              <a:rPr lang="en">
                <a:solidFill>
                  <a:srgbClr val="FF0000"/>
                </a:solidFill>
              </a:rPr>
              <a:t>sequentially</a:t>
            </a:r>
            <a:r>
              <a:rPr lang="en"/>
              <a:t> and adaptively to </a:t>
            </a:r>
            <a:r>
              <a:rPr lang="en">
                <a:solidFill>
                  <a:srgbClr val="FF0000"/>
                </a:solidFill>
              </a:rPr>
              <a:t>improve</a:t>
            </a:r>
            <a:r>
              <a:rPr lang="en"/>
              <a:t> model predictions of a </a:t>
            </a:r>
            <a:r>
              <a:rPr lang="en">
                <a:solidFill>
                  <a:srgbClr val="FF0000"/>
                </a:solidFill>
              </a:rPr>
              <a:t>learning</a:t>
            </a:r>
            <a:r>
              <a:rPr lang="en"/>
              <a:t> algorithm.</a:t>
            </a:r>
            <a:endParaRPr/>
          </a:p>
          <a:p>
            <a:pPr indent="-38100" lvl="0" marL="177800" rtl="0" algn="just">
              <a:lnSpc>
                <a:spcPct val="90000"/>
              </a:lnSpc>
              <a:spcBef>
                <a:spcPts val="800"/>
              </a:spcBef>
              <a:spcAft>
                <a:spcPts val="0"/>
              </a:spcAft>
              <a:buClr>
                <a:schemeClr val="dk1"/>
              </a:buClr>
              <a:buSzPts val="2100"/>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9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Bagging </a:t>
            </a:r>
            <a:r>
              <a:rPr b="1" lang="en"/>
              <a:t>in Machine Learning</a:t>
            </a:r>
            <a:endParaRPr/>
          </a:p>
        </p:txBody>
      </p:sp>
      <p:pic>
        <p:nvPicPr>
          <p:cNvPr descr="Lightbox" id="1404" name="Google Shape;1404;p193"/>
          <p:cNvPicPr preferRelativeResize="0"/>
          <p:nvPr/>
        </p:nvPicPr>
        <p:blipFill rotWithShape="1">
          <a:blip r:embed="rId3">
            <a:alphaModFix/>
          </a:blip>
          <a:srcRect b="0" l="0" r="0" t="0"/>
          <a:stretch/>
        </p:blipFill>
        <p:spPr>
          <a:xfrm>
            <a:off x="1087352" y="1192236"/>
            <a:ext cx="7143750" cy="3793002"/>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9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Bagging </a:t>
            </a:r>
            <a:r>
              <a:rPr b="1" lang="en"/>
              <a:t>in Machine Learning</a:t>
            </a:r>
            <a:endParaRPr/>
          </a:p>
        </p:txBody>
      </p:sp>
      <p:sp>
        <p:nvSpPr>
          <p:cNvPr id="1410" name="Google Shape;1410;p19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rgbClr val="FF0000"/>
              </a:buClr>
              <a:buSzPts val="2100"/>
              <a:buChar char="•"/>
            </a:pPr>
            <a:r>
              <a:rPr b="1" lang="en">
                <a:solidFill>
                  <a:srgbClr val="FF0000"/>
                </a:solidFill>
              </a:rPr>
              <a:t>B</a:t>
            </a:r>
            <a:r>
              <a:rPr lang="en">
                <a:solidFill>
                  <a:srgbClr val="FF0000"/>
                </a:solidFill>
              </a:rPr>
              <a:t>ootstrap </a:t>
            </a:r>
            <a:r>
              <a:rPr b="1" lang="en">
                <a:solidFill>
                  <a:srgbClr val="FF0000"/>
                </a:solidFill>
              </a:rPr>
              <a:t>A</a:t>
            </a:r>
            <a:r>
              <a:rPr lang="en">
                <a:solidFill>
                  <a:srgbClr val="FF0000"/>
                </a:solidFill>
              </a:rPr>
              <a:t>ggregating</a:t>
            </a:r>
            <a:r>
              <a:rPr lang="en"/>
              <a:t>, also known as </a:t>
            </a:r>
            <a:r>
              <a:rPr lang="en">
                <a:solidFill>
                  <a:srgbClr val="C00000"/>
                </a:solidFill>
              </a:rPr>
              <a:t>bagging</a:t>
            </a:r>
            <a:r>
              <a:rPr lang="en"/>
              <a:t>, is a machine learning ensemble meta-algorithm designed to improve the stability and accuracy of machine learning algorithms used in </a:t>
            </a:r>
            <a:r>
              <a:rPr lang="en">
                <a:solidFill>
                  <a:srgbClr val="FF0000"/>
                </a:solidFill>
              </a:rPr>
              <a:t>statistical classification and regression</a:t>
            </a:r>
            <a:r>
              <a:rPr lang="en"/>
              <a:t>. </a:t>
            </a:r>
            <a:endParaRPr/>
          </a:p>
          <a:p>
            <a:pPr indent="-171450" lvl="0" marL="177800" rtl="0" algn="just">
              <a:lnSpc>
                <a:spcPct val="90000"/>
              </a:lnSpc>
              <a:spcBef>
                <a:spcPts val="800"/>
              </a:spcBef>
              <a:spcAft>
                <a:spcPts val="0"/>
              </a:spcAft>
              <a:buClr>
                <a:schemeClr val="dk1"/>
              </a:buClr>
              <a:buSzPts val="2100"/>
              <a:buChar char="•"/>
            </a:pPr>
            <a:r>
              <a:rPr lang="en"/>
              <a:t>It </a:t>
            </a:r>
            <a:r>
              <a:rPr lang="en">
                <a:solidFill>
                  <a:srgbClr val="FF0000"/>
                </a:solidFill>
              </a:rPr>
              <a:t>decreases the variance</a:t>
            </a:r>
            <a:r>
              <a:rPr lang="en"/>
              <a:t> and helps to </a:t>
            </a:r>
            <a:r>
              <a:rPr lang="en">
                <a:solidFill>
                  <a:srgbClr val="FF0000"/>
                </a:solidFill>
              </a:rPr>
              <a:t>avoid overfitting</a:t>
            </a:r>
            <a:r>
              <a:rPr lang="en"/>
              <a:t>. It is usually applied to </a:t>
            </a:r>
            <a:r>
              <a:rPr lang="en">
                <a:solidFill>
                  <a:srgbClr val="C00000"/>
                </a:solidFill>
              </a:rPr>
              <a:t>decision tree methods</a:t>
            </a:r>
            <a:r>
              <a:rPr lang="en"/>
              <a:t>. </a:t>
            </a:r>
            <a:endParaRPr/>
          </a:p>
          <a:p>
            <a:pPr indent="-171450" lvl="0" marL="177800" rtl="0" algn="just">
              <a:lnSpc>
                <a:spcPct val="90000"/>
              </a:lnSpc>
              <a:spcBef>
                <a:spcPts val="800"/>
              </a:spcBef>
              <a:spcAft>
                <a:spcPts val="0"/>
              </a:spcAft>
              <a:buClr>
                <a:schemeClr val="dk1"/>
              </a:buClr>
              <a:buSzPts val="2100"/>
              <a:buChar char="•"/>
            </a:pPr>
            <a:r>
              <a:rPr lang="en"/>
              <a:t>Bagging is a special case of the model </a:t>
            </a:r>
            <a:r>
              <a:rPr lang="en">
                <a:solidFill>
                  <a:srgbClr val="FF0000"/>
                </a:solidFill>
              </a:rPr>
              <a:t>averaging approach</a:t>
            </a:r>
            <a:r>
              <a:rPr lang="en"/>
              <a:t>. </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9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Boosting in Machine Learning</a:t>
            </a:r>
            <a:endParaRPr/>
          </a:p>
        </p:txBody>
      </p:sp>
      <p:pic>
        <p:nvPicPr>
          <p:cNvPr descr="Lightbox" id="1416" name="Google Shape;1416;p195"/>
          <p:cNvPicPr preferRelativeResize="0"/>
          <p:nvPr>
            <p:ph idx="1" type="body"/>
          </p:nvPr>
        </p:nvPicPr>
        <p:blipFill rotWithShape="1">
          <a:blip r:embed="rId3">
            <a:alphaModFix/>
          </a:blip>
          <a:srcRect b="0" l="0" r="0" t="0"/>
          <a:stretch/>
        </p:blipFill>
        <p:spPr>
          <a:xfrm>
            <a:off x="1208866" y="1031867"/>
            <a:ext cx="6726300" cy="3773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3"/>
          <p:cNvSpPr txBox="1"/>
          <p:nvPr>
            <p:ph type="title"/>
          </p:nvPr>
        </p:nvSpPr>
        <p:spPr>
          <a:xfrm>
            <a:off x="311710" y="8669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300"/>
              <a:buFont typeface="Calibri"/>
              <a:buNone/>
            </a:pPr>
            <a:r>
              <a:rPr lang="en"/>
              <a:t>Regression Analysis</a:t>
            </a:r>
            <a:endParaRPr/>
          </a:p>
        </p:txBody>
      </p:sp>
      <p:sp>
        <p:nvSpPr>
          <p:cNvPr id="233" name="Google Shape;233;p43"/>
          <p:cNvSpPr txBox="1"/>
          <p:nvPr>
            <p:ph idx="1" type="body"/>
          </p:nvPr>
        </p:nvSpPr>
        <p:spPr>
          <a:xfrm>
            <a:off x="311700" y="659375"/>
            <a:ext cx="8582700" cy="435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400"/>
              <a:buNone/>
            </a:pPr>
            <a:r>
              <a:rPr lang="en" sz="1700">
                <a:solidFill>
                  <a:schemeClr val="dk1"/>
                </a:solidFill>
                <a:highlight>
                  <a:srgbClr val="FFFFFF"/>
                </a:highlight>
              </a:rPr>
              <a:t>Regression analysis is a powerful tool for </a:t>
            </a:r>
            <a:r>
              <a:rPr lang="en" sz="1700">
                <a:solidFill>
                  <a:schemeClr val="dk1"/>
                </a:solidFill>
                <a:highlight>
                  <a:schemeClr val="accent4"/>
                </a:highlight>
              </a:rPr>
              <a:t>uncovering the associations between variables observed in data, but cannot easily indicate causation</a:t>
            </a:r>
            <a:r>
              <a:rPr lang="en" sz="1700">
                <a:solidFill>
                  <a:schemeClr val="dk1"/>
                </a:solidFill>
                <a:highlight>
                  <a:srgbClr val="FFFFFF"/>
                </a:highlight>
              </a:rPr>
              <a:t>. It is used in several contexts in business, finance, and economics. For instance, it is used to help investment managers value assets and understand the relationships between factors such as </a:t>
            </a:r>
            <a:r>
              <a:rPr lang="en" sz="1700">
                <a:solidFill>
                  <a:schemeClr val="dk1"/>
                </a:solidFill>
                <a:highlight>
                  <a:srgbClr val="FFFFFF"/>
                </a:highlight>
                <a:uFill>
                  <a:noFill/>
                </a:uFill>
                <a:hlinkClick r:id="rId3">
                  <a:extLst>
                    <a:ext uri="{A12FA001-AC4F-418D-AE19-62706E023703}">
                      <ahyp:hlinkClr val="tx"/>
                    </a:ext>
                  </a:extLst>
                </a:hlinkClick>
              </a:rPr>
              <a:t>commodity prices</a:t>
            </a:r>
            <a:r>
              <a:rPr lang="en" sz="1700">
                <a:solidFill>
                  <a:schemeClr val="dk1"/>
                </a:solidFill>
                <a:highlight>
                  <a:srgbClr val="FFFFFF"/>
                </a:highlight>
              </a:rPr>
              <a:t> and the stocks of businesses dealing in those commodities.</a:t>
            </a:r>
            <a:endParaRPr sz="1700">
              <a:solidFill>
                <a:schemeClr val="dk1"/>
              </a:solidFill>
              <a:highlight>
                <a:srgbClr val="FFFFFF"/>
              </a:highlight>
            </a:endParaRPr>
          </a:p>
          <a:p>
            <a:pPr indent="-336550" lvl="0" marL="457200" rtl="0" algn="l">
              <a:lnSpc>
                <a:spcPct val="90000"/>
              </a:lnSpc>
              <a:spcBef>
                <a:spcPts val="1200"/>
              </a:spcBef>
              <a:spcAft>
                <a:spcPts val="0"/>
              </a:spcAft>
              <a:buClr>
                <a:srgbClr val="111111"/>
              </a:buClr>
              <a:buSzPts val="1300"/>
              <a:buChar char="●"/>
            </a:pPr>
            <a:r>
              <a:rPr lang="en" sz="1700">
                <a:solidFill>
                  <a:srgbClr val="111111"/>
                </a:solidFill>
                <a:highlight>
                  <a:srgbClr val="FFFFFF"/>
                </a:highlight>
              </a:rPr>
              <a:t>A regression is a statistical technique that relates a dependent variable to one or more independent (explanatory) variables.</a:t>
            </a:r>
            <a:endParaRPr sz="1700">
              <a:solidFill>
                <a:srgbClr val="111111"/>
              </a:solidFill>
              <a:highlight>
                <a:srgbClr val="FFFFFF"/>
              </a:highlight>
            </a:endParaRPr>
          </a:p>
          <a:p>
            <a:pPr indent="-336550" lvl="0" marL="457200" rtl="0" algn="l">
              <a:lnSpc>
                <a:spcPct val="90000"/>
              </a:lnSpc>
              <a:spcBef>
                <a:spcPts val="0"/>
              </a:spcBef>
              <a:spcAft>
                <a:spcPts val="0"/>
              </a:spcAft>
              <a:buClr>
                <a:srgbClr val="111111"/>
              </a:buClr>
              <a:buSzPts val="1300"/>
              <a:buChar char="●"/>
            </a:pPr>
            <a:r>
              <a:rPr lang="en" sz="1700">
                <a:solidFill>
                  <a:srgbClr val="111111"/>
                </a:solidFill>
                <a:highlight>
                  <a:srgbClr val="FFFFFF"/>
                </a:highlight>
              </a:rPr>
              <a:t>A regression model is able to show whether changes observed in the dependent variable are associated with changes in one or more of the explanatory variables.</a:t>
            </a:r>
            <a:endParaRPr sz="1700">
              <a:solidFill>
                <a:srgbClr val="111111"/>
              </a:solidFill>
              <a:highlight>
                <a:srgbClr val="FFFFFF"/>
              </a:highlight>
            </a:endParaRPr>
          </a:p>
          <a:p>
            <a:pPr indent="-336550" lvl="0" marL="457200" rtl="0" algn="l">
              <a:lnSpc>
                <a:spcPct val="90000"/>
              </a:lnSpc>
              <a:spcBef>
                <a:spcPts val="0"/>
              </a:spcBef>
              <a:spcAft>
                <a:spcPts val="0"/>
              </a:spcAft>
              <a:buClr>
                <a:srgbClr val="111111"/>
              </a:buClr>
              <a:buSzPts val="1300"/>
              <a:buChar char="●"/>
            </a:pPr>
            <a:r>
              <a:rPr lang="en" sz="1700">
                <a:solidFill>
                  <a:srgbClr val="111111"/>
                </a:solidFill>
                <a:highlight>
                  <a:srgbClr val="FFFFFF"/>
                </a:highlight>
              </a:rPr>
              <a:t>It does this by essentially fitting a best-fit line and seeing how the data is dispersed around this line.</a:t>
            </a:r>
            <a:endParaRPr sz="1700">
              <a:solidFill>
                <a:srgbClr val="111111"/>
              </a:solidFill>
              <a:highlight>
                <a:srgbClr val="FFFFFF"/>
              </a:highlight>
            </a:endParaRPr>
          </a:p>
          <a:p>
            <a:pPr indent="-336550" lvl="0" marL="457200" rtl="0" algn="l">
              <a:lnSpc>
                <a:spcPct val="90000"/>
              </a:lnSpc>
              <a:spcBef>
                <a:spcPts val="0"/>
              </a:spcBef>
              <a:spcAft>
                <a:spcPts val="0"/>
              </a:spcAft>
              <a:buClr>
                <a:srgbClr val="111111"/>
              </a:buClr>
              <a:buSzPts val="1300"/>
              <a:buChar char="●"/>
            </a:pPr>
            <a:r>
              <a:rPr lang="en" sz="1700">
                <a:solidFill>
                  <a:srgbClr val="111111"/>
                </a:solidFill>
                <a:highlight>
                  <a:srgbClr val="FFFFFF"/>
                </a:highlight>
              </a:rPr>
              <a:t>Regression helps economists and financial analysts in things ranging from asset valuation to making predictions.</a:t>
            </a:r>
            <a:endParaRPr sz="1700">
              <a:solidFill>
                <a:srgbClr val="111111"/>
              </a:solidFill>
              <a:highlight>
                <a:srgbClr val="FFFFFF"/>
              </a:highlight>
            </a:endParaRPr>
          </a:p>
          <a:p>
            <a:pPr indent="-336550" lvl="0" marL="457200" rtl="0" algn="l">
              <a:lnSpc>
                <a:spcPct val="90000"/>
              </a:lnSpc>
              <a:spcBef>
                <a:spcPts val="0"/>
              </a:spcBef>
              <a:spcAft>
                <a:spcPts val="0"/>
              </a:spcAft>
              <a:buClr>
                <a:srgbClr val="111111"/>
              </a:buClr>
              <a:buSzPts val="1300"/>
              <a:buChar char="●"/>
            </a:pPr>
            <a:r>
              <a:rPr lang="en" sz="1700">
                <a:solidFill>
                  <a:srgbClr val="111111"/>
                </a:solidFill>
                <a:highlight>
                  <a:srgbClr val="FFFFFF"/>
                </a:highlight>
              </a:rPr>
              <a:t>In order for regression results to be properly interpreted, several assumptions about the data and the model itself must hold</a:t>
            </a:r>
            <a:endParaRPr sz="1700">
              <a:solidFill>
                <a:schemeClr val="dk1"/>
              </a:solidFill>
              <a:highlight>
                <a:srgbClr val="FFFFFF"/>
              </a:highlight>
            </a:endParaRPr>
          </a:p>
        </p:txBody>
      </p:sp>
      <p:sp>
        <p:nvSpPr>
          <p:cNvPr id="234" name="Google Shape;234;p43"/>
          <p:cNvSpPr txBox="1"/>
          <p:nvPr>
            <p:ph idx="12" type="sldNum"/>
          </p:nvPr>
        </p:nvSpPr>
        <p:spPr>
          <a:xfrm>
            <a:off x="7961918" y="4678457"/>
            <a:ext cx="548700" cy="393600"/>
          </a:xfrm>
          <a:prstGeom prst="rect">
            <a:avLst/>
          </a:prstGeom>
          <a:noFill/>
          <a:ln>
            <a:noFill/>
          </a:ln>
        </p:spPr>
        <p:txBody>
          <a:bodyPr anchorCtr="0" anchor="ctr" bIns="68575" lIns="68575" spcFirstLastPara="1" rIns="68575" wrap="square" tIns="685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9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Boosting</a:t>
            </a:r>
            <a:endParaRPr/>
          </a:p>
        </p:txBody>
      </p:sp>
      <p:sp>
        <p:nvSpPr>
          <p:cNvPr id="1423" name="Google Shape;1423;p19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lnSpcReduction="10000"/>
          </a:bodyPr>
          <a:lstStyle/>
          <a:p>
            <a:pPr indent="-171450" lvl="0" marL="177800" rtl="0" algn="just">
              <a:lnSpc>
                <a:spcPct val="90000"/>
              </a:lnSpc>
              <a:spcBef>
                <a:spcPts val="0"/>
              </a:spcBef>
              <a:spcAft>
                <a:spcPts val="0"/>
              </a:spcAft>
              <a:buClr>
                <a:schemeClr val="dk1"/>
              </a:buClr>
              <a:buSzPts val="2100"/>
              <a:buChar char="•"/>
            </a:pPr>
            <a:r>
              <a:rPr lang="en"/>
              <a:t>Boosting is the </a:t>
            </a:r>
            <a:r>
              <a:rPr b="1" lang="en">
                <a:solidFill>
                  <a:srgbClr val="FF0000"/>
                </a:solidFill>
              </a:rPr>
              <a:t>ensemble learning method</a:t>
            </a:r>
            <a:r>
              <a:rPr lang="en"/>
              <a:t> where we build multiple weak learners (same  algorithms) in a </a:t>
            </a:r>
            <a:r>
              <a:rPr b="1" lang="en">
                <a:solidFill>
                  <a:srgbClr val="FF0000"/>
                </a:solidFill>
              </a:rPr>
              <a:t>SEQUENTIAL</a:t>
            </a:r>
            <a:r>
              <a:rPr lang="en">
                <a:solidFill>
                  <a:srgbClr val="FF0000"/>
                </a:solidFill>
              </a:rPr>
              <a:t> manner</a:t>
            </a:r>
            <a:r>
              <a:rPr lang="en"/>
              <a:t>.</a:t>
            </a:r>
            <a:endParaRPr/>
          </a:p>
          <a:p>
            <a:pPr indent="-171450" lvl="0" marL="177800" rtl="0" algn="just">
              <a:lnSpc>
                <a:spcPct val="90000"/>
              </a:lnSpc>
              <a:spcBef>
                <a:spcPts val="800"/>
              </a:spcBef>
              <a:spcAft>
                <a:spcPts val="0"/>
              </a:spcAft>
              <a:buClr>
                <a:schemeClr val="dk1"/>
              </a:buClr>
              <a:buSzPts val="2100"/>
              <a:buChar char="•"/>
            </a:pPr>
            <a:r>
              <a:rPr lang="en"/>
              <a:t>All these </a:t>
            </a:r>
            <a:r>
              <a:rPr b="1" lang="en">
                <a:solidFill>
                  <a:srgbClr val="FF0000"/>
                </a:solidFill>
              </a:rPr>
              <a:t>weak learners</a:t>
            </a:r>
            <a:r>
              <a:rPr lang="en"/>
              <a:t> take the </a:t>
            </a:r>
            <a:r>
              <a:rPr lang="en">
                <a:solidFill>
                  <a:srgbClr val="FF0000"/>
                </a:solidFill>
              </a:rPr>
              <a:t>previous models’ feedback </a:t>
            </a:r>
            <a:r>
              <a:rPr lang="en"/>
              <a:t>to improve their </a:t>
            </a:r>
            <a:r>
              <a:rPr lang="en">
                <a:solidFill>
                  <a:srgbClr val="C00000"/>
                </a:solidFill>
              </a:rPr>
              <a:t>power</a:t>
            </a:r>
            <a:r>
              <a:rPr lang="en"/>
              <a:t> in accurately predicting the </a:t>
            </a:r>
            <a:r>
              <a:rPr lang="en">
                <a:solidFill>
                  <a:srgbClr val="C00000"/>
                </a:solidFill>
              </a:rPr>
              <a:t>missclassified</a:t>
            </a:r>
            <a:r>
              <a:rPr lang="en"/>
              <a:t> classes. </a:t>
            </a:r>
            <a:endParaRPr/>
          </a:p>
          <a:p>
            <a:pPr indent="-171450" lvl="0" marL="177800" rtl="0" algn="just">
              <a:lnSpc>
                <a:spcPct val="90000"/>
              </a:lnSpc>
              <a:spcBef>
                <a:spcPts val="800"/>
              </a:spcBef>
              <a:spcAft>
                <a:spcPts val="0"/>
              </a:spcAft>
              <a:buClr>
                <a:schemeClr val="dk1"/>
              </a:buClr>
              <a:buSzPts val="2100"/>
              <a:buChar char="•"/>
            </a:pPr>
            <a:r>
              <a:rPr lang="en"/>
              <a:t>Boosting algorithms are one of the </a:t>
            </a:r>
            <a:r>
              <a:rPr lang="en">
                <a:solidFill>
                  <a:srgbClr val="FF0000"/>
                </a:solidFill>
              </a:rPr>
              <a:t>best-performing algorithms </a:t>
            </a:r>
            <a:r>
              <a:rPr lang="en"/>
              <a:t>among all the other Machine Learning algorithms with the </a:t>
            </a:r>
            <a:r>
              <a:rPr lang="en">
                <a:solidFill>
                  <a:srgbClr val="FF0000"/>
                </a:solidFill>
              </a:rPr>
              <a:t>best performance</a:t>
            </a:r>
            <a:r>
              <a:rPr lang="en"/>
              <a:t> and </a:t>
            </a:r>
            <a:r>
              <a:rPr lang="en">
                <a:solidFill>
                  <a:srgbClr val="FF0000"/>
                </a:solidFill>
              </a:rPr>
              <a:t>higher accuracies</a:t>
            </a:r>
            <a:r>
              <a:rPr lang="en"/>
              <a:t>. </a:t>
            </a:r>
            <a:endParaRPr/>
          </a:p>
          <a:p>
            <a:pPr indent="-171450" lvl="0" marL="177800" rtl="0" algn="just">
              <a:lnSpc>
                <a:spcPct val="90000"/>
              </a:lnSpc>
              <a:spcBef>
                <a:spcPts val="800"/>
              </a:spcBef>
              <a:spcAft>
                <a:spcPts val="0"/>
              </a:spcAft>
              <a:buClr>
                <a:schemeClr val="dk1"/>
              </a:buClr>
              <a:buSzPts val="2100"/>
              <a:buChar char="•"/>
            </a:pPr>
            <a:r>
              <a:rPr lang="en"/>
              <a:t>All the boosting algorithms work on the basis of </a:t>
            </a:r>
            <a:r>
              <a:rPr lang="en">
                <a:solidFill>
                  <a:srgbClr val="FF0000"/>
                </a:solidFill>
              </a:rPr>
              <a:t>learning from the errors </a:t>
            </a:r>
            <a:r>
              <a:rPr lang="en"/>
              <a:t>of the </a:t>
            </a:r>
            <a:r>
              <a:rPr lang="en">
                <a:solidFill>
                  <a:srgbClr val="FF0000"/>
                </a:solidFill>
              </a:rPr>
              <a:t>previous model trained </a:t>
            </a:r>
            <a:r>
              <a:rPr lang="en"/>
              <a:t>and </a:t>
            </a:r>
            <a:r>
              <a:rPr lang="en">
                <a:solidFill>
                  <a:srgbClr val="FF0000"/>
                </a:solidFill>
              </a:rPr>
              <a:t>tried avoiding the same mistakes </a:t>
            </a:r>
            <a:r>
              <a:rPr lang="en"/>
              <a:t>made by the previously trained weak learning algorithm.</a:t>
            </a:r>
            <a:endParaRPr/>
          </a:p>
          <a:p>
            <a:pPr indent="-38100" lvl="0" marL="177800" rtl="0" algn="just">
              <a:lnSpc>
                <a:spcPct val="90000"/>
              </a:lnSpc>
              <a:spcBef>
                <a:spcPts val="800"/>
              </a:spcBef>
              <a:spcAft>
                <a:spcPts val="0"/>
              </a:spcAft>
              <a:buClr>
                <a:schemeClr val="dk1"/>
              </a:buClr>
              <a:buSzPts val="2100"/>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graphicFrame>
        <p:nvGraphicFramePr>
          <p:cNvPr id="1428" name="Google Shape;1428;p197"/>
          <p:cNvGraphicFramePr/>
          <p:nvPr/>
        </p:nvGraphicFramePr>
        <p:xfrm>
          <a:off x="337624" y="379830"/>
          <a:ext cx="3000000" cy="3000000"/>
        </p:xfrm>
        <a:graphic>
          <a:graphicData uri="http://schemas.openxmlformats.org/drawingml/2006/table">
            <a:tbl>
              <a:tblPr>
                <a:noFill/>
                <a:tableStyleId>{61D8BBBF-22AE-4D85-9032-958EE34EF3DA}</a:tableStyleId>
              </a:tblPr>
              <a:tblGrid>
                <a:gridCol w="460875"/>
                <a:gridCol w="3844425"/>
                <a:gridCol w="4114200"/>
              </a:tblGrid>
              <a:tr h="249650">
                <a:tc>
                  <a:txBody>
                    <a:bodyPr/>
                    <a:lstStyle/>
                    <a:p>
                      <a:pPr indent="0" lvl="0" marL="0" marR="0" rtl="0" algn="ctr">
                        <a:spcBef>
                          <a:spcPts val="0"/>
                        </a:spcBef>
                        <a:spcAft>
                          <a:spcPts val="0"/>
                        </a:spcAft>
                        <a:buNone/>
                      </a:pPr>
                      <a:r>
                        <a:rPr b="1" lang="en" sz="600" u="none" cap="none" strike="noStrike"/>
                        <a:t>S.NO</a:t>
                      </a:r>
                      <a:endParaRPr sz="1100"/>
                    </a:p>
                  </a:txBody>
                  <a:tcPr marT="42725" marB="42725"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Bagging</a:t>
                      </a:r>
                      <a:endParaRPr sz="1100"/>
                    </a:p>
                  </a:txBody>
                  <a:tcPr marT="42725" marB="42725" marR="42725" marL="4272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1" lang="en" sz="1100" u="none" cap="none" strike="noStrike"/>
                        <a:t>Boosting</a:t>
                      </a:r>
                      <a:endParaRPr sz="1100"/>
                    </a:p>
                  </a:txBody>
                  <a:tcPr marT="42725" marB="42725" marR="42725" marL="4272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chemeClr val="lt2"/>
                    </a:solidFill>
                  </a:tcPr>
                </a:tc>
              </a:tr>
              <a:tr h="596600">
                <a:tc>
                  <a:txBody>
                    <a:bodyPr/>
                    <a:lstStyle/>
                    <a:p>
                      <a:pPr indent="0" lvl="0" marL="0" marR="0" rtl="0" algn="ctr">
                        <a:spcBef>
                          <a:spcPts val="0"/>
                        </a:spcBef>
                        <a:spcAft>
                          <a:spcPts val="0"/>
                        </a:spcAft>
                        <a:buNone/>
                      </a:pPr>
                      <a:r>
                        <a:rPr b="1" lang="en" sz="800" u="none" cap="none" strike="noStrike"/>
                        <a:t>1.</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The simplest way of combining predictions that </a:t>
                      </a:r>
                      <a:br>
                        <a:rPr b="1" lang="en" sz="1100" u="none" cap="none" strike="noStrike"/>
                      </a:br>
                      <a:r>
                        <a:rPr b="1" lang="en" sz="1100" u="none" cap="none" strike="noStrike"/>
                        <a:t>belong to the same type.</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A way of combining predictions that </a:t>
                      </a:r>
                      <a:br>
                        <a:rPr b="1" lang="en" sz="1100" u="none" cap="none" strike="noStrike"/>
                      </a:br>
                      <a:r>
                        <a:rPr b="1" lang="en" sz="1100" u="none" cap="none" strike="noStrike"/>
                        <a:t>belong to the different types.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249900">
                <a:tc>
                  <a:txBody>
                    <a:bodyPr/>
                    <a:lstStyle/>
                    <a:p>
                      <a:pPr indent="0" lvl="0" marL="0" marR="0" rtl="0" algn="ctr">
                        <a:spcBef>
                          <a:spcPts val="0"/>
                        </a:spcBef>
                        <a:spcAft>
                          <a:spcPts val="0"/>
                        </a:spcAft>
                        <a:buNone/>
                      </a:pPr>
                      <a:r>
                        <a:rPr b="1" lang="en" sz="800" u="none" cap="none" strike="noStrike"/>
                        <a:t>2.</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Aim to decrease variance, not bias.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Aim to decrease bias, not variance.</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423275">
                <a:tc>
                  <a:txBody>
                    <a:bodyPr/>
                    <a:lstStyle/>
                    <a:p>
                      <a:pPr indent="0" lvl="0" marL="0" marR="0" rtl="0" algn="ctr">
                        <a:spcBef>
                          <a:spcPts val="0"/>
                        </a:spcBef>
                        <a:spcAft>
                          <a:spcPts val="0"/>
                        </a:spcAft>
                        <a:buNone/>
                      </a:pPr>
                      <a:r>
                        <a:rPr b="1" lang="en" sz="800" u="none" cap="none" strike="noStrike"/>
                        <a:t>3.</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Each model receives equal weight.</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Models are weighted according to their performance.</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596600">
                <a:tc>
                  <a:txBody>
                    <a:bodyPr/>
                    <a:lstStyle/>
                    <a:p>
                      <a:pPr indent="0" lvl="0" marL="0" marR="0" rtl="0" algn="ctr">
                        <a:spcBef>
                          <a:spcPts val="0"/>
                        </a:spcBef>
                        <a:spcAft>
                          <a:spcPts val="0"/>
                        </a:spcAft>
                        <a:buNone/>
                      </a:pPr>
                      <a:r>
                        <a:rPr b="1" lang="en" sz="800" u="none" cap="none" strike="noStrike"/>
                        <a:t>4.</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Each model is built independently.</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New models are influenced </a:t>
                      </a:r>
                      <a:br>
                        <a:rPr b="1" lang="en" sz="1100" u="none" cap="none" strike="noStrike"/>
                      </a:br>
                      <a:r>
                        <a:rPr b="1" lang="en" sz="1100" u="none" cap="none" strike="noStrike"/>
                        <a:t>by the performance of previously built models.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769975">
                <a:tc>
                  <a:txBody>
                    <a:bodyPr/>
                    <a:lstStyle/>
                    <a:p>
                      <a:pPr indent="0" lvl="0" marL="0" marR="0" rtl="0" algn="ctr">
                        <a:spcBef>
                          <a:spcPts val="0"/>
                        </a:spcBef>
                        <a:spcAft>
                          <a:spcPts val="0"/>
                        </a:spcAft>
                        <a:buNone/>
                      </a:pPr>
                      <a:r>
                        <a:rPr b="1" lang="en" sz="800" u="none" cap="none" strike="noStrike"/>
                        <a:t>5.</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Different training data subsets are selected using row sampling with replacement and random sampling methods from the entire training dataset.</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Every new subset contains the elements that were misclassified by previous models.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423275">
                <a:tc>
                  <a:txBody>
                    <a:bodyPr/>
                    <a:lstStyle/>
                    <a:p>
                      <a:pPr indent="0" lvl="0" marL="0" marR="0" rtl="0" algn="ctr">
                        <a:spcBef>
                          <a:spcPts val="0"/>
                        </a:spcBef>
                        <a:spcAft>
                          <a:spcPts val="0"/>
                        </a:spcAft>
                        <a:buNone/>
                      </a:pPr>
                      <a:r>
                        <a:rPr b="1" lang="en" sz="800" u="none" cap="none" strike="noStrike"/>
                        <a:t>6.</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Bagging tries to solve the over-fitting problem.</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Boosting tries to reduce bias.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423275">
                <a:tc>
                  <a:txBody>
                    <a:bodyPr/>
                    <a:lstStyle/>
                    <a:p>
                      <a:pPr indent="0" lvl="0" marL="0" marR="0" rtl="0" algn="ctr">
                        <a:spcBef>
                          <a:spcPts val="0"/>
                        </a:spcBef>
                        <a:spcAft>
                          <a:spcPts val="0"/>
                        </a:spcAft>
                        <a:buNone/>
                      </a:pPr>
                      <a:r>
                        <a:rPr b="1" lang="en" sz="800" u="none" cap="none" strike="noStrike"/>
                        <a:t>7.</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If the classifier is unstable (high variance), then apply bagging.</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If the classifier is stable and simple (high bias) the apply boosting.</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423275">
                <a:tc>
                  <a:txBody>
                    <a:bodyPr/>
                    <a:lstStyle/>
                    <a:p>
                      <a:pPr indent="0" lvl="0" marL="0" marR="0" rtl="0" algn="ctr">
                        <a:spcBef>
                          <a:spcPts val="0"/>
                        </a:spcBef>
                        <a:spcAft>
                          <a:spcPts val="0"/>
                        </a:spcAft>
                        <a:buNone/>
                      </a:pPr>
                      <a:r>
                        <a:rPr b="1" lang="en" sz="800" u="none" cap="none" strike="noStrike"/>
                        <a:t>8. </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In this base classifiers are trained parallelly.</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In this base classifiers are trained sequentially.</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423275">
                <a:tc>
                  <a:txBody>
                    <a:bodyPr/>
                    <a:lstStyle/>
                    <a:p>
                      <a:pPr indent="0" lvl="0" marL="0" marR="0" rtl="0" algn="ctr">
                        <a:spcBef>
                          <a:spcPts val="0"/>
                        </a:spcBef>
                        <a:spcAft>
                          <a:spcPts val="0"/>
                        </a:spcAft>
                        <a:buNone/>
                      </a:pPr>
                      <a:r>
                        <a:rPr b="1" lang="en" sz="800" u="none" cap="none" strike="noStrike"/>
                        <a:t>9</a:t>
                      </a:r>
                      <a:endParaRPr sz="1100"/>
                    </a:p>
                  </a:txBody>
                  <a:tcPr marT="27750" marB="27750" marR="17075" marL="170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Example: The Random forest model uses Bagging.</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100" u="none" cap="none" strike="noStrike"/>
                        <a:t>Example: The AdaBoost uses Boosting techniques</a:t>
                      </a:r>
                      <a:endParaRPr sz="1100"/>
                    </a:p>
                  </a:txBody>
                  <a:tcPr marT="27750" marB="27750" marR="27750" marL="277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432" name="Shape 1432"/>
        <p:cNvGrpSpPr/>
        <p:nvPr/>
      </p:nvGrpSpPr>
      <p:grpSpPr>
        <a:xfrm>
          <a:off x="0" y="0"/>
          <a:ext cx="0" cy="0"/>
          <a:chOff x="0" y="0"/>
          <a:chExt cx="0" cy="0"/>
        </a:xfrm>
      </p:grpSpPr>
      <p:sp>
        <p:nvSpPr>
          <p:cNvPr id="1433" name="Google Shape;1433;p19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6000"/>
              <a:buFont typeface="Calibri"/>
              <a:buNone/>
            </a:pPr>
            <a:r>
              <a:rPr lang="en" sz="6000">
                <a:solidFill>
                  <a:schemeClr val="lt1"/>
                </a:solidFill>
              </a:rPr>
              <a:t>Random Forest</a:t>
            </a:r>
            <a:endParaRPr b="1" sz="6000">
              <a:solidFill>
                <a:schemeClr val="lt1"/>
              </a:solidFill>
            </a:endParaRPr>
          </a:p>
        </p:txBody>
      </p:sp>
      <p:cxnSp>
        <p:nvCxnSpPr>
          <p:cNvPr id="1434" name="Google Shape;1434;p198"/>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9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Random Forest</a:t>
            </a:r>
            <a:endParaRPr/>
          </a:p>
        </p:txBody>
      </p:sp>
      <p:pic>
        <p:nvPicPr>
          <p:cNvPr id="1441" name="Google Shape;1441;p199"/>
          <p:cNvPicPr preferRelativeResize="0"/>
          <p:nvPr>
            <p:ph idx="1" type="body"/>
          </p:nvPr>
        </p:nvPicPr>
        <p:blipFill rotWithShape="1">
          <a:blip r:embed="rId3">
            <a:alphaModFix/>
          </a:blip>
          <a:srcRect b="0" l="0" r="0" t="0"/>
          <a:stretch/>
        </p:blipFill>
        <p:spPr>
          <a:xfrm>
            <a:off x="1234440" y="1439633"/>
            <a:ext cx="6967800" cy="34839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20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Random Forest</a:t>
            </a:r>
            <a:endParaRPr/>
          </a:p>
        </p:txBody>
      </p:sp>
      <p:sp>
        <p:nvSpPr>
          <p:cNvPr id="1447" name="Google Shape;1447;p20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lnSpcReduction="20000"/>
          </a:bodyPr>
          <a:lstStyle/>
          <a:p>
            <a:pPr indent="-171450" lvl="0" marL="177800" rtl="0" algn="just">
              <a:lnSpc>
                <a:spcPct val="90000"/>
              </a:lnSpc>
              <a:spcBef>
                <a:spcPts val="0"/>
              </a:spcBef>
              <a:spcAft>
                <a:spcPts val="0"/>
              </a:spcAft>
              <a:buClr>
                <a:schemeClr val="dk1"/>
              </a:buClr>
              <a:buSzPts val="2100"/>
              <a:buChar char="•"/>
            </a:pPr>
            <a:r>
              <a:rPr lang="en"/>
              <a:t>The random forest algorithm is a </a:t>
            </a:r>
            <a:r>
              <a:rPr lang="en">
                <a:solidFill>
                  <a:srgbClr val="FF0000"/>
                </a:solidFill>
              </a:rPr>
              <a:t>supervised classification </a:t>
            </a:r>
            <a:r>
              <a:rPr lang="en"/>
              <a:t>algorithm.</a:t>
            </a:r>
            <a:endParaRPr/>
          </a:p>
          <a:p>
            <a:pPr indent="-171450" lvl="0" marL="177800" rtl="0" algn="just">
              <a:lnSpc>
                <a:spcPct val="90000"/>
              </a:lnSpc>
              <a:spcBef>
                <a:spcPts val="800"/>
              </a:spcBef>
              <a:spcAft>
                <a:spcPts val="0"/>
              </a:spcAft>
              <a:buClr>
                <a:schemeClr val="dk1"/>
              </a:buClr>
              <a:buSzPts val="2100"/>
              <a:buChar char="•"/>
            </a:pPr>
            <a:r>
              <a:rPr lang="en"/>
              <a:t>As the name suggests, this algorithm creates the </a:t>
            </a:r>
            <a:r>
              <a:rPr lang="en">
                <a:solidFill>
                  <a:srgbClr val="FF0000"/>
                </a:solidFill>
              </a:rPr>
              <a:t>forest</a:t>
            </a:r>
            <a:r>
              <a:rPr lang="en"/>
              <a:t> with a </a:t>
            </a:r>
            <a:r>
              <a:rPr lang="en">
                <a:solidFill>
                  <a:srgbClr val="FF0000"/>
                </a:solidFill>
              </a:rPr>
              <a:t>number of trees</a:t>
            </a:r>
            <a:r>
              <a:rPr lang="en"/>
              <a:t>.</a:t>
            </a:r>
            <a:endParaRPr/>
          </a:p>
          <a:p>
            <a:pPr indent="-171450" lvl="0" marL="177800" rtl="0" algn="just">
              <a:lnSpc>
                <a:spcPct val="90000"/>
              </a:lnSpc>
              <a:spcBef>
                <a:spcPts val="800"/>
              </a:spcBef>
              <a:spcAft>
                <a:spcPts val="0"/>
              </a:spcAft>
              <a:buClr>
                <a:schemeClr val="dk1"/>
              </a:buClr>
              <a:buSzPts val="2100"/>
              <a:buChar char="•"/>
            </a:pPr>
            <a:r>
              <a:rPr lang="en"/>
              <a:t>In general, the </a:t>
            </a:r>
            <a:r>
              <a:rPr b="1" lang="en">
                <a:solidFill>
                  <a:srgbClr val="FF0000"/>
                </a:solidFill>
              </a:rPr>
              <a:t>more trees in the forest</a:t>
            </a:r>
            <a:r>
              <a:rPr lang="en"/>
              <a:t> the more </a:t>
            </a:r>
            <a:r>
              <a:rPr lang="en">
                <a:solidFill>
                  <a:srgbClr val="FF0000"/>
                </a:solidFill>
              </a:rPr>
              <a:t>robust</a:t>
            </a:r>
            <a:r>
              <a:rPr lang="en"/>
              <a:t> the forest looks like. </a:t>
            </a:r>
            <a:endParaRPr/>
          </a:p>
          <a:p>
            <a:pPr indent="-171450" lvl="0" marL="177800" rtl="0" algn="just">
              <a:lnSpc>
                <a:spcPct val="90000"/>
              </a:lnSpc>
              <a:spcBef>
                <a:spcPts val="800"/>
              </a:spcBef>
              <a:spcAft>
                <a:spcPts val="0"/>
              </a:spcAft>
              <a:buClr>
                <a:schemeClr val="dk1"/>
              </a:buClr>
              <a:buSzPts val="2100"/>
              <a:buChar char="•"/>
            </a:pPr>
            <a:r>
              <a:rPr lang="en"/>
              <a:t>In the same way in the random forest classifier, the </a:t>
            </a:r>
            <a:r>
              <a:rPr b="1" lang="en"/>
              <a:t>higher the number</a:t>
            </a:r>
            <a:r>
              <a:rPr lang="en"/>
              <a:t> of trees in the forest gives </a:t>
            </a:r>
            <a:r>
              <a:rPr b="1" lang="en"/>
              <a:t>the </a:t>
            </a:r>
            <a:r>
              <a:rPr b="1" lang="en">
                <a:solidFill>
                  <a:srgbClr val="FF0000"/>
                </a:solidFill>
              </a:rPr>
              <a:t>high the accuracy</a:t>
            </a:r>
            <a:r>
              <a:rPr lang="en"/>
              <a:t> results.</a:t>
            </a:r>
            <a:endParaRPr/>
          </a:p>
          <a:p>
            <a:pPr indent="-171450" lvl="0" marL="177800" rtl="0" algn="just">
              <a:lnSpc>
                <a:spcPct val="90000"/>
              </a:lnSpc>
              <a:spcBef>
                <a:spcPts val="800"/>
              </a:spcBef>
              <a:spcAft>
                <a:spcPts val="0"/>
              </a:spcAft>
              <a:buClr>
                <a:schemeClr val="dk1"/>
              </a:buClr>
              <a:buSzPts val="2100"/>
              <a:buChar char="•"/>
            </a:pPr>
            <a:r>
              <a:rPr lang="en"/>
              <a:t>In comparison, the random forest algorithm </a:t>
            </a:r>
            <a:r>
              <a:rPr lang="en">
                <a:solidFill>
                  <a:srgbClr val="FF0000"/>
                </a:solidFill>
              </a:rPr>
              <a:t>randomly selects observations and features </a:t>
            </a:r>
            <a:r>
              <a:rPr lang="en"/>
              <a:t>to build </a:t>
            </a:r>
            <a:r>
              <a:rPr lang="en">
                <a:solidFill>
                  <a:srgbClr val="FF0000"/>
                </a:solidFill>
              </a:rPr>
              <a:t>several decision trees </a:t>
            </a:r>
            <a:r>
              <a:rPr lang="en"/>
              <a:t>and then </a:t>
            </a:r>
            <a:r>
              <a:rPr lang="en">
                <a:solidFill>
                  <a:srgbClr val="FF0000"/>
                </a:solidFill>
              </a:rPr>
              <a:t>averages</a:t>
            </a:r>
            <a:r>
              <a:rPr lang="en"/>
              <a:t> the results.</a:t>
            </a:r>
            <a:endParaRPr/>
          </a:p>
          <a:p>
            <a:pPr indent="0" lvl="0" marL="0" rtl="0" algn="just">
              <a:lnSpc>
                <a:spcPct val="90000"/>
              </a:lnSpc>
              <a:spcBef>
                <a:spcPts val="800"/>
              </a:spcBef>
              <a:spcAft>
                <a:spcPts val="0"/>
              </a:spcAft>
              <a:buClr>
                <a:schemeClr val="dk1"/>
              </a:buClr>
              <a:buSzPts val="2100"/>
              <a:buNone/>
            </a:pPr>
            <a:r>
              <a:t/>
            </a:r>
            <a:endParaRPr/>
          </a:p>
          <a:p>
            <a:pPr indent="-38100" lvl="0" marL="177800" rtl="0" algn="just">
              <a:lnSpc>
                <a:spcPct val="90000"/>
              </a:lnSpc>
              <a:spcBef>
                <a:spcPts val="800"/>
              </a:spcBef>
              <a:spcAft>
                <a:spcPts val="0"/>
              </a:spcAft>
              <a:buClr>
                <a:schemeClr val="dk1"/>
              </a:buClr>
              <a:buSzPts val="2100"/>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0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Why Random forest algorithm</a:t>
            </a:r>
            <a:endParaRPr/>
          </a:p>
        </p:txBody>
      </p:sp>
      <p:sp>
        <p:nvSpPr>
          <p:cNvPr id="1453" name="Google Shape;1453;p20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The same </a:t>
            </a:r>
            <a:r>
              <a:rPr b="1" lang="en"/>
              <a:t>random forest algorithm</a:t>
            </a:r>
            <a:r>
              <a:rPr lang="en"/>
              <a:t> or the random forest classifier can use for both </a:t>
            </a:r>
            <a:r>
              <a:rPr lang="en">
                <a:solidFill>
                  <a:srgbClr val="FF0000"/>
                </a:solidFill>
              </a:rPr>
              <a:t>classification</a:t>
            </a:r>
            <a:r>
              <a:rPr lang="en"/>
              <a:t> and the </a:t>
            </a:r>
            <a:r>
              <a:rPr lang="en">
                <a:solidFill>
                  <a:srgbClr val="FF0000"/>
                </a:solidFill>
              </a:rPr>
              <a:t>regression</a:t>
            </a:r>
            <a:r>
              <a:rPr lang="en"/>
              <a:t> task.</a:t>
            </a:r>
            <a:endParaRPr/>
          </a:p>
          <a:p>
            <a:pPr indent="-171450" lvl="0" marL="177800" rtl="0" algn="l">
              <a:lnSpc>
                <a:spcPct val="90000"/>
              </a:lnSpc>
              <a:spcBef>
                <a:spcPts val="800"/>
              </a:spcBef>
              <a:spcAft>
                <a:spcPts val="0"/>
              </a:spcAft>
              <a:buClr>
                <a:schemeClr val="dk1"/>
              </a:buClr>
              <a:buSzPts val="2100"/>
              <a:buChar char="•"/>
            </a:pPr>
            <a:r>
              <a:rPr lang="en"/>
              <a:t>Random forest classifier will </a:t>
            </a:r>
            <a:r>
              <a:rPr b="1" lang="en">
                <a:solidFill>
                  <a:srgbClr val="FF0000"/>
                </a:solidFill>
              </a:rPr>
              <a:t>handle the missing</a:t>
            </a:r>
            <a:r>
              <a:rPr lang="en"/>
              <a:t> values.</a:t>
            </a:r>
            <a:endParaRPr/>
          </a:p>
          <a:p>
            <a:pPr indent="-171450" lvl="0" marL="177800" rtl="0" algn="l">
              <a:lnSpc>
                <a:spcPct val="90000"/>
              </a:lnSpc>
              <a:spcBef>
                <a:spcPts val="800"/>
              </a:spcBef>
              <a:spcAft>
                <a:spcPts val="0"/>
              </a:spcAft>
              <a:buClr>
                <a:schemeClr val="dk1"/>
              </a:buClr>
              <a:buSzPts val="2100"/>
              <a:buChar char="•"/>
            </a:pPr>
            <a:r>
              <a:rPr lang="en"/>
              <a:t>When we have </a:t>
            </a:r>
            <a:r>
              <a:rPr b="1" lang="en"/>
              <a:t>more trees </a:t>
            </a:r>
            <a:r>
              <a:rPr lang="en"/>
              <a:t>in the forest, a random forest classifier won’t </a:t>
            </a:r>
            <a:r>
              <a:rPr b="1" lang="en">
                <a:solidFill>
                  <a:srgbClr val="FF0000"/>
                </a:solidFill>
              </a:rPr>
              <a:t>overfit</a:t>
            </a:r>
            <a:r>
              <a:rPr lang="en"/>
              <a:t> the model.</a:t>
            </a:r>
            <a:endParaRPr/>
          </a:p>
          <a:p>
            <a:pPr indent="-171450" lvl="0" marL="177800" rtl="0" algn="l">
              <a:lnSpc>
                <a:spcPct val="90000"/>
              </a:lnSpc>
              <a:spcBef>
                <a:spcPts val="800"/>
              </a:spcBef>
              <a:spcAft>
                <a:spcPts val="0"/>
              </a:spcAft>
              <a:buClr>
                <a:schemeClr val="dk1"/>
              </a:buClr>
              <a:buSzPts val="2100"/>
              <a:buChar char="•"/>
            </a:pPr>
            <a:r>
              <a:rPr lang="en"/>
              <a:t>The random forest algorithm can be used for </a:t>
            </a:r>
            <a:r>
              <a:rPr lang="en">
                <a:solidFill>
                  <a:srgbClr val="FF0000"/>
                </a:solidFill>
              </a:rPr>
              <a:t>feature engineering</a:t>
            </a:r>
            <a:r>
              <a:rPr lang="en"/>
              <a:t>.</a:t>
            </a:r>
            <a:endParaRPr/>
          </a:p>
          <a:p>
            <a:pPr indent="-177800" lvl="1" marL="520700" rtl="0" algn="l">
              <a:lnSpc>
                <a:spcPct val="90000"/>
              </a:lnSpc>
              <a:spcBef>
                <a:spcPts val="400"/>
              </a:spcBef>
              <a:spcAft>
                <a:spcPts val="0"/>
              </a:spcAft>
              <a:buClr>
                <a:schemeClr val="dk1"/>
              </a:buClr>
              <a:buSzPts val="1800"/>
              <a:buChar char="•"/>
            </a:pPr>
            <a:r>
              <a:rPr lang="en"/>
              <a:t>This means identifying the </a:t>
            </a:r>
            <a:r>
              <a:rPr lang="en">
                <a:solidFill>
                  <a:srgbClr val="FF0000"/>
                </a:solidFill>
              </a:rPr>
              <a:t>most important features </a:t>
            </a:r>
            <a:r>
              <a:rPr lang="en"/>
              <a:t>out of the available features from the training dataset.</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descr="9. Image classification - Random Forest" id="1458" name="Google Shape;1458;p202"/>
          <p:cNvPicPr preferRelativeResize="0"/>
          <p:nvPr/>
        </p:nvPicPr>
        <p:blipFill rotWithShape="1">
          <a:blip r:embed="rId3">
            <a:alphaModFix/>
          </a:blip>
          <a:srcRect b="0" l="0" r="0" t="0"/>
          <a:stretch/>
        </p:blipFill>
        <p:spPr>
          <a:xfrm>
            <a:off x="1126823" y="152987"/>
            <a:ext cx="6742644" cy="4990514"/>
          </a:xfrm>
          <a:prstGeom prst="rect">
            <a:avLst/>
          </a:prstGeom>
          <a:noFill/>
          <a:ln>
            <a:noFill/>
          </a:ln>
        </p:spPr>
      </p:pic>
      <p:sp>
        <p:nvSpPr>
          <p:cNvPr id="1459" name="Google Shape;1459;p202"/>
          <p:cNvSpPr txBox="1"/>
          <p:nvPr/>
        </p:nvSpPr>
        <p:spPr>
          <a:xfrm>
            <a:off x="293914" y="2509744"/>
            <a:ext cx="1979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rgbClr val="FF0000"/>
                </a:solidFill>
                <a:latin typeface="Calibri"/>
                <a:ea typeface="Calibri"/>
                <a:cs typeface="Calibri"/>
                <a:sym typeface="Calibri"/>
              </a:rPr>
              <a:t>Bagging</a:t>
            </a:r>
            <a:endParaRPr sz="1100"/>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20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1465" name="Google Shape;1465;p20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sp>
        <p:nvSpPr>
          <p:cNvPr descr="Random Forest Python Implementation Example 2023" id="1466" name="Google Shape;1466;p203"/>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467" name="Google Shape;1467;p20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descr="blob:https://web.whatsapp.com/16365153-66f5-42be-8640-fb6788e2ae55" id="1472" name="Google Shape;1472;p204"/>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blob:https://web.whatsapp.com/16365153-66f5-42be-8640-fb6788e2ae55" id="1473" name="Google Shape;1473;p204"/>
          <p:cNvSpPr/>
          <p:nvPr/>
        </p:nvSpPr>
        <p:spPr>
          <a:xfrm>
            <a:off x="230981" y="59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474" name="Google Shape;1474;p204"/>
          <p:cNvPicPr preferRelativeResize="0"/>
          <p:nvPr/>
        </p:nvPicPr>
        <p:blipFill rotWithShape="1">
          <a:blip r:embed="rId3">
            <a:alphaModFix/>
          </a:blip>
          <a:srcRect b="0" l="0" r="0" t="0"/>
          <a:stretch/>
        </p:blipFill>
        <p:spPr>
          <a:xfrm>
            <a:off x="2513866" y="1025655"/>
            <a:ext cx="4278105" cy="3147928"/>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0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Random Forest</a:t>
            </a:r>
            <a:endParaRPr/>
          </a:p>
        </p:txBody>
      </p:sp>
      <p:sp>
        <p:nvSpPr>
          <p:cNvPr id="1480" name="Google Shape;1480;p20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14300" lvl="0" marL="0" rtl="0" algn="l">
              <a:lnSpc>
                <a:spcPct val="100000"/>
              </a:lnSpc>
              <a:spcBef>
                <a:spcPts val="0"/>
              </a:spcBef>
              <a:spcAft>
                <a:spcPts val="0"/>
              </a:spcAft>
              <a:buClr>
                <a:srgbClr val="292929"/>
              </a:buClr>
              <a:buSzPts val="1800"/>
              <a:buFont typeface="Open Sans"/>
              <a:buAutoNum type="arabicPeriod"/>
            </a:pPr>
            <a:r>
              <a:rPr lang="en" sz="1800">
                <a:solidFill>
                  <a:srgbClr val="292929"/>
                </a:solidFill>
                <a:latin typeface="Open Sans"/>
                <a:ea typeface="Open Sans"/>
                <a:cs typeface="Open Sans"/>
                <a:sym typeface="Open Sans"/>
              </a:rPr>
              <a:t>Takes the </a:t>
            </a:r>
            <a:r>
              <a:rPr b="1" lang="en" sz="1800">
                <a:solidFill>
                  <a:srgbClr val="FF0000"/>
                </a:solidFill>
                <a:latin typeface="Open Sans"/>
                <a:ea typeface="Open Sans"/>
                <a:cs typeface="Open Sans"/>
                <a:sym typeface="Open Sans"/>
              </a:rPr>
              <a:t>test features</a:t>
            </a:r>
            <a:r>
              <a:rPr lang="en" sz="1800">
                <a:solidFill>
                  <a:srgbClr val="292929"/>
                </a:solidFill>
                <a:latin typeface="Open Sans"/>
                <a:ea typeface="Open Sans"/>
                <a:cs typeface="Open Sans"/>
                <a:sym typeface="Open Sans"/>
              </a:rPr>
              <a:t> and use the rules of each randomly created decision tree to predict the oucome and stores the predicted outcome (target)</a:t>
            </a:r>
            <a:endParaRPr/>
          </a:p>
          <a:p>
            <a:pPr indent="-114300" lvl="0" marL="0" rtl="0" algn="l">
              <a:lnSpc>
                <a:spcPct val="100000"/>
              </a:lnSpc>
              <a:spcBef>
                <a:spcPts val="0"/>
              </a:spcBef>
              <a:spcAft>
                <a:spcPts val="0"/>
              </a:spcAft>
              <a:buClr>
                <a:srgbClr val="292929"/>
              </a:buClr>
              <a:buSzPts val="1800"/>
              <a:buFont typeface="Open Sans"/>
              <a:buAutoNum type="arabicPeriod"/>
            </a:pPr>
            <a:r>
              <a:rPr lang="en" sz="1800">
                <a:solidFill>
                  <a:srgbClr val="292929"/>
                </a:solidFill>
                <a:latin typeface="Open Sans"/>
                <a:ea typeface="Open Sans"/>
                <a:cs typeface="Open Sans"/>
                <a:sym typeface="Open Sans"/>
              </a:rPr>
              <a:t>Calculate the </a:t>
            </a:r>
            <a:r>
              <a:rPr b="1" lang="en" sz="1800">
                <a:solidFill>
                  <a:srgbClr val="FF0000"/>
                </a:solidFill>
                <a:latin typeface="Open Sans"/>
                <a:ea typeface="Open Sans"/>
                <a:cs typeface="Open Sans"/>
                <a:sym typeface="Open Sans"/>
              </a:rPr>
              <a:t>votes</a:t>
            </a:r>
            <a:r>
              <a:rPr lang="en" sz="1800">
                <a:solidFill>
                  <a:srgbClr val="292929"/>
                </a:solidFill>
                <a:latin typeface="Open Sans"/>
                <a:ea typeface="Open Sans"/>
                <a:cs typeface="Open Sans"/>
                <a:sym typeface="Open Sans"/>
              </a:rPr>
              <a:t> for each predicted target.</a:t>
            </a:r>
            <a:endParaRPr/>
          </a:p>
          <a:p>
            <a:pPr indent="-114300" lvl="0" marL="0" rtl="0" algn="l">
              <a:lnSpc>
                <a:spcPct val="100000"/>
              </a:lnSpc>
              <a:spcBef>
                <a:spcPts val="0"/>
              </a:spcBef>
              <a:spcAft>
                <a:spcPts val="0"/>
              </a:spcAft>
              <a:buClr>
                <a:srgbClr val="292929"/>
              </a:buClr>
              <a:buSzPts val="1800"/>
              <a:buFont typeface="Open Sans"/>
              <a:buAutoNum type="arabicPeriod"/>
            </a:pPr>
            <a:r>
              <a:rPr lang="en" sz="1800">
                <a:solidFill>
                  <a:srgbClr val="292929"/>
                </a:solidFill>
                <a:latin typeface="Open Sans"/>
                <a:ea typeface="Open Sans"/>
                <a:cs typeface="Open Sans"/>
                <a:sym typeface="Open Sans"/>
              </a:rPr>
              <a:t>Consider the </a:t>
            </a:r>
            <a:r>
              <a:rPr b="1" lang="en" sz="1800">
                <a:solidFill>
                  <a:srgbClr val="FF0000"/>
                </a:solidFill>
                <a:latin typeface="Open Sans"/>
                <a:ea typeface="Open Sans"/>
                <a:cs typeface="Open Sans"/>
                <a:sym typeface="Open Sans"/>
              </a:rPr>
              <a:t>high voted</a:t>
            </a:r>
            <a:r>
              <a:rPr lang="en" sz="1800">
                <a:solidFill>
                  <a:srgbClr val="292929"/>
                </a:solidFill>
                <a:latin typeface="Open Sans"/>
                <a:ea typeface="Open Sans"/>
                <a:cs typeface="Open Sans"/>
                <a:sym typeface="Open Sans"/>
              </a:rPr>
              <a:t> predicted target as the </a:t>
            </a:r>
            <a:r>
              <a:rPr b="1" lang="en" sz="1800">
                <a:solidFill>
                  <a:srgbClr val="FF0000"/>
                </a:solidFill>
                <a:latin typeface="Open Sans"/>
                <a:ea typeface="Open Sans"/>
                <a:cs typeface="Open Sans"/>
                <a:sym typeface="Open Sans"/>
              </a:rPr>
              <a:t>final prediction</a:t>
            </a:r>
            <a:r>
              <a:rPr lang="en" sz="1800">
                <a:solidFill>
                  <a:srgbClr val="292929"/>
                </a:solidFill>
                <a:latin typeface="Open Sans"/>
                <a:ea typeface="Open Sans"/>
                <a:cs typeface="Open Sans"/>
                <a:sym typeface="Open Sans"/>
              </a:rPr>
              <a:t> from the random forest algorithm.</a:t>
            </a:r>
            <a:endParaRPr/>
          </a:p>
          <a:p>
            <a:pPr indent="0" lvl="0" marL="0" rtl="0" algn="l">
              <a:lnSpc>
                <a:spcPct val="100000"/>
              </a:lnSpc>
              <a:spcBef>
                <a:spcPts val="0"/>
              </a:spcBef>
              <a:spcAft>
                <a:spcPts val="0"/>
              </a:spcAft>
              <a:buClr>
                <a:schemeClr val="dk1"/>
              </a:buClr>
              <a:buSzPts val="2700"/>
              <a:buNone/>
            </a:pPr>
            <a:r>
              <a:t/>
            </a:r>
            <a:endParaRPr sz="2700">
              <a:latin typeface="Arial"/>
              <a:ea typeface="Arial"/>
              <a:cs typeface="Arial"/>
              <a:sym typeface="Arial"/>
            </a:endParaRPr>
          </a:p>
          <a:p>
            <a:pPr indent="-63500" lvl="0" marL="177800" rtl="0" algn="l">
              <a:lnSpc>
                <a:spcPct val="90000"/>
              </a:lnSpc>
              <a:spcBef>
                <a:spcPts val="800"/>
              </a:spcBef>
              <a:spcAft>
                <a:spcPts val="0"/>
              </a:spcAft>
              <a:buClr>
                <a:schemeClr val="dk1"/>
              </a:buClr>
              <a:buSzPts val="1800"/>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4"/>
          <p:cNvSpPr txBox="1"/>
          <p:nvPr>
            <p:ph type="title"/>
          </p:nvPr>
        </p:nvSpPr>
        <p:spPr>
          <a:xfrm>
            <a:off x="105960" y="16044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300"/>
              <a:buFont typeface="Calibri"/>
              <a:buNone/>
            </a:pPr>
            <a:r>
              <a:rPr lang="en"/>
              <a:t>Regression </a:t>
            </a:r>
            <a:endParaRPr/>
          </a:p>
        </p:txBody>
      </p:sp>
      <p:sp>
        <p:nvSpPr>
          <p:cNvPr id="240" name="Google Shape;240;p44"/>
          <p:cNvSpPr txBox="1"/>
          <p:nvPr>
            <p:ph idx="1" type="body"/>
          </p:nvPr>
        </p:nvSpPr>
        <p:spPr>
          <a:xfrm>
            <a:off x="412625" y="70299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1200"/>
              </a:spcAft>
              <a:buClr>
                <a:schemeClr val="dk1"/>
              </a:buClr>
              <a:buSzPts val="1400"/>
              <a:buNone/>
            </a:pPr>
            <a:r>
              <a:rPr lang="en" sz="1500">
                <a:solidFill>
                  <a:schemeClr val="dk1"/>
                </a:solidFill>
              </a:rPr>
              <a:t>Regression is a statistical method used in finance, investing, and other disciplines that attempts to</a:t>
            </a:r>
            <a:r>
              <a:rPr lang="en" sz="1500">
                <a:solidFill>
                  <a:schemeClr val="dk1"/>
                </a:solidFill>
                <a:highlight>
                  <a:schemeClr val="accent4"/>
                </a:highlight>
              </a:rPr>
              <a:t> determine the strength and character of the relationship</a:t>
            </a:r>
            <a:r>
              <a:rPr lang="en" sz="1500">
                <a:solidFill>
                  <a:schemeClr val="dk1"/>
                </a:solidFill>
              </a:rPr>
              <a:t> between one dependent variable (usually denoted by Y) and a series of other variables (known as independent variables)</a:t>
            </a:r>
            <a:endParaRPr sz="1500">
              <a:solidFill>
                <a:schemeClr val="dk1"/>
              </a:solidFill>
            </a:endParaRPr>
          </a:p>
        </p:txBody>
      </p:sp>
      <p:pic>
        <p:nvPicPr>
          <p:cNvPr id="241" name="Google Shape;241;p44"/>
          <p:cNvPicPr preferRelativeResize="0"/>
          <p:nvPr/>
        </p:nvPicPr>
        <p:blipFill rotWithShape="1">
          <a:blip r:embed="rId3">
            <a:alphaModFix/>
          </a:blip>
          <a:srcRect b="0" l="0" r="0" t="0"/>
          <a:stretch/>
        </p:blipFill>
        <p:spPr>
          <a:xfrm>
            <a:off x="105950" y="1679200"/>
            <a:ext cx="2408475" cy="1656600"/>
          </a:xfrm>
          <a:prstGeom prst="rect">
            <a:avLst/>
          </a:prstGeom>
          <a:noFill/>
          <a:ln>
            <a:noFill/>
          </a:ln>
        </p:spPr>
      </p:pic>
      <p:sp>
        <p:nvSpPr>
          <p:cNvPr id="242" name="Google Shape;242;p44"/>
          <p:cNvSpPr txBox="1"/>
          <p:nvPr>
            <p:ph idx="12" type="sldNum"/>
          </p:nvPr>
        </p:nvSpPr>
        <p:spPr>
          <a:xfrm>
            <a:off x="8077860" y="4663217"/>
            <a:ext cx="548700" cy="393600"/>
          </a:xfrm>
          <a:prstGeom prst="rect">
            <a:avLst/>
          </a:prstGeom>
          <a:noFill/>
          <a:ln>
            <a:noFill/>
          </a:ln>
        </p:spPr>
        <p:txBody>
          <a:bodyPr anchorCtr="0" anchor="ctr" bIns="68575" lIns="68575" spcFirstLastPara="1" rIns="68575" wrap="square" tIns="68575">
            <a:norm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44"/>
          <p:cNvSpPr txBox="1"/>
          <p:nvPr/>
        </p:nvSpPr>
        <p:spPr>
          <a:xfrm>
            <a:off x="2138550" y="2734150"/>
            <a:ext cx="22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House Price= </a:t>
            </a:r>
            <a:r>
              <a:rPr lang="en">
                <a:solidFill>
                  <a:srgbClr val="C00000"/>
                </a:solidFill>
              </a:rPr>
              <a:t>a</a:t>
            </a:r>
            <a:r>
              <a:rPr lang="en"/>
              <a:t> + </a:t>
            </a:r>
            <a:r>
              <a:rPr lang="en">
                <a:solidFill>
                  <a:srgbClr val="C00000"/>
                </a:solidFill>
              </a:rPr>
              <a:t>b</a:t>
            </a:r>
            <a:r>
              <a:rPr lang="en"/>
              <a:t>×</a:t>
            </a:r>
            <a:r>
              <a:rPr b="1" lang="en"/>
              <a:t>Size</a:t>
            </a:r>
            <a:endParaRPr b="1"/>
          </a:p>
        </p:txBody>
      </p:sp>
      <p:cxnSp>
        <p:nvCxnSpPr>
          <p:cNvPr id="244" name="Google Shape;244;p44"/>
          <p:cNvCxnSpPr/>
          <p:nvPr/>
        </p:nvCxnSpPr>
        <p:spPr>
          <a:xfrm>
            <a:off x="4045725" y="3044713"/>
            <a:ext cx="124800" cy="623700"/>
          </a:xfrm>
          <a:prstGeom prst="straightConnector1">
            <a:avLst/>
          </a:prstGeom>
          <a:noFill/>
          <a:ln cap="flat" cmpd="sng" w="19050">
            <a:solidFill>
              <a:schemeClr val="dk1"/>
            </a:solidFill>
            <a:prstDash val="solid"/>
            <a:round/>
            <a:headEnd len="med" w="med" type="none"/>
            <a:tailEnd len="med" w="med" type="triangle"/>
          </a:ln>
        </p:spPr>
      </p:cxnSp>
      <p:cxnSp>
        <p:nvCxnSpPr>
          <p:cNvPr id="245" name="Google Shape;245;p44"/>
          <p:cNvCxnSpPr/>
          <p:nvPr/>
        </p:nvCxnSpPr>
        <p:spPr>
          <a:xfrm>
            <a:off x="2539050" y="3015875"/>
            <a:ext cx="38400" cy="614100"/>
          </a:xfrm>
          <a:prstGeom prst="straightConnector1">
            <a:avLst/>
          </a:prstGeom>
          <a:noFill/>
          <a:ln cap="flat" cmpd="sng" w="19050">
            <a:solidFill>
              <a:schemeClr val="dk1"/>
            </a:solidFill>
            <a:prstDash val="solid"/>
            <a:round/>
            <a:headEnd len="med" w="med" type="none"/>
            <a:tailEnd len="med" w="med" type="triangle"/>
          </a:ln>
        </p:spPr>
      </p:cxnSp>
      <p:sp>
        <p:nvSpPr>
          <p:cNvPr id="246" name="Google Shape;246;p44"/>
          <p:cNvSpPr/>
          <p:nvPr/>
        </p:nvSpPr>
        <p:spPr>
          <a:xfrm>
            <a:off x="3341139" y="2532317"/>
            <a:ext cx="320650" cy="358800"/>
          </a:xfrm>
          <a:custGeom>
            <a:rect b="b" l="l" r="r" t="t"/>
            <a:pathLst>
              <a:path extrusionOk="0" h="14352" w="12826">
                <a:moveTo>
                  <a:pt x="2462" y="14352"/>
                </a:moveTo>
                <a:cubicBezTo>
                  <a:pt x="1965" y="9885"/>
                  <a:pt x="-1868" y="4095"/>
                  <a:pt x="1310" y="917"/>
                </a:cubicBezTo>
                <a:cubicBezTo>
                  <a:pt x="5213" y="-2986"/>
                  <a:pt x="12826" y="7297"/>
                  <a:pt x="12826" y="12817"/>
                </a:cubicBezTo>
              </a:path>
            </a:pathLst>
          </a:custGeom>
          <a:noFill/>
          <a:ln cap="flat" cmpd="sng" w="19050">
            <a:solidFill>
              <a:srgbClr val="C00000"/>
            </a:solidFill>
            <a:prstDash val="solid"/>
            <a:round/>
            <a:headEnd len="med" w="med" type="none"/>
            <a:tailEnd len="med" w="med" type="none"/>
          </a:ln>
        </p:spPr>
      </p:sp>
      <p:cxnSp>
        <p:nvCxnSpPr>
          <p:cNvPr id="247" name="Google Shape;247;p44"/>
          <p:cNvCxnSpPr/>
          <p:nvPr/>
        </p:nvCxnSpPr>
        <p:spPr>
          <a:xfrm rot="10800000">
            <a:off x="3297100" y="2334450"/>
            <a:ext cx="86400" cy="230400"/>
          </a:xfrm>
          <a:prstGeom prst="straightConnector1">
            <a:avLst/>
          </a:prstGeom>
          <a:noFill/>
          <a:ln cap="flat" cmpd="sng" w="19050">
            <a:solidFill>
              <a:srgbClr val="C00000"/>
            </a:solidFill>
            <a:prstDash val="solid"/>
            <a:round/>
            <a:headEnd len="med" w="med" type="none"/>
            <a:tailEnd len="med" w="med" type="triangle"/>
          </a:ln>
        </p:spPr>
      </p:cxnSp>
      <p:sp>
        <p:nvSpPr>
          <p:cNvPr id="248" name="Google Shape;248;p44"/>
          <p:cNvSpPr txBox="1"/>
          <p:nvPr/>
        </p:nvSpPr>
        <p:spPr>
          <a:xfrm>
            <a:off x="2770800" y="1679200"/>
            <a:ext cx="1457100" cy="645300"/>
          </a:xfrm>
          <a:prstGeom prst="rect">
            <a:avLst/>
          </a:prstGeom>
          <a:solidFill>
            <a:srgbClr val="C000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100">
                <a:solidFill>
                  <a:schemeClr val="dk1"/>
                </a:solidFill>
              </a:rPr>
              <a:t>Coefficients </a:t>
            </a:r>
            <a:endParaRPr b="1" sz="1100">
              <a:solidFill>
                <a:schemeClr val="dk1"/>
              </a:solidFill>
            </a:endParaRPr>
          </a:p>
          <a:p>
            <a:pPr indent="0" lvl="0" marL="0" marR="0" rtl="0" algn="l">
              <a:lnSpc>
                <a:spcPct val="100000"/>
              </a:lnSpc>
              <a:spcBef>
                <a:spcPts val="0"/>
              </a:spcBef>
              <a:spcAft>
                <a:spcPts val="0"/>
              </a:spcAft>
              <a:buNone/>
            </a:pPr>
            <a:r>
              <a:rPr b="1" lang="en" sz="1100">
                <a:solidFill>
                  <a:schemeClr val="dk1"/>
                </a:solidFill>
              </a:rPr>
              <a:t>are determined by the regression.</a:t>
            </a:r>
            <a:endParaRPr b="1" sz="1100">
              <a:solidFill>
                <a:schemeClr val="dk1"/>
              </a:solidFill>
            </a:endParaRPr>
          </a:p>
        </p:txBody>
      </p:sp>
      <p:sp>
        <p:nvSpPr>
          <p:cNvPr id="249" name="Google Shape;249;p44"/>
          <p:cNvSpPr txBox="1"/>
          <p:nvPr/>
        </p:nvSpPr>
        <p:spPr>
          <a:xfrm>
            <a:off x="2138550" y="3550513"/>
            <a:ext cx="145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Dependent Variable</a:t>
            </a:r>
            <a:endParaRPr/>
          </a:p>
        </p:txBody>
      </p:sp>
      <p:sp>
        <p:nvSpPr>
          <p:cNvPr id="250" name="Google Shape;250;p44"/>
          <p:cNvSpPr txBox="1"/>
          <p:nvPr/>
        </p:nvSpPr>
        <p:spPr>
          <a:xfrm>
            <a:off x="3469875" y="3550513"/>
            <a:ext cx="10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Independent Variables</a:t>
            </a:r>
            <a:endParaRPr/>
          </a:p>
        </p:txBody>
      </p:sp>
      <p:sp>
        <p:nvSpPr>
          <p:cNvPr id="251" name="Google Shape;251;p44"/>
          <p:cNvSpPr txBox="1"/>
          <p:nvPr/>
        </p:nvSpPr>
        <p:spPr>
          <a:xfrm>
            <a:off x="5202600" y="2747325"/>
            <a:ext cx="38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House Price= </a:t>
            </a:r>
            <a:r>
              <a:rPr lang="en">
                <a:solidFill>
                  <a:srgbClr val="C00000"/>
                </a:solidFill>
              </a:rPr>
              <a:t>a</a:t>
            </a:r>
            <a:r>
              <a:rPr lang="en"/>
              <a:t> + </a:t>
            </a:r>
            <a:r>
              <a:rPr lang="en">
                <a:solidFill>
                  <a:srgbClr val="C00000"/>
                </a:solidFill>
              </a:rPr>
              <a:t>b</a:t>
            </a:r>
            <a:r>
              <a:rPr lang="en"/>
              <a:t>×</a:t>
            </a:r>
            <a:r>
              <a:rPr b="1" lang="en"/>
              <a:t>Size</a:t>
            </a:r>
            <a:r>
              <a:rPr lang="en"/>
              <a:t> +  </a:t>
            </a:r>
            <a:r>
              <a:rPr lang="en">
                <a:solidFill>
                  <a:schemeClr val="dk1"/>
                </a:solidFill>
              </a:rPr>
              <a:t> </a:t>
            </a:r>
            <a:r>
              <a:rPr lang="en">
                <a:solidFill>
                  <a:srgbClr val="C00000"/>
                </a:solidFill>
              </a:rPr>
              <a:t>c</a:t>
            </a:r>
            <a:r>
              <a:rPr lang="en">
                <a:solidFill>
                  <a:schemeClr val="dk1"/>
                </a:solidFill>
              </a:rPr>
              <a:t> ×</a:t>
            </a:r>
            <a:r>
              <a:rPr b="1" lang="en">
                <a:solidFill>
                  <a:schemeClr val="dk1"/>
                </a:solidFill>
              </a:rPr>
              <a:t>No. Of room</a:t>
            </a:r>
            <a:r>
              <a:rPr lang="en"/>
              <a:t> </a:t>
            </a:r>
            <a:endParaRPr/>
          </a:p>
        </p:txBody>
      </p:sp>
      <p:cxnSp>
        <p:nvCxnSpPr>
          <p:cNvPr id="252" name="Google Shape;252;p44"/>
          <p:cNvCxnSpPr/>
          <p:nvPr/>
        </p:nvCxnSpPr>
        <p:spPr>
          <a:xfrm>
            <a:off x="6989566" y="3073716"/>
            <a:ext cx="117000" cy="655500"/>
          </a:xfrm>
          <a:prstGeom prst="straightConnector1">
            <a:avLst/>
          </a:prstGeom>
          <a:noFill/>
          <a:ln cap="flat" cmpd="sng" w="19050">
            <a:solidFill>
              <a:schemeClr val="dk1"/>
            </a:solidFill>
            <a:prstDash val="solid"/>
            <a:round/>
            <a:headEnd len="med" w="med" type="none"/>
            <a:tailEnd len="med" w="med" type="triangle"/>
          </a:ln>
        </p:spPr>
      </p:cxnSp>
      <p:cxnSp>
        <p:nvCxnSpPr>
          <p:cNvPr id="253" name="Google Shape;253;p44"/>
          <p:cNvCxnSpPr/>
          <p:nvPr/>
        </p:nvCxnSpPr>
        <p:spPr>
          <a:xfrm>
            <a:off x="5577857" y="3043409"/>
            <a:ext cx="36000" cy="645300"/>
          </a:xfrm>
          <a:prstGeom prst="straightConnector1">
            <a:avLst/>
          </a:prstGeom>
          <a:noFill/>
          <a:ln cap="flat" cmpd="sng" w="19050">
            <a:solidFill>
              <a:schemeClr val="dk1"/>
            </a:solidFill>
            <a:prstDash val="solid"/>
            <a:round/>
            <a:headEnd len="med" w="med" type="none"/>
            <a:tailEnd len="med" w="med" type="triangle"/>
          </a:ln>
        </p:spPr>
      </p:cxnSp>
      <p:sp>
        <p:nvSpPr>
          <p:cNvPr id="254" name="Google Shape;254;p44"/>
          <p:cNvSpPr/>
          <p:nvPr/>
        </p:nvSpPr>
        <p:spPr>
          <a:xfrm>
            <a:off x="6329404" y="2535225"/>
            <a:ext cx="426240" cy="377063"/>
          </a:xfrm>
          <a:custGeom>
            <a:rect b="b" l="l" r="r" t="t"/>
            <a:pathLst>
              <a:path extrusionOk="0" h="14352" w="12826">
                <a:moveTo>
                  <a:pt x="2462" y="14352"/>
                </a:moveTo>
                <a:cubicBezTo>
                  <a:pt x="1965" y="9885"/>
                  <a:pt x="-1868" y="4095"/>
                  <a:pt x="1310" y="917"/>
                </a:cubicBezTo>
                <a:cubicBezTo>
                  <a:pt x="5213" y="-2986"/>
                  <a:pt x="12826" y="7297"/>
                  <a:pt x="12826" y="12817"/>
                </a:cubicBezTo>
              </a:path>
            </a:pathLst>
          </a:custGeom>
          <a:noFill/>
          <a:ln cap="flat" cmpd="sng" w="19050">
            <a:solidFill>
              <a:srgbClr val="C00000"/>
            </a:solidFill>
            <a:prstDash val="solid"/>
            <a:round/>
            <a:headEnd len="med" w="med" type="none"/>
            <a:tailEnd len="med" w="med" type="none"/>
          </a:ln>
        </p:spPr>
      </p:sp>
      <p:cxnSp>
        <p:nvCxnSpPr>
          <p:cNvPr id="255" name="Google Shape;255;p44"/>
          <p:cNvCxnSpPr/>
          <p:nvPr/>
        </p:nvCxnSpPr>
        <p:spPr>
          <a:xfrm rot="10800000">
            <a:off x="6288081" y="2327311"/>
            <a:ext cx="81000" cy="242100"/>
          </a:xfrm>
          <a:prstGeom prst="straightConnector1">
            <a:avLst/>
          </a:prstGeom>
          <a:noFill/>
          <a:ln cap="flat" cmpd="sng" w="19050">
            <a:solidFill>
              <a:srgbClr val="C00000"/>
            </a:solidFill>
            <a:prstDash val="solid"/>
            <a:round/>
            <a:headEnd len="med" w="med" type="none"/>
            <a:tailEnd len="med" w="med" type="triangle"/>
          </a:ln>
        </p:spPr>
      </p:cxnSp>
      <p:sp>
        <p:nvSpPr>
          <p:cNvPr id="256" name="Google Shape;256;p44"/>
          <p:cNvSpPr txBox="1"/>
          <p:nvPr/>
        </p:nvSpPr>
        <p:spPr>
          <a:xfrm>
            <a:off x="5796975" y="1692750"/>
            <a:ext cx="1496100" cy="51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100">
                <a:solidFill>
                  <a:srgbClr val="C00000"/>
                </a:solidFill>
              </a:rPr>
              <a:t>Coefficients </a:t>
            </a:r>
            <a:endParaRPr b="1" sz="1100">
              <a:solidFill>
                <a:srgbClr val="C00000"/>
              </a:solidFill>
            </a:endParaRPr>
          </a:p>
          <a:p>
            <a:pPr indent="0" lvl="0" marL="0" marR="0" rtl="0" algn="l">
              <a:lnSpc>
                <a:spcPct val="100000"/>
              </a:lnSpc>
              <a:spcBef>
                <a:spcPts val="0"/>
              </a:spcBef>
              <a:spcAft>
                <a:spcPts val="0"/>
              </a:spcAft>
              <a:buNone/>
            </a:pPr>
            <a:r>
              <a:rPr b="1" lang="en" sz="1100">
                <a:solidFill>
                  <a:srgbClr val="C00000"/>
                </a:solidFill>
              </a:rPr>
              <a:t>are determined by the regression.</a:t>
            </a:r>
            <a:endParaRPr b="1" sz="1100">
              <a:solidFill>
                <a:srgbClr val="C00000"/>
              </a:solidFill>
            </a:endParaRPr>
          </a:p>
        </p:txBody>
      </p:sp>
      <p:sp>
        <p:nvSpPr>
          <p:cNvPr id="257" name="Google Shape;257;p44"/>
          <p:cNvSpPr txBox="1"/>
          <p:nvPr/>
        </p:nvSpPr>
        <p:spPr>
          <a:xfrm>
            <a:off x="5202600" y="3605279"/>
            <a:ext cx="13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Dependent Variable</a:t>
            </a:r>
            <a:endParaRPr/>
          </a:p>
        </p:txBody>
      </p:sp>
      <p:sp>
        <p:nvSpPr>
          <p:cNvPr id="258" name="Google Shape;258;p44"/>
          <p:cNvSpPr txBox="1"/>
          <p:nvPr/>
        </p:nvSpPr>
        <p:spPr>
          <a:xfrm>
            <a:off x="6450012" y="3605279"/>
            <a:ext cx="99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Independent Variables</a:t>
            </a:r>
            <a:endParaRPr/>
          </a:p>
        </p:txBody>
      </p:sp>
      <p:cxnSp>
        <p:nvCxnSpPr>
          <p:cNvPr id="259" name="Google Shape;259;p44"/>
          <p:cNvCxnSpPr/>
          <p:nvPr/>
        </p:nvCxnSpPr>
        <p:spPr>
          <a:xfrm flipH="1">
            <a:off x="7160382" y="3053498"/>
            <a:ext cx="836100" cy="665700"/>
          </a:xfrm>
          <a:prstGeom prst="straightConnector1">
            <a:avLst/>
          </a:prstGeom>
          <a:noFill/>
          <a:ln cap="flat" cmpd="sng" w="19050">
            <a:solidFill>
              <a:schemeClr val="dk1"/>
            </a:solidFill>
            <a:prstDash val="solid"/>
            <a:round/>
            <a:headEnd len="med" w="med" type="none"/>
            <a:tailEnd len="med" w="med" type="triangle"/>
          </a:ln>
        </p:spPr>
      </p:cxnSp>
      <p:sp>
        <p:nvSpPr>
          <p:cNvPr id="260" name="Google Shape;260;p44"/>
          <p:cNvSpPr/>
          <p:nvPr/>
        </p:nvSpPr>
        <p:spPr>
          <a:xfrm>
            <a:off x="6477350" y="2489040"/>
            <a:ext cx="1141950" cy="406700"/>
          </a:xfrm>
          <a:custGeom>
            <a:rect b="b" l="l" r="r" t="t"/>
            <a:pathLst>
              <a:path extrusionOk="0" h="16268" w="45678">
                <a:moveTo>
                  <a:pt x="0" y="2449"/>
                </a:moveTo>
                <a:cubicBezTo>
                  <a:pt x="13051" y="2449"/>
                  <a:pt x="27480" y="-3007"/>
                  <a:pt x="39152" y="2833"/>
                </a:cubicBezTo>
                <a:cubicBezTo>
                  <a:pt x="43605" y="5061"/>
                  <a:pt x="44104" y="11545"/>
                  <a:pt x="45678" y="16268"/>
                </a:cubicBezTo>
              </a:path>
            </a:pathLst>
          </a:custGeom>
          <a:noFill/>
          <a:ln cap="flat" cmpd="sng" w="19050">
            <a:solidFill>
              <a:srgbClr val="C00000"/>
            </a:solidFill>
            <a:prstDash val="solid"/>
            <a:round/>
            <a:headEnd len="med" w="med" type="none"/>
            <a:tailEnd len="med" w="med" type="none"/>
          </a:ln>
        </p:spPr>
      </p:sp>
      <p:cxnSp>
        <p:nvCxnSpPr>
          <p:cNvPr id="261" name="Google Shape;261;p44"/>
          <p:cNvCxnSpPr/>
          <p:nvPr/>
        </p:nvCxnSpPr>
        <p:spPr>
          <a:xfrm>
            <a:off x="4711675" y="1564150"/>
            <a:ext cx="9600" cy="3588900"/>
          </a:xfrm>
          <a:prstGeom prst="straightConnector1">
            <a:avLst/>
          </a:prstGeom>
          <a:noFill/>
          <a:ln cap="flat" cmpd="sng" w="76200">
            <a:solidFill>
              <a:schemeClr val="dk2"/>
            </a:solidFill>
            <a:prstDash val="solid"/>
            <a:round/>
            <a:headEnd len="med" w="med" type="none"/>
            <a:tailEnd len="med" w="med" type="none"/>
          </a:ln>
        </p:spPr>
      </p:cxnSp>
      <p:sp>
        <p:nvSpPr>
          <p:cNvPr id="262" name="Google Shape;262;p44"/>
          <p:cNvSpPr txBox="1"/>
          <p:nvPr/>
        </p:nvSpPr>
        <p:spPr>
          <a:xfrm>
            <a:off x="1021400" y="4173625"/>
            <a:ext cx="33666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HP = 30 + 10*(user size)</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20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Feature Importance </a:t>
            </a:r>
            <a:endParaRPr/>
          </a:p>
        </p:txBody>
      </p:sp>
      <p:pic>
        <p:nvPicPr>
          <p:cNvPr descr="Relative Feature Importance in Random Forest method (for all features). |  Download Scientific Diagram" id="1486" name="Google Shape;1486;p206"/>
          <p:cNvPicPr preferRelativeResize="0"/>
          <p:nvPr/>
        </p:nvPicPr>
        <p:blipFill rotWithShape="1">
          <a:blip r:embed="rId3">
            <a:alphaModFix/>
          </a:blip>
          <a:srcRect b="0" l="0" r="0" t="0"/>
          <a:stretch/>
        </p:blipFill>
        <p:spPr>
          <a:xfrm>
            <a:off x="1680305" y="1353741"/>
            <a:ext cx="6072188" cy="3278981"/>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20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cap="none"/>
              <a:t>RANDOM FOREST DISADVANTAGES</a:t>
            </a:r>
            <a:br>
              <a:rPr b="1" lang="en" cap="none"/>
            </a:br>
            <a:endParaRPr/>
          </a:p>
        </p:txBody>
      </p:sp>
      <p:sp>
        <p:nvSpPr>
          <p:cNvPr id="1492" name="Google Shape;1492;p20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Increased accuracy requires </a:t>
            </a:r>
            <a:r>
              <a:rPr lang="en">
                <a:solidFill>
                  <a:srgbClr val="FF0000"/>
                </a:solidFill>
              </a:rPr>
              <a:t>more trees</a:t>
            </a:r>
            <a:endParaRPr/>
          </a:p>
          <a:p>
            <a:pPr indent="-171450" lvl="0" marL="177800" rtl="0" algn="l">
              <a:lnSpc>
                <a:spcPct val="90000"/>
              </a:lnSpc>
              <a:spcBef>
                <a:spcPts val="800"/>
              </a:spcBef>
              <a:spcAft>
                <a:spcPts val="0"/>
              </a:spcAft>
              <a:buClr>
                <a:schemeClr val="dk1"/>
              </a:buClr>
              <a:buSzPts val="2100"/>
              <a:buChar char="•"/>
            </a:pPr>
            <a:r>
              <a:rPr lang="en"/>
              <a:t>More trees </a:t>
            </a:r>
            <a:r>
              <a:rPr lang="en">
                <a:solidFill>
                  <a:srgbClr val="FF0000"/>
                </a:solidFill>
              </a:rPr>
              <a:t>slow down </a:t>
            </a:r>
            <a:r>
              <a:rPr lang="en"/>
              <a:t>model</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20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Hyperparameter </a:t>
            </a:r>
            <a:r>
              <a:rPr b="1" lang="en" cap="none"/>
              <a:t>RANDOM FOREST IN </a:t>
            </a:r>
            <a:r>
              <a:rPr lang="en"/>
              <a:t>Sklearn</a:t>
            </a:r>
            <a:endParaRPr/>
          </a:p>
        </p:txBody>
      </p:sp>
      <p:sp>
        <p:nvSpPr>
          <p:cNvPr id="1498" name="Google Shape;1498;p20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Firstly, there is the </a:t>
            </a:r>
            <a:r>
              <a:rPr b="1" lang="en">
                <a:solidFill>
                  <a:srgbClr val="FF0000"/>
                </a:solidFill>
              </a:rPr>
              <a:t>n_estimators </a:t>
            </a:r>
            <a:r>
              <a:rPr lang="en"/>
              <a:t>hyperparameter, which is just the </a:t>
            </a:r>
            <a:r>
              <a:rPr lang="en">
                <a:solidFill>
                  <a:srgbClr val="FF0000"/>
                </a:solidFill>
              </a:rPr>
              <a:t>number</a:t>
            </a:r>
            <a:r>
              <a:rPr lang="en"/>
              <a:t> of </a:t>
            </a:r>
            <a:r>
              <a:rPr lang="en">
                <a:solidFill>
                  <a:srgbClr val="FF0000"/>
                </a:solidFill>
              </a:rPr>
              <a:t>trees</a:t>
            </a:r>
            <a:r>
              <a:rPr lang="en"/>
              <a:t> the algorithm builds before taking the maximum voting or taking the averages of predictions</a:t>
            </a:r>
            <a:endParaRPr/>
          </a:p>
          <a:p>
            <a:pPr indent="-171450" lvl="0" marL="177800" rtl="0" algn="l">
              <a:lnSpc>
                <a:spcPct val="90000"/>
              </a:lnSpc>
              <a:spcBef>
                <a:spcPts val="800"/>
              </a:spcBef>
              <a:spcAft>
                <a:spcPts val="0"/>
              </a:spcAft>
              <a:buClr>
                <a:schemeClr val="dk1"/>
              </a:buClr>
              <a:buSzPts val="2100"/>
              <a:buChar char="•"/>
            </a:pPr>
            <a:r>
              <a:rPr lang="en"/>
              <a:t>Another important hyperparameter is </a:t>
            </a:r>
            <a:r>
              <a:rPr b="1" lang="en">
                <a:solidFill>
                  <a:srgbClr val="FF0000"/>
                </a:solidFill>
              </a:rPr>
              <a:t>max_features</a:t>
            </a:r>
            <a:r>
              <a:rPr b="1" lang="en"/>
              <a:t>,</a:t>
            </a:r>
            <a:r>
              <a:rPr lang="en"/>
              <a:t> which is the </a:t>
            </a:r>
            <a:r>
              <a:rPr lang="en">
                <a:solidFill>
                  <a:srgbClr val="FF0000"/>
                </a:solidFill>
              </a:rPr>
              <a:t>maximum</a:t>
            </a:r>
            <a:r>
              <a:rPr lang="en"/>
              <a:t> number of </a:t>
            </a:r>
            <a:r>
              <a:rPr lang="en">
                <a:solidFill>
                  <a:srgbClr val="FF0000"/>
                </a:solidFill>
              </a:rPr>
              <a:t>features</a:t>
            </a:r>
            <a:r>
              <a:rPr lang="en"/>
              <a:t> random forest considers </a:t>
            </a:r>
            <a:r>
              <a:rPr lang="en">
                <a:solidFill>
                  <a:srgbClr val="FF0000"/>
                </a:solidFill>
              </a:rPr>
              <a:t>to split </a:t>
            </a:r>
            <a:r>
              <a:rPr lang="en"/>
              <a:t>a </a:t>
            </a:r>
            <a:r>
              <a:rPr lang="en">
                <a:solidFill>
                  <a:srgbClr val="FF0000"/>
                </a:solidFill>
              </a:rPr>
              <a:t>node</a:t>
            </a:r>
            <a:r>
              <a:rPr lang="en"/>
              <a:t>. </a:t>
            </a:r>
            <a:endParaRPr/>
          </a:p>
          <a:p>
            <a:pPr indent="-171450" lvl="0" marL="177800" rtl="0" algn="l">
              <a:lnSpc>
                <a:spcPct val="90000"/>
              </a:lnSpc>
              <a:spcBef>
                <a:spcPts val="800"/>
              </a:spcBef>
              <a:spcAft>
                <a:spcPts val="0"/>
              </a:spcAft>
              <a:buClr>
                <a:schemeClr val="dk1"/>
              </a:buClr>
              <a:buSzPts val="2100"/>
              <a:buChar char="•"/>
            </a:pPr>
            <a:r>
              <a:rPr lang="en"/>
              <a:t>The last important hyperparameter is</a:t>
            </a:r>
            <a:r>
              <a:rPr lang="en">
                <a:solidFill>
                  <a:srgbClr val="FF0000"/>
                </a:solidFill>
              </a:rPr>
              <a:t> </a:t>
            </a:r>
            <a:r>
              <a:rPr b="1" lang="en">
                <a:solidFill>
                  <a:srgbClr val="FF0000"/>
                </a:solidFill>
              </a:rPr>
              <a:t>min_sample_leaf</a:t>
            </a:r>
            <a:r>
              <a:rPr b="1" lang="en"/>
              <a:t>. </a:t>
            </a:r>
            <a:r>
              <a:rPr lang="en"/>
              <a:t>This determines the </a:t>
            </a:r>
            <a:r>
              <a:rPr lang="en">
                <a:solidFill>
                  <a:srgbClr val="FF0000"/>
                </a:solidFill>
              </a:rPr>
              <a:t>minimum</a:t>
            </a:r>
            <a:r>
              <a:rPr lang="en"/>
              <a:t> number of </a:t>
            </a:r>
            <a:r>
              <a:rPr lang="en">
                <a:solidFill>
                  <a:srgbClr val="FF0000"/>
                </a:solidFill>
              </a:rPr>
              <a:t>leafs</a:t>
            </a:r>
            <a:r>
              <a:rPr lang="en"/>
              <a:t> required to </a:t>
            </a:r>
            <a:r>
              <a:rPr lang="en">
                <a:solidFill>
                  <a:srgbClr val="FF0000"/>
                </a:solidFill>
              </a:rPr>
              <a:t>split</a:t>
            </a:r>
            <a:r>
              <a:rPr lang="en"/>
              <a:t> an internal </a:t>
            </a:r>
            <a:r>
              <a:rPr lang="en">
                <a:solidFill>
                  <a:srgbClr val="FF0000"/>
                </a:solidFill>
              </a:rPr>
              <a:t>node</a:t>
            </a:r>
            <a:r>
              <a:rPr lang="en"/>
              <a:t>.</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20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Calibri"/>
              <a:buNone/>
            </a:pPr>
            <a:r>
              <a:t/>
            </a:r>
            <a:endParaRPr/>
          </a:p>
        </p:txBody>
      </p:sp>
      <p:sp>
        <p:nvSpPr>
          <p:cNvPr id="1504" name="Google Shape;1504;p20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888888"/>
              </a:buClr>
              <a:buSzPts val="1800"/>
              <a:buNone/>
            </a:pPr>
            <a:r>
              <a:t/>
            </a:r>
            <a:endParaRPr/>
          </a:p>
        </p:txBody>
      </p:sp>
      <p:pic>
        <p:nvPicPr>
          <p:cNvPr descr="Gradient Boosting with LightGBM. Before talking about Gradient Boosting… |  by Luis Valencia | Python in Plain English" id="1505" name="Google Shape;1505;p209"/>
          <p:cNvPicPr preferRelativeResize="0"/>
          <p:nvPr/>
        </p:nvPicPr>
        <p:blipFill rotWithShape="1">
          <a:blip r:embed="rId3">
            <a:alphaModFix/>
          </a:blip>
          <a:srcRect b="0" l="0" r="0" t="0"/>
          <a:stretch/>
        </p:blipFill>
        <p:spPr>
          <a:xfrm>
            <a:off x="0" y="0"/>
            <a:ext cx="9149809" cy="5143501"/>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10"/>
          <p:cNvSpPr txBox="1"/>
          <p:nvPr>
            <p:ph type="title"/>
          </p:nvPr>
        </p:nvSpPr>
        <p:spPr>
          <a:xfrm>
            <a:off x="2310175" y="2039525"/>
            <a:ext cx="5227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6000"/>
              <a:t>B</a:t>
            </a:r>
            <a:r>
              <a:rPr b="1" lang="en" sz="6000"/>
              <a:t>oosting</a:t>
            </a:r>
            <a:endParaRPr b="1" sz="600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211"/>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AdaBoost</a:t>
            </a:r>
            <a:endParaRPr/>
          </a:p>
        </p:txBody>
      </p:sp>
      <p:sp>
        <p:nvSpPr>
          <p:cNvPr id="1516" name="Google Shape;1516;p211"/>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7800" lvl="0" marL="177800" rtl="0" algn="just">
              <a:lnSpc>
                <a:spcPct val="150000"/>
              </a:lnSpc>
              <a:spcBef>
                <a:spcPts val="0"/>
              </a:spcBef>
              <a:spcAft>
                <a:spcPts val="0"/>
              </a:spcAft>
              <a:buClr>
                <a:schemeClr val="dk1"/>
              </a:buClr>
              <a:buSzPts val="1800"/>
              <a:buChar char="•"/>
            </a:pPr>
            <a:r>
              <a:rPr lang="en" sz="1800"/>
              <a:t>AdaBoost </a:t>
            </a:r>
            <a:r>
              <a:rPr lang="en"/>
              <a:t>Adaptive boosting</a:t>
            </a:r>
            <a:r>
              <a:rPr lang="en" sz="1800"/>
              <a:t> is a </a:t>
            </a:r>
            <a:r>
              <a:rPr lang="en" sz="1800">
                <a:solidFill>
                  <a:srgbClr val="FF0000"/>
                </a:solidFill>
              </a:rPr>
              <a:t>boosting</a:t>
            </a:r>
            <a:r>
              <a:rPr lang="en" sz="1800"/>
              <a:t> algorithm, which also works on the principle of the </a:t>
            </a:r>
            <a:r>
              <a:rPr lang="en" sz="1800">
                <a:solidFill>
                  <a:srgbClr val="FF0000"/>
                </a:solidFill>
              </a:rPr>
              <a:t>stagewise addition method </a:t>
            </a:r>
            <a:r>
              <a:rPr lang="en" sz="1800"/>
              <a:t>where </a:t>
            </a:r>
            <a:r>
              <a:rPr lang="en" sz="1800">
                <a:solidFill>
                  <a:srgbClr val="FF0000"/>
                </a:solidFill>
              </a:rPr>
              <a:t>multiple </a:t>
            </a:r>
            <a:r>
              <a:rPr b="1" lang="en" sz="1800">
                <a:solidFill>
                  <a:srgbClr val="FF0000"/>
                </a:solidFill>
              </a:rPr>
              <a:t>weak</a:t>
            </a:r>
            <a:r>
              <a:rPr lang="en" sz="1800">
                <a:solidFill>
                  <a:srgbClr val="FF0000"/>
                </a:solidFill>
              </a:rPr>
              <a:t> learners are used for getting </a:t>
            </a:r>
            <a:r>
              <a:rPr b="1" lang="en" sz="1800">
                <a:solidFill>
                  <a:srgbClr val="FF0000"/>
                </a:solidFill>
              </a:rPr>
              <a:t>strong</a:t>
            </a:r>
            <a:r>
              <a:rPr lang="en" sz="1800">
                <a:solidFill>
                  <a:srgbClr val="FF0000"/>
                </a:solidFill>
              </a:rPr>
              <a:t> learners</a:t>
            </a:r>
            <a:r>
              <a:rPr lang="en" sz="1800"/>
              <a:t>. </a:t>
            </a:r>
            <a:endParaRPr/>
          </a:p>
          <a:p>
            <a:pPr indent="-63500" lvl="0" marL="177800" rtl="0" algn="just">
              <a:lnSpc>
                <a:spcPct val="150000"/>
              </a:lnSpc>
              <a:spcBef>
                <a:spcPts val="800"/>
              </a:spcBef>
              <a:spcAft>
                <a:spcPts val="0"/>
              </a:spcAft>
              <a:buClr>
                <a:schemeClr val="dk1"/>
              </a:buClr>
              <a:buSzPts val="1800"/>
              <a:buNone/>
            </a:pPr>
            <a:r>
              <a:t/>
            </a:r>
            <a:endParaRPr sz="1800"/>
          </a:p>
        </p:txBody>
      </p:sp>
      <p:pic>
        <p:nvPicPr>
          <p:cNvPr descr="https://miro.medium.com/max/1390/1*kPazgmGTBHDMb8kVwesxbg.png" id="1517" name="Google Shape;1517;p211"/>
          <p:cNvPicPr preferRelativeResize="0"/>
          <p:nvPr/>
        </p:nvPicPr>
        <p:blipFill rotWithShape="1">
          <a:blip r:embed="rId3">
            <a:alphaModFix/>
          </a:blip>
          <a:srcRect b="0" l="0" r="0" t="0"/>
          <a:stretch/>
        </p:blipFill>
        <p:spPr>
          <a:xfrm>
            <a:off x="2468880" y="2838127"/>
            <a:ext cx="5123907" cy="216015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12"/>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How AdaBoost Works</a:t>
            </a:r>
            <a:endParaRPr/>
          </a:p>
        </p:txBody>
      </p:sp>
      <p:sp>
        <p:nvSpPr>
          <p:cNvPr id="1523" name="Google Shape;1523;p212"/>
          <p:cNvSpPr txBox="1"/>
          <p:nvPr>
            <p:ph idx="1" type="body"/>
          </p:nvPr>
        </p:nvSpPr>
        <p:spPr>
          <a:xfrm>
            <a:off x="628650" y="1268016"/>
            <a:ext cx="7886700" cy="3263400"/>
          </a:xfrm>
          <a:prstGeom prst="rect">
            <a:avLst/>
          </a:prstGeom>
          <a:noFill/>
          <a:ln>
            <a:noFill/>
          </a:ln>
        </p:spPr>
        <p:txBody>
          <a:bodyPr anchorCtr="0" anchor="t" bIns="34275" lIns="68575" spcFirstLastPara="1" rIns="68575" wrap="square" tIns="34275">
            <a:noAutofit/>
          </a:bodyPr>
          <a:lstStyle/>
          <a:p>
            <a:pPr indent="-177800" lvl="0" marL="177800" rtl="0" algn="l">
              <a:lnSpc>
                <a:spcPct val="170000"/>
              </a:lnSpc>
              <a:spcBef>
                <a:spcPts val="0"/>
              </a:spcBef>
              <a:spcAft>
                <a:spcPts val="0"/>
              </a:spcAft>
              <a:buClr>
                <a:schemeClr val="dk1"/>
              </a:buClr>
              <a:buSzPts val="1200"/>
              <a:buChar char="•"/>
            </a:pPr>
            <a:r>
              <a:rPr b="1" lang="en" sz="1200"/>
              <a:t>Step 1:</a:t>
            </a:r>
            <a:r>
              <a:rPr lang="en" sz="1200"/>
              <a:t> A </a:t>
            </a:r>
            <a:r>
              <a:rPr lang="en" sz="1200">
                <a:solidFill>
                  <a:srgbClr val="FF0000"/>
                </a:solidFill>
              </a:rPr>
              <a:t>weak classifier </a:t>
            </a:r>
            <a:r>
              <a:rPr lang="en" sz="1200"/>
              <a:t>(e.g. a decision stump) is made on top of the training data based on the </a:t>
            </a:r>
            <a:r>
              <a:rPr lang="en" sz="1200">
                <a:solidFill>
                  <a:srgbClr val="FF0000"/>
                </a:solidFill>
              </a:rPr>
              <a:t>weighted samples</a:t>
            </a:r>
            <a:r>
              <a:rPr lang="en" sz="1200"/>
              <a:t>. Here, the </a:t>
            </a:r>
            <a:r>
              <a:rPr lang="en" sz="1200">
                <a:solidFill>
                  <a:srgbClr val="FF0000"/>
                </a:solidFill>
              </a:rPr>
              <a:t>weights of each sample</a:t>
            </a:r>
            <a:r>
              <a:rPr lang="en" sz="1200"/>
              <a:t> indicate how </a:t>
            </a:r>
            <a:r>
              <a:rPr lang="en" sz="1200">
                <a:solidFill>
                  <a:srgbClr val="FF0000"/>
                </a:solidFill>
              </a:rPr>
              <a:t>important</a:t>
            </a:r>
            <a:r>
              <a:rPr lang="en" sz="1200"/>
              <a:t> it is </a:t>
            </a:r>
            <a:r>
              <a:rPr lang="en" sz="1200">
                <a:solidFill>
                  <a:srgbClr val="FF0000"/>
                </a:solidFill>
              </a:rPr>
              <a:t>to be correctly classified</a:t>
            </a:r>
            <a:r>
              <a:rPr lang="en" sz="1200"/>
              <a:t>. Initially, for the </a:t>
            </a:r>
            <a:r>
              <a:rPr lang="en" sz="1200">
                <a:solidFill>
                  <a:srgbClr val="FF0000"/>
                </a:solidFill>
              </a:rPr>
              <a:t>first stump</a:t>
            </a:r>
            <a:r>
              <a:rPr lang="en" sz="1200"/>
              <a:t>, we give all the samples </a:t>
            </a:r>
            <a:r>
              <a:rPr lang="en" sz="1200">
                <a:solidFill>
                  <a:srgbClr val="FF0000"/>
                </a:solidFill>
              </a:rPr>
              <a:t>equal weights</a:t>
            </a:r>
            <a:r>
              <a:rPr lang="en" sz="1200"/>
              <a:t>.</a:t>
            </a:r>
            <a:endParaRPr/>
          </a:p>
          <a:p>
            <a:pPr indent="-177800" lvl="0" marL="177800" rtl="0" algn="l">
              <a:lnSpc>
                <a:spcPct val="170000"/>
              </a:lnSpc>
              <a:spcBef>
                <a:spcPts val="800"/>
              </a:spcBef>
              <a:spcAft>
                <a:spcPts val="0"/>
              </a:spcAft>
              <a:buClr>
                <a:schemeClr val="dk1"/>
              </a:buClr>
              <a:buSzPts val="1200"/>
              <a:buChar char="•"/>
            </a:pPr>
            <a:r>
              <a:rPr b="1" lang="en" sz="1200"/>
              <a:t>Step 2:</a:t>
            </a:r>
            <a:r>
              <a:rPr lang="en" sz="1200"/>
              <a:t> We create a decision </a:t>
            </a:r>
            <a:r>
              <a:rPr lang="en" sz="1200">
                <a:solidFill>
                  <a:srgbClr val="FF0000"/>
                </a:solidFill>
              </a:rPr>
              <a:t>stump</a:t>
            </a:r>
            <a:r>
              <a:rPr lang="en" sz="1200"/>
              <a:t> for </a:t>
            </a:r>
            <a:r>
              <a:rPr lang="en" sz="1200">
                <a:solidFill>
                  <a:srgbClr val="FF0000"/>
                </a:solidFill>
              </a:rPr>
              <a:t>each variable </a:t>
            </a:r>
            <a:r>
              <a:rPr lang="en" sz="1200"/>
              <a:t>and see </a:t>
            </a:r>
            <a:r>
              <a:rPr lang="en" sz="1200">
                <a:solidFill>
                  <a:srgbClr val="FF0000"/>
                </a:solidFill>
              </a:rPr>
              <a:t>how well </a:t>
            </a:r>
            <a:r>
              <a:rPr lang="en" sz="1200"/>
              <a:t>each stump classifies samples to their target classes. </a:t>
            </a:r>
            <a:endParaRPr/>
          </a:p>
          <a:p>
            <a:pPr indent="-177800" lvl="0" marL="177800" rtl="0" algn="l">
              <a:lnSpc>
                <a:spcPct val="170000"/>
              </a:lnSpc>
              <a:spcBef>
                <a:spcPts val="800"/>
              </a:spcBef>
              <a:spcAft>
                <a:spcPts val="0"/>
              </a:spcAft>
              <a:buClr>
                <a:schemeClr val="dk1"/>
              </a:buClr>
              <a:buSzPts val="1200"/>
              <a:buChar char="•"/>
            </a:pPr>
            <a:r>
              <a:rPr b="1" lang="en" sz="1200"/>
              <a:t>Step 3: </a:t>
            </a:r>
            <a:r>
              <a:rPr lang="en" sz="1200">
                <a:solidFill>
                  <a:srgbClr val="FF0000"/>
                </a:solidFill>
              </a:rPr>
              <a:t>More weight </a:t>
            </a:r>
            <a:r>
              <a:rPr lang="en" sz="1200"/>
              <a:t>is assigned to the </a:t>
            </a:r>
            <a:r>
              <a:rPr lang="en" sz="1200">
                <a:solidFill>
                  <a:srgbClr val="FF0000"/>
                </a:solidFill>
              </a:rPr>
              <a:t>incorrectly classified </a:t>
            </a:r>
            <a:r>
              <a:rPr lang="en" sz="1200"/>
              <a:t>samples so that they're classified correctly in the next decision stump. </a:t>
            </a:r>
            <a:r>
              <a:rPr lang="en" sz="1200">
                <a:solidFill>
                  <a:srgbClr val="FF0000"/>
                </a:solidFill>
              </a:rPr>
              <a:t>Weight</a:t>
            </a:r>
            <a:r>
              <a:rPr lang="en" sz="1200"/>
              <a:t> is also assigned to </a:t>
            </a:r>
            <a:r>
              <a:rPr lang="en" sz="1200">
                <a:solidFill>
                  <a:srgbClr val="FF0000"/>
                </a:solidFill>
              </a:rPr>
              <a:t>each classifier </a:t>
            </a:r>
            <a:r>
              <a:rPr lang="en" sz="1200"/>
              <a:t>based on the </a:t>
            </a:r>
            <a:r>
              <a:rPr lang="en" sz="1200">
                <a:solidFill>
                  <a:srgbClr val="FF0000"/>
                </a:solidFill>
              </a:rPr>
              <a:t>accuracy of the classifier</a:t>
            </a:r>
            <a:r>
              <a:rPr lang="en" sz="1200"/>
              <a:t>, which means </a:t>
            </a:r>
            <a:r>
              <a:rPr lang="en" sz="1200">
                <a:solidFill>
                  <a:srgbClr val="FF0000"/>
                </a:solidFill>
              </a:rPr>
              <a:t>high accuracy = high weight</a:t>
            </a:r>
            <a:r>
              <a:rPr lang="en" sz="1200"/>
              <a:t>!</a:t>
            </a:r>
            <a:endParaRPr/>
          </a:p>
          <a:p>
            <a:pPr indent="-177800" lvl="0" marL="177800" rtl="0" algn="l">
              <a:lnSpc>
                <a:spcPct val="170000"/>
              </a:lnSpc>
              <a:spcBef>
                <a:spcPts val="800"/>
              </a:spcBef>
              <a:spcAft>
                <a:spcPts val="0"/>
              </a:spcAft>
              <a:buClr>
                <a:schemeClr val="dk1"/>
              </a:buClr>
              <a:buSzPts val="1200"/>
              <a:buChar char="•"/>
            </a:pPr>
            <a:r>
              <a:rPr b="1" lang="en" sz="1200"/>
              <a:t>Step 4:</a:t>
            </a:r>
            <a:r>
              <a:rPr lang="en" sz="1200"/>
              <a:t> </a:t>
            </a:r>
            <a:r>
              <a:rPr lang="en" sz="1200">
                <a:solidFill>
                  <a:srgbClr val="FF0000"/>
                </a:solidFill>
              </a:rPr>
              <a:t>Reiterate</a:t>
            </a:r>
            <a:r>
              <a:rPr lang="en" sz="1200"/>
              <a:t> from Step 2 until all the data points have been correctly classified, </a:t>
            </a:r>
            <a:r>
              <a:rPr b="1" lang="en" sz="1200">
                <a:solidFill>
                  <a:srgbClr val="FF0000"/>
                </a:solidFill>
              </a:rPr>
              <a:t>the error function does not change</a:t>
            </a:r>
            <a:r>
              <a:rPr lang="en" sz="1200"/>
              <a:t>, or </a:t>
            </a:r>
            <a:r>
              <a:rPr lang="en" sz="1200">
                <a:solidFill>
                  <a:srgbClr val="FF0000"/>
                </a:solidFill>
              </a:rPr>
              <a:t>the </a:t>
            </a:r>
            <a:r>
              <a:rPr b="1" lang="en" sz="1200">
                <a:solidFill>
                  <a:srgbClr val="FF0000"/>
                </a:solidFill>
              </a:rPr>
              <a:t>maximum iteration level </a:t>
            </a:r>
            <a:r>
              <a:rPr lang="en" sz="1200">
                <a:solidFill>
                  <a:srgbClr val="FF0000"/>
                </a:solidFill>
              </a:rPr>
              <a:t>has been reached</a:t>
            </a:r>
            <a:r>
              <a:rPr lang="en" sz="1200"/>
              <a:t>.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13"/>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How AdaBoost Works</a:t>
            </a:r>
            <a:endParaRPr/>
          </a:p>
        </p:txBody>
      </p:sp>
      <p:pic>
        <p:nvPicPr>
          <p:cNvPr descr="difference between gradient boosting and xgboost -  howtoremoveatattoowithsaltandice" id="1529" name="Google Shape;1529;p213"/>
          <p:cNvPicPr preferRelativeResize="0"/>
          <p:nvPr/>
        </p:nvPicPr>
        <p:blipFill rotWithShape="1">
          <a:blip r:embed="rId3">
            <a:alphaModFix/>
          </a:blip>
          <a:srcRect b="0" l="0" r="0" t="0"/>
          <a:stretch/>
        </p:blipFill>
        <p:spPr>
          <a:xfrm>
            <a:off x="1684224" y="1754981"/>
            <a:ext cx="5393531" cy="297894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14"/>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35" name="Google Shape;1535;p214"/>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Suppose we have the sample data below, with three features (x1, x2, x3) and an output (Y). </a:t>
            </a:r>
            <a:r>
              <a:rPr i="1" lang="en"/>
              <a:t>Note that T = True and F = False.</a:t>
            </a:r>
            <a:endParaRPr/>
          </a:p>
        </p:txBody>
      </p:sp>
      <p:pic>
        <p:nvPicPr>
          <p:cNvPr descr="https://miro.medium.com/v2/resize:fit:602/1*Rg1Hq7vri-RwkEAAIDsp2w.png" id="1536" name="Google Shape;1536;p214"/>
          <p:cNvPicPr preferRelativeResize="0"/>
          <p:nvPr/>
        </p:nvPicPr>
        <p:blipFill rotWithShape="1">
          <a:blip r:embed="rId3">
            <a:alphaModFix/>
          </a:blip>
          <a:srcRect b="0" l="0" r="0" t="0"/>
          <a:stretch/>
        </p:blipFill>
        <p:spPr>
          <a:xfrm>
            <a:off x="2095703" y="2394585"/>
            <a:ext cx="5353804" cy="2161087"/>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215"/>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42" name="Google Shape;1542;p215"/>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b="1" lang="en"/>
              <a:t>Step 1: Assign a sample weight for each sample</a:t>
            </a:r>
            <a:endParaRPr/>
          </a:p>
          <a:p>
            <a:pPr indent="-38100" lvl="0" marL="177800" rtl="0" algn="l">
              <a:lnSpc>
                <a:spcPct val="90000"/>
              </a:lnSpc>
              <a:spcBef>
                <a:spcPts val="800"/>
              </a:spcBef>
              <a:spcAft>
                <a:spcPts val="0"/>
              </a:spcAft>
              <a:buClr>
                <a:schemeClr val="dk1"/>
              </a:buClr>
              <a:buSzPts val="2100"/>
              <a:buNone/>
            </a:pPr>
            <a:r>
              <a:t/>
            </a:r>
            <a:endParaRPr/>
          </a:p>
        </p:txBody>
      </p:sp>
      <p:pic>
        <p:nvPicPr>
          <p:cNvPr descr="https://miro.medium.com/v2/resize:fit:700/1*SylpC7fzbjXv32tgeS8JPw.png" id="1543" name="Google Shape;1543;p215"/>
          <p:cNvPicPr preferRelativeResize="0"/>
          <p:nvPr/>
        </p:nvPicPr>
        <p:blipFill rotWithShape="1">
          <a:blip r:embed="rId3">
            <a:alphaModFix/>
          </a:blip>
          <a:srcRect b="0" l="0" r="0" t="0"/>
          <a:stretch/>
        </p:blipFill>
        <p:spPr>
          <a:xfrm>
            <a:off x="2183879" y="1829514"/>
            <a:ext cx="5000625" cy="628651"/>
          </a:xfrm>
          <a:prstGeom prst="rect">
            <a:avLst/>
          </a:prstGeom>
          <a:noFill/>
          <a:ln>
            <a:noFill/>
          </a:ln>
        </p:spPr>
      </p:pic>
      <p:pic>
        <p:nvPicPr>
          <p:cNvPr descr="https://miro.medium.com/v2/resize:fit:615/1*W6mMdotMVmsmmc5Dqqs3WA.png" id="1544" name="Google Shape;1544;p215"/>
          <p:cNvPicPr preferRelativeResize="0"/>
          <p:nvPr/>
        </p:nvPicPr>
        <p:blipFill rotWithShape="1">
          <a:blip r:embed="rId4">
            <a:alphaModFix/>
          </a:blip>
          <a:srcRect b="0" l="0" r="0" t="0"/>
          <a:stretch/>
        </p:blipFill>
        <p:spPr>
          <a:xfrm>
            <a:off x="2487488" y="2784702"/>
            <a:ext cx="4393406" cy="1743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235500" y="90739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2300"/>
              <a:buFont typeface="Calibri"/>
              <a:buNone/>
            </a:pPr>
            <a:r>
              <a:rPr lang="en"/>
              <a:t>Regression types</a:t>
            </a:r>
            <a:endParaRPr/>
          </a:p>
        </p:txBody>
      </p:sp>
      <p:sp>
        <p:nvSpPr>
          <p:cNvPr id="268" name="Google Shape;268;p45"/>
          <p:cNvSpPr txBox="1"/>
          <p:nvPr>
            <p:ph idx="1" type="body"/>
          </p:nvPr>
        </p:nvSpPr>
        <p:spPr>
          <a:xfrm>
            <a:off x="233775" y="864356"/>
            <a:ext cx="6390600" cy="2562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800"/>
              <a:buNone/>
            </a:pPr>
            <a:r>
              <a:t/>
            </a:r>
            <a:endParaRPr/>
          </a:p>
          <a:p>
            <a:pPr indent="0" lvl="0" marL="0" rtl="0" algn="l">
              <a:lnSpc>
                <a:spcPct val="90000"/>
              </a:lnSpc>
              <a:spcBef>
                <a:spcPts val="1200"/>
              </a:spcBef>
              <a:spcAft>
                <a:spcPts val="0"/>
              </a:spcAft>
              <a:buClr>
                <a:schemeClr val="dk1"/>
              </a:buClr>
              <a:buSzPts val="800"/>
              <a:buNone/>
            </a:pPr>
            <a:r>
              <a:rPr lang="en"/>
              <a:t>​</a:t>
            </a:r>
            <a:endParaRPr/>
          </a:p>
          <a:p>
            <a:pPr indent="0" lvl="0" marL="0" rtl="0" algn="l">
              <a:lnSpc>
                <a:spcPct val="90000"/>
              </a:lnSpc>
              <a:spcBef>
                <a:spcPts val="1200"/>
              </a:spcBef>
              <a:spcAft>
                <a:spcPts val="0"/>
              </a:spcAft>
              <a:buClr>
                <a:schemeClr val="dk1"/>
              </a:buClr>
              <a:buSzPts val="800"/>
              <a:buNone/>
            </a:pPr>
            <a:r>
              <a:t/>
            </a:r>
            <a:endParaRPr/>
          </a:p>
          <a:p>
            <a:pPr indent="0" lvl="0" marL="0" rtl="0" algn="l">
              <a:lnSpc>
                <a:spcPct val="90000"/>
              </a:lnSpc>
              <a:spcBef>
                <a:spcPts val="1200"/>
              </a:spcBef>
              <a:spcAft>
                <a:spcPts val="1200"/>
              </a:spcAft>
              <a:buClr>
                <a:schemeClr val="dk1"/>
              </a:buClr>
              <a:buSzPts val="1400"/>
              <a:buNone/>
            </a:pPr>
            <a:r>
              <a:t/>
            </a:r>
            <a:endParaRPr/>
          </a:p>
        </p:txBody>
      </p:sp>
      <p:pic>
        <p:nvPicPr>
          <p:cNvPr id="269" name="Google Shape;269;p45"/>
          <p:cNvPicPr preferRelativeResize="0"/>
          <p:nvPr/>
        </p:nvPicPr>
        <p:blipFill rotWithShape="1">
          <a:blip r:embed="rId3">
            <a:alphaModFix/>
          </a:blip>
          <a:srcRect b="0" l="0" r="0" t="0"/>
          <a:stretch/>
        </p:blipFill>
        <p:spPr>
          <a:xfrm>
            <a:off x="951004" y="1698820"/>
            <a:ext cx="4486443" cy="2364980"/>
          </a:xfrm>
          <a:prstGeom prst="rect">
            <a:avLst/>
          </a:prstGeom>
          <a:noFill/>
          <a:ln>
            <a:noFill/>
          </a:ln>
        </p:spPr>
      </p:pic>
      <p:pic>
        <p:nvPicPr>
          <p:cNvPr id="270" name="Google Shape;270;p45"/>
          <p:cNvPicPr preferRelativeResize="0"/>
          <p:nvPr/>
        </p:nvPicPr>
        <p:blipFill rotWithShape="1">
          <a:blip r:embed="rId4">
            <a:alphaModFix/>
          </a:blip>
          <a:srcRect b="0" l="0" r="0" t="0"/>
          <a:stretch/>
        </p:blipFill>
        <p:spPr>
          <a:xfrm>
            <a:off x="3449251" y="1396315"/>
            <a:ext cx="4975625" cy="2512100"/>
          </a:xfrm>
          <a:prstGeom prst="rect">
            <a:avLst/>
          </a:prstGeom>
          <a:noFill/>
          <a:ln>
            <a:noFill/>
          </a:ln>
        </p:spPr>
      </p:pic>
      <p:sp>
        <p:nvSpPr>
          <p:cNvPr id="271" name="Google Shape;271;p45"/>
          <p:cNvSpPr txBox="1"/>
          <p:nvPr>
            <p:ph idx="12" type="sldNum"/>
          </p:nvPr>
        </p:nvSpPr>
        <p:spPr>
          <a:xfrm>
            <a:off x="8060978" y="4702304"/>
            <a:ext cx="548700" cy="393600"/>
          </a:xfrm>
          <a:prstGeom prst="rect">
            <a:avLst/>
          </a:prstGeom>
          <a:noFill/>
          <a:ln>
            <a:noFill/>
          </a:ln>
        </p:spPr>
        <p:txBody>
          <a:bodyPr anchorCtr="0" anchor="ctr" bIns="68575" lIns="68575" spcFirstLastPara="1" rIns="68575" wrap="square" tIns="685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216"/>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50" name="Google Shape;1550;p216"/>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b="1" lang="en"/>
              <a:t>Step 2: Calculate the Gini Impurity for each variable</a:t>
            </a:r>
            <a:endParaRPr/>
          </a:p>
          <a:p>
            <a:pPr indent="0" lvl="0" marL="0" rtl="0" algn="l">
              <a:lnSpc>
                <a:spcPct val="90000"/>
              </a:lnSpc>
              <a:spcBef>
                <a:spcPts val="800"/>
              </a:spcBef>
              <a:spcAft>
                <a:spcPts val="0"/>
              </a:spcAft>
              <a:buClr>
                <a:schemeClr val="dk1"/>
              </a:buClr>
              <a:buSzPts val="2100"/>
              <a:buNone/>
            </a:pPr>
            <a:r>
              <a:rPr lang="en"/>
              <a:t>This is done to determine which variable to use to create the first stump.</a:t>
            </a:r>
            <a:endParaRPr/>
          </a:p>
        </p:txBody>
      </p:sp>
      <p:pic>
        <p:nvPicPr>
          <p:cNvPr descr="https://miro.medium.com/v2/resize:fit:659/1*5gKCPY8lklHDhoZb3M_geA.png" id="1551" name="Google Shape;1551;p216"/>
          <p:cNvPicPr preferRelativeResize="0"/>
          <p:nvPr/>
        </p:nvPicPr>
        <p:blipFill rotWithShape="1">
          <a:blip r:embed="rId3">
            <a:alphaModFix/>
          </a:blip>
          <a:srcRect b="0" l="0" r="0" t="0"/>
          <a:stretch/>
        </p:blipFill>
        <p:spPr>
          <a:xfrm>
            <a:off x="2379821" y="2270964"/>
            <a:ext cx="4707731" cy="392906"/>
          </a:xfrm>
          <a:prstGeom prst="rect">
            <a:avLst/>
          </a:prstGeom>
          <a:noFill/>
          <a:ln>
            <a:noFill/>
          </a:ln>
        </p:spPr>
      </p:pic>
      <p:pic>
        <p:nvPicPr>
          <p:cNvPr descr="https://miro.medium.com/v2/resize:fit:1000/1*aMzOpfL29OiL8XO5-ypMFQ.png" id="1552" name="Google Shape;1552;p216"/>
          <p:cNvPicPr preferRelativeResize="0"/>
          <p:nvPr/>
        </p:nvPicPr>
        <p:blipFill rotWithShape="1">
          <a:blip r:embed="rId4">
            <a:alphaModFix/>
          </a:blip>
          <a:srcRect b="0" l="0" r="0" t="0"/>
          <a:stretch/>
        </p:blipFill>
        <p:spPr>
          <a:xfrm>
            <a:off x="920047" y="2761843"/>
            <a:ext cx="7143750" cy="207883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17"/>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pic>
        <p:nvPicPr>
          <p:cNvPr descr="https://miro.medium.com/v2/resize:fit:1000/1*WvvWkP6oHgrWbiViH-_wWQ.png" id="1558" name="Google Shape;1558;p217"/>
          <p:cNvPicPr preferRelativeResize="0"/>
          <p:nvPr/>
        </p:nvPicPr>
        <p:blipFill rotWithShape="1">
          <a:blip r:embed="rId3">
            <a:alphaModFix/>
          </a:blip>
          <a:srcRect b="0" l="0" r="0" t="0"/>
          <a:stretch/>
        </p:blipFill>
        <p:spPr>
          <a:xfrm>
            <a:off x="1000125" y="1369219"/>
            <a:ext cx="7143750" cy="2614613"/>
          </a:xfrm>
          <a:prstGeom prst="rect">
            <a:avLst/>
          </a:prstGeom>
          <a:noFill/>
          <a:ln>
            <a:noFill/>
          </a:ln>
        </p:spPr>
      </p:pic>
      <p:pic>
        <p:nvPicPr>
          <p:cNvPr descr="https://miro.medium.com/v2/resize:fit:345/0*7AQUyX6CeU5MHXPz" id="1559" name="Google Shape;1559;p217"/>
          <p:cNvPicPr preferRelativeResize="0"/>
          <p:nvPr/>
        </p:nvPicPr>
        <p:blipFill rotWithShape="1">
          <a:blip r:embed="rId4">
            <a:alphaModFix/>
          </a:blip>
          <a:srcRect b="0" l="0" r="0" t="0"/>
          <a:stretch/>
        </p:blipFill>
        <p:spPr>
          <a:xfrm>
            <a:off x="3545681" y="4165895"/>
            <a:ext cx="2464594" cy="700088"/>
          </a:xfrm>
          <a:prstGeom prst="rect">
            <a:avLst/>
          </a:prstGeom>
          <a:noFill/>
          <a:ln>
            <a:noFill/>
          </a:ln>
        </p:spPr>
      </p:pic>
      <p:sp>
        <p:nvSpPr>
          <p:cNvPr id="1560" name="Google Shape;1560;p217"/>
          <p:cNvSpPr/>
          <p:nvPr/>
        </p:nvSpPr>
        <p:spPr>
          <a:xfrm>
            <a:off x="3585170" y="4865975"/>
            <a:ext cx="3721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242424"/>
                </a:solidFill>
                <a:latin typeface="Arial"/>
                <a:ea typeface="Arial"/>
                <a:cs typeface="Arial"/>
                <a:sym typeface="Arial"/>
              </a:rPr>
              <a:t>the Gini Impurity for x2 = 0.25.</a:t>
            </a:r>
            <a:endParaRPr sz="1400">
              <a:solidFill>
                <a:schemeClr val="dk1"/>
              </a:solidFill>
              <a:latin typeface="Calibri"/>
              <a:ea typeface="Calibri"/>
              <a:cs typeface="Calibri"/>
              <a:sym typeface="Calibri"/>
            </a:endParaRPr>
          </a:p>
        </p:txBody>
      </p:sp>
      <p:sp>
        <p:nvSpPr>
          <p:cNvPr id="1561" name="Google Shape;1561;p217"/>
          <p:cNvSpPr/>
          <p:nvPr/>
        </p:nvSpPr>
        <p:spPr>
          <a:xfrm>
            <a:off x="1979840" y="1129517"/>
            <a:ext cx="7515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242424"/>
                </a:solidFill>
                <a:latin typeface="Arial"/>
                <a:ea typeface="Arial"/>
                <a:cs typeface="Arial"/>
                <a:sym typeface="Arial"/>
              </a:rPr>
              <a:t>x2 has the lowest Gini Impurity, so x2 will be used to create the first stump.</a:t>
            </a:r>
            <a:endParaRPr sz="1400">
              <a:solidFill>
                <a:schemeClr val="dk1"/>
              </a:solidFill>
              <a:latin typeface="Calibri"/>
              <a:ea typeface="Calibri"/>
              <a:cs typeface="Calibri"/>
              <a:sym typeface="Calibri"/>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18"/>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67" name="Google Shape;1567;p218"/>
          <p:cNvSpPr txBox="1"/>
          <p:nvPr>
            <p:ph idx="1" type="body"/>
          </p:nvPr>
        </p:nvSpPr>
        <p:spPr>
          <a:xfrm>
            <a:off x="471502" y="1026925"/>
            <a:ext cx="6915900" cy="24477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b="1" lang="en" sz="1800"/>
              <a:t>Step 3: Calculate the </a:t>
            </a:r>
            <a:r>
              <a:rPr b="1" lang="en" sz="1800">
                <a:solidFill>
                  <a:srgbClr val="FF0000"/>
                </a:solidFill>
              </a:rPr>
              <a:t>Amount of Say </a:t>
            </a:r>
            <a:r>
              <a:rPr b="1" lang="en" sz="1800"/>
              <a:t>for the stump that was created</a:t>
            </a:r>
            <a:endParaRPr/>
          </a:p>
          <a:p>
            <a:pPr indent="0" lvl="0" marL="0" rtl="0" algn="l">
              <a:lnSpc>
                <a:spcPct val="90000"/>
              </a:lnSpc>
              <a:spcBef>
                <a:spcPts val="800"/>
              </a:spcBef>
              <a:spcAft>
                <a:spcPts val="0"/>
              </a:spcAft>
              <a:buClr>
                <a:schemeClr val="dk1"/>
              </a:buClr>
              <a:buSzPts val="1800"/>
              <a:buNone/>
            </a:pPr>
            <a:r>
              <a:rPr b="1" lang="en" sz="1800"/>
              <a:t>Total Error</a:t>
            </a:r>
            <a:r>
              <a:rPr lang="en" sz="1800"/>
              <a:t> </a:t>
            </a:r>
            <a:r>
              <a:rPr b="1" lang="en" sz="1800"/>
              <a:t>is equal to the sum of the weights of the incorrectly classified samples.</a:t>
            </a:r>
            <a:r>
              <a:rPr lang="en" sz="1800"/>
              <a:t> </a:t>
            </a:r>
            <a:endParaRPr/>
          </a:p>
          <a:p>
            <a:pPr indent="0" lvl="0" marL="0" rtl="0" algn="l">
              <a:lnSpc>
                <a:spcPct val="90000"/>
              </a:lnSpc>
              <a:spcBef>
                <a:spcPts val="800"/>
              </a:spcBef>
              <a:spcAft>
                <a:spcPts val="0"/>
              </a:spcAft>
              <a:buClr>
                <a:schemeClr val="dk1"/>
              </a:buClr>
              <a:buSzPts val="1800"/>
              <a:buNone/>
            </a:pPr>
            <a:r>
              <a:rPr lang="en" sz="1800"/>
              <a:t>Since one of the samples was incorrectly classified for x2, the total error is equal to 1/6.</a:t>
            </a:r>
            <a:endParaRPr/>
          </a:p>
        </p:txBody>
      </p:sp>
      <p:pic>
        <p:nvPicPr>
          <p:cNvPr descr="https://miro.medium.com/v2/resize:fit:675/1*-XwQ0g0qIfZblSyYPgGuMQ.png" id="1568" name="Google Shape;1568;p218"/>
          <p:cNvPicPr preferRelativeResize="0"/>
          <p:nvPr/>
        </p:nvPicPr>
        <p:blipFill rotWithShape="1">
          <a:blip r:embed="rId3">
            <a:alphaModFix/>
          </a:blip>
          <a:srcRect b="0" l="0" r="0" t="0"/>
          <a:stretch/>
        </p:blipFill>
        <p:spPr>
          <a:xfrm>
            <a:off x="2036921" y="2856989"/>
            <a:ext cx="4822031" cy="571500"/>
          </a:xfrm>
          <a:prstGeom prst="rect">
            <a:avLst/>
          </a:prstGeom>
          <a:noFill/>
          <a:ln>
            <a:noFill/>
          </a:ln>
        </p:spPr>
      </p:pic>
      <p:pic>
        <p:nvPicPr>
          <p:cNvPr descr="https://miro.medium.com/v2/resize:fit:678/1*kzWCe0iZSiO88LU2FTYZvg.png" id="1569" name="Google Shape;1569;p218"/>
          <p:cNvPicPr preferRelativeResize="0"/>
          <p:nvPr/>
        </p:nvPicPr>
        <p:blipFill rotWithShape="1">
          <a:blip r:embed="rId4">
            <a:alphaModFix/>
          </a:blip>
          <a:srcRect b="0" l="0" r="0" t="0"/>
          <a:stretch/>
        </p:blipFill>
        <p:spPr>
          <a:xfrm>
            <a:off x="2150269" y="3557347"/>
            <a:ext cx="4843463" cy="835819"/>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19"/>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75" name="Google Shape;1575;p219"/>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7800" lvl="0" marL="177800" rtl="0" algn="just">
              <a:lnSpc>
                <a:spcPct val="90000"/>
              </a:lnSpc>
              <a:spcBef>
                <a:spcPts val="0"/>
              </a:spcBef>
              <a:spcAft>
                <a:spcPts val="0"/>
              </a:spcAft>
              <a:buClr>
                <a:schemeClr val="dk1"/>
              </a:buClr>
              <a:buSzPts val="1800"/>
              <a:buChar char="•"/>
            </a:pPr>
            <a:r>
              <a:rPr b="1" lang="en" sz="1800"/>
              <a:t>Step 4: Calculate the </a:t>
            </a:r>
            <a:r>
              <a:rPr b="1" lang="en" sz="1800">
                <a:solidFill>
                  <a:srgbClr val="FF0000"/>
                </a:solidFill>
              </a:rPr>
              <a:t>new sample weights </a:t>
            </a:r>
            <a:r>
              <a:rPr b="1" lang="en" sz="1800"/>
              <a:t>for the next stump</a:t>
            </a:r>
            <a:endParaRPr/>
          </a:p>
          <a:p>
            <a:pPr indent="0" lvl="0" marL="0" rtl="0" algn="just">
              <a:lnSpc>
                <a:spcPct val="90000"/>
              </a:lnSpc>
              <a:spcBef>
                <a:spcPts val="800"/>
              </a:spcBef>
              <a:spcAft>
                <a:spcPts val="0"/>
              </a:spcAft>
              <a:buClr>
                <a:schemeClr val="dk1"/>
              </a:buClr>
              <a:buSzPts val="1800"/>
              <a:buNone/>
            </a:pPr>
            <a:r>
              <a:rPr lang="en" sz="1800"/>
              <a:t>we’re going to increase the sample weights of samples that were incorrectly classified and decrease the sample weights of samples that were correctly classified using the following equations:</a:t>
            </a:r>
            <a:endParaRPr/>
          </a:p>
        </p:txBody>
      </p:sp>
      <p:pic>
        <p:nvPicPr>
          <p:cNvPr descr="https://miro.medium.com/v2/resize:fit:700/1*9q--XyIDnsLyDtS4LAxvhw.png" id="1576" name="Google Shape;1576;p219"/>
          <p:cNvPicPr preferRelativeResize="0"/>
          <p:nvPr/>
        </p:nvPicPr>
        <p:blipFill rotWithShape="1">
          <a:blip r:embed="rId3">
            <a:alphaModFix/>
          </a:blip>
          <a:srcRect b="0" l="0" r="0" t="0"/>
          <a:stretch/>
        </p:blipFill>
        <p:spPr>
          <a:xfrm>
            <a:off x="1131160" y="2929822"/>
            <a:ext cx="7282459" cy="832281"/>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20"/>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pic>
        <p:nvPicPr>
          <p:cNvPr descr="https://miro.medium.com/v2/resize:fit:700/1*ThIcJ-ycECTY8W3N1vvJ4Q.png" id="1582" name="Google Shape;1582;p220"/>
          <p:cNvPicPr preferRelativeResize="0"/>
          <p:nvPr/>
        </p:nvPicPr>
        <p:blipFill rotWithShape="1">
          <a:blip r:embed="rId3">
            <a:alphaModFix/>
          </a:blip>
          <a:srcRect b="0" l="0" r="0" t="0"/>
          <a:stretch/>
        </p:blipFill>
        <p:spPr>
          <a:xfrm>
            <a:off x="2071688" y="1773861"/>
            <a:ext cx="5000625" cy="263604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21"/>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89" name="Google Shape;1589;p221"/>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177800" lvl="0" marL="177800" rtl="0" algn="just">
              <a:lnSpc>
                <a:spcPct val="150000"/>
              </a:lnSpc>
              <a:spcBef>
                <a:spcPts val="0"/>
              </a:spcBef>
              <a:spcAft>
                <a:spcPts val="0"/>
              </a:spcAft>
              <a:buClr>
                <a:schemeClr val="dk1"/>
              </a:buClr>
              <a:buSzPts val="1800"/>
              <a:buChar char="•"/>
            </a:pPr>
            <a:r>
              <a:rPr b="1" lang="en" sz="1800"/>
              <a:t>Step 5: Create a </a:t>
            </a:r>
            <a:r>
              <a:rPr b="1" lang="en" sz="1800">
                <a:solidFill>
                  <a:srgbClr val="FF0000"/>
                </a:solidFill>
              </a:rPr>
              <a:t>bootstrapped dataset </a:t>
            </a:r>
            <a:r>
              <a:rPr b="1" lang="en" sz="1800"/>
              <a:t>with the odds of each sample being chosen based on their new sample weights.</a:t>
            </a:r>
            <a:endParaRPr/>
          </a:p>
          <a:p>
            <a:pPr indent="0" lvl="0" marL="0" rtl="0" algn="just">
              <a:lnSpc>
                <a:spcPct val="150000"/>
              </a:lnSpc>
              <a:spcBef>
                <a:spcPts val="800"/>
              </a:spcBef>
              <a:spcAft>
                <a:spcPts val="0"/>
              </a:spcAft>
              <a:buClr>
                <a:schemeClr val="dk1"/>
              </a:buClr>
              <a:buSzPts val="1800"/>
              <a:buNone/>
            </a:pPr>
            <a:r>
              <a:t/>
            </a:r>
            <a:endParaRPr sz="1800"/>
          </a:p>
        </p:txBody>
      </p:sp>
      <p:pic>
        <p:nvPicPr>
          <p:cNvPr descr="https://miro.medium.com/v2/resize:fit:700/1*68LQdoKPDU0Xnz4xhwcFJQ.png" id="1590" name="Google Shape;1590;p221"/>
          <p:cNvPicPr preferRelativeResize="0"/>
          <p:nvPr/>
        </p:nvPicPr>
        <p:blipFill rotWithShape="1">
          <a:blip r:embed="rId3">
            <a:alphaModFix/>
          </a:blip>
          <a:srcRect b="0" l="0" r="0" t="0"/>
          <a:stretch/>
        </p:blipFill>
        <p:spPr>
          <a:xfrm>
            <a:off x="2928938" y="2443163"/>
            <a:ext cx="4164671" cy="242740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22"/>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b="1" lang="en"/>
              <a:t>An Example of How AdaBoost Works</a:t>
            </a:r>
            <a:endParaRPr/>
          </a:p>
        </p:txBody>
      </p:sp>
      <p:sp>
        <p:nvSpPr>
          <p:cNvPr id="1596" name="Google Shape;1596;p222"/>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fontScale="70000" lnSpcReduction="10000"/>
          </a:bodyPr>
          <a:lstStyle/>
          <a:p>
            <a:pPr indent="-143510" lvl="0" marL="177800" rtl="0" algn="just">
              <a:lnSpc>
                <a:spcPct val="150000"/>
              </a:lnSpc>
              <a:spcBef>
                <a:spcPts val="0"/>
              </a:spcBef>
              <a:spcAft>
                <a:spcPts val="0"/>
              </a:spcAft>
              <a:buClr>
                <a:schemeClr val="dk1"/>
              </a:buClr>
              <a:buSzPct val="100000"/>
              <a:buChar char="•"/>
            </a:pPr>
            <a:r>
              <a:rPr b="1" lang="en" sz="1800"/>
              <a:t>Step 6: Repeat the process n number of times</a:t>
            </a:r>
            <a:endParaRPr/>
          </a:p>
          <a:p>
            <a:pPr indent="-143510" lvl="0" marL="177800" rtl="0" algn="just">
              <a:lnSpc>
                <a:spcPct val="150000"/>
              </a:lnSpc>
              <a:spcBef>
                <a:spcPts val="800"/>
              </a:spcBef>
              <a:spcAft>
                <a:spcPts val="0"/>
              </a:spcAft>
              <a:buClr>
                <a:schemeClr val="dk1"/>
              </a:buClr>
              <a:buSzPct val="100000"/>
              <a:buChar char="•"/>
            </a:pPr>
            <a:r>
              <a:rPr lang="en" sz="1800"/>
              <a:t>Lastly, this process is repeated </a:t>
            </a:r>
            <a:r>
              <a:rPr lang="en" sz="1800">
                <a:solidFill>
                  <a:srgbClr val="FF0000"/>
                </a:solidFill>
              </a:rPr>
              <a:t>until n number of stumps </a:t>
            </a:r>
            <a:r>
              <a:rPr lang="en" sz="1800"/>
              <a:t>are created, each with its own amount of say. Once this is done, the model is complete and new points can be classified.</a:t>
            </a:r>
            <a:endParaRPr/>
          </a:p>
          <a:p>
            <a:pPr indent="-143510" lvl="0" marL="177800" rtl="0" algn="just">
              <a:lnSpc>
                <a:spcPct val="150000"/>
              </a:lnSpc>
              <a:spcBef>
                <a:spcPts val="800"/>
              </a:spcBef>
              <a:spcAft>
                <a:spcPts val="0"/>
              </a:spcAft>
              <a:buClr>
                <a:srgbClr val="FF0000"/>
              </a:buClr>
              <a:buSzPct val="100000"/>
              <a:buChar char="•"/>
            </a:pPr>
            <a:r>
              <a:rPr lang="en" sz="1800">
                <a:solidFill>
                  <a:srgbClr val="FF0000"/>
                </a:solidFill>
              </a:rPr>
              <a:t>New points </a:t>
            </a:r>
            <a:r>
              <a:rPr lang="en" sz="1800"/>
              <a:t>are </a:t>
            </a:r>
            <a:r>
              <a:rPr lang="en" sz="1800">
                <a:solidFill>
                  <a:srgbClr val="FF0000"/>
                </a:solidFill>
              </a:rPr>
              <a:t>classified</a:t>
            </a:r>
            <a:r>
              <a:rPr lang="en" sz="1800"/>
              <a:t> by running them through all of the stumps and seeing how they’re classified. Then, the </a:t>
            </a:r>
            <a:r>
              <a:rPr lang="en" sz="1800">
                <a:solidFill>
                  <a:srgbClr val="FF0000"/>
                </a:solidFill>
              </a:rPr>
              <a:t>amount of say </a:t>
            </a:r>
            <a:r>
              <a:rPr lang="en" sz="1800"/>
              <a:t>is </a:t>
            </a:r>
            <a:r>
              <a:rPr lang="en" sz="1800">
                <a:solidFill>
                  <a:srgbClr val="FF0000"/>
                </a:solidFill>
              </a:rPr>
              <a:t>summed</a:t>
            </a:r>
            <a:r>
              <a:rPr lang="en" sz="1800"/>
              <a:t> for </a:t>
            </a:r>
            <a:r>
              <a:rPr lang="en" sz="1800">
                <a:solidFill>
                  <a:srgbClr val="FF0000"/>
                </a:solidFill>
              </a:rPr>
              <a:t>each class</a:t>
            </a:r>
            <a:r>
              <a:rPr lang="en" sz="1800"/>
              <a:t>, and the class with </a:t>
            </a:r>
            <a:r>
              <a:rPr lang="en" sz="1800">
                <a:solidFill>
                  <a:srgbClr val="FF0000"/>
                </a:solidFill>
              </a:rPr>
              <a:t>the higher amount of say </a:t>
            </a:r>
            <a:r>
              <a:rPr lang="en" sz="1800"/>
              <a:t>is the </a:t>
            </a:r>
            <a:r>
              <a:rPr lang="en" sz="1800">
                <a:solidFill>
                  <a:srgbClr val="FF0000"/>
                </a:solidFill>
              </a:rPr>
              <a:t>classification</a:t>
            </a:r>
            <a:r>
              <a:rPr lang="en" sz="1800"/>
              <a:t> of the </a:t>
            </a:r>
            <a:r>
              <a:rPr lang="en" sz="1800">
                <a:solidFill>
                  <a:srgbClr val="FF0000"/>
                </a:solidFill>
              </a:rPr>
              <a:t>new point</a:t>
            </a:r>
            <a:r>
              <a:rPr lang="en" sz="1800"/>
              <a:t>.</a:t>
            </a:r>
            <a:endParaRPr/>
          </a:p>
          <a:p>
            <a:pPr indent="-63500" lvl="0" marL="177800" rtl="0" algn="just">
              <a:lnSpc>
                <a:spcPct val="150000"/>
              </a:lnSpc>
              <a:spcBef>
                <a:spcPts val="800"/>
              </a:spcBef>
              <a:spcAft>
                <a:spcPts val="0"/>
              </a:spcAft>
              <a:buClr>
                <a:schemeClr val="dk1"/>
              </a:buClr>
              <a:buSzPct val="100000"/>
              <a:buNone/>
            </a:pPr>
            <a:r>
              <a:t/>
            </a:r>
            <a:endParaRPr sz="1800"/>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23"/>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273239"/>
              </a:buClr>
              <a:buSzPct val="100000"/>
              <a:buFont typeface="Nunito"/>
              <a:buNone/>
            </a:pPr>
            <a:r>
              <a:rPr b="1" lang="en" sz="3000">
                <a:solidFill>
                  <a:srgbClr val="273239"/>
                </a:solidFill>
                <a:latin typeface="Nunito"/>
                <a:ea typeface="Nunito"/>
                <a:cs typeface="Nunito"/>
                <a:sym typeface="Nunito"/>
              </a:rPr>
              <a:t>Difference Between Boosting Algorithms</a:t>
            </a:r>
            <a:endParaRPr sz="3000"/>
          </a:p>
        </p:txBody>
      </p:sp>
      <p:graphicFrame>
        <p:nvGraphicFramePr>
          <p:cNvPr id="1602" name="Google Shape;1602;p223"/>
          <p:cNvGraphicFramePr/>
          <p:nvPr/>
        </p:nvGraphicFramePr>
        <p:xfrm>
          <a:off x="306726" y="948372"/>
          <a:ext cx="3000000" cy="3000000"/>
        </p:xfrm>
        <a:graphic>
          <a:graphicData uri="http://schemas.openxmlformats.org/drawingml/2006/table">
            <a:tbl>
              <a:tblPr>
                <a:noFill/>
                <a:tableStyleId>{61D8BBBF-22AE-4D85-9032-958EE34EF3DA}</a:tableStyleId>
              </a:tblPr>
              <a:tblGrid>
                <a:gridCol w="1213325"/>
                <a:gridCol w="1561525"/>
                <a:gridCol w="1141850"/>
                <a:gridCol w="1585325"/>
                <a:gridCol w="1585325"/>
                <a:gridCol w="1585325"/>
              </a:tblGrid>
              <a:tr h="237200">
                <a:tc>
                  <a:txBody>
                    <a:bodyPr/>
                    <a:lstStyle/>
                    <a:p>
                      <a:pPr indent="0" lvl="0" marL="0" marR="0" rtl="0" algn="ctr">
                        <a:spcBef>
                          <a:spcPts val="0"/>
                        </a:spcBef>
                        <a:spcAft>
                          <a:spcPts val="0"/>
                        </a:spcAft>
                        <a:buNone/>
                      </a:pPr>
                      <a:r>
                        <a:rPr b="1" lang="en" sz="1200" u="none" cap="none" strike="noStrike"/>
                        <a:t>    Algorithms</a:t>
                      </a:r>
                      <a:endParaRPr sz="1100"/>
                    </a:p>
                  </a:txBody>
                  <a:tcPr marT="39875" marB="39875"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c>
                  <a:txBody>
                    <a:bodyPr/>
                    <a:lstStyle/>
                    <a:p>
                      <a:pPr indent="0" lvl="0" marL="0" marR="0" rtl="0" algn="ctr">
                        <a:spcBef>
                          <a:spcPts val="0"/>
                        </a:spcBef>
                        <a:spcAft>
                          <a:spcPts val="0"/>
                        </a:spcAft>
                        <a:buNone/>
                      </a:pPr>
                      <a:r>
                        <a:rPr b="1" lang="en" sz="1200" u="none" cap="none" strike="noStrike"/>
                        <a:t>Gradient Boosting</a:t>
                      </a:r>
                      <a:endParaRPr sz="1100"/>
                    </a:p>
                  </a:txBody>
                  <a:tcPr marT="39875" marB="39875"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c>
                  <a:txBody>
                    <a:bodyPr/>
                    <a:lstStyle/>
                    <a:p>
                      <a:pPr indent="0" lvl="0" marL="0" marR="0" rtl="0" algn="ctr">
                        <a:spcBef>
                          <a:spcPts val="0"/>
                        </a:spcBef>
                        <a:spcAft>
                          <a:spcPts val="0"/>
                        </a:spcAft>
                        <a:buNone/>
                      </a:pPr>
                      <a:r>
                        <a:rPr b="1" lang="en" sz="1200" u="none" cap="none" strike="noStrike"/>
                        <a:t>        AdaBoost        </a:t>
                      </a:r>
                      <a:endParaRPr sz="1100"/>
                    </a:p>
                  </a:txBody>
                  <a:tcPr marT="39875" marB="39875"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c>
                  <a:txBody>
                    <a:bodyPr/>
                    <a:lstStyle/>
                    <a:p>
                      <a:pPr indent="0" lvl="0" marL="0" marR="0" rtl="0" algn="ctr">
                        <a:spcBef>
                          <a:spcPts val="0"/>
                        </a:spcBef>
                        <a:spcAft>
                          <a:spcPts val="0"/>
                        </a:spcAft>
                        <a:buNone/>
                      </a:pPr>
                      <a:r>
                        <a:rPr b="1" lang="en" sz="1200" u="none" cap="none" strike="noStrike"/>
                        <a:t>     XGBoost      </a:t>
                      </a:r>
                      <a:endParaRPr sz="1100"/>
                    </a:p>
                  </a:txBody>
                  <a:tcPr marT="39875" marB="39875"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c>
                  <a:txBody>
                    <a:bodyPr/>
                    <a:lstStyle/>
                    <a:p>
                      <a:pPr indent="0" lvl="0" marL="0" marR="0" rtl="0" algn="ctr">
                        <a:spcBef>
                          <a:spcPts val="0"/>
                        </a:spcBef>
                        <a:spcAft>
                          <a:spcPts val="0"/>
                        </a:spcAft>
                        <a:buNone/>
                      </a:pPr>
                      <a:r>
                        <a:rPr b="1" lang="en" sz="1200" u="none" cap="none" strike="noStrike"/>
                        <a:t>      CatBoost      </a:t>
                      </a:r>
                      <a:endParaRPr sz="1100"/>
                    </a:p>
                  </a:txBody>
                  <a:tcPr marT="39875" marB="39875"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c>
                  <a:txBody>
                    <a:bodyPr/>
                    <a:lstStyle/>
                    <a:p>
                      <a:pPr indent="0" lvl="0" marL="0" marR="0" rtl="0" algn="ctr">
                        <a:spcBef>
                          <a:spcPts val="0"/>
                        </a:spcBef>
                        <a:spcAft>
                          <a:spcPts val="0"/>
                        </a:spcAft>
                        <a:buNone/>
                      </a:pPr>
                      <a:r>
                        <a:rPr b="1" lang="en" sz="1200" u="none" cap="none" strike="noStrike"/>
                        <a:t>      LightGBM     </a:t>
                      </a:r>
                      <a:endParaRPr sz="1100"/>
                    </a:p>
                  </a:txBody>
                  <a:tcPr marT="39875" marB="39875"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D5DBE5"/>
                    </a:solidFill>
                  </a:tcPr>
                </a:tc>
              </a:tr>
              <a:tr h="213000">
                <a:tc>
                  <a:txBody>
                    <a:bodyPr/>
                    <a:lstStyle/>
                    <a:p>
                      <a:pPr indent="0" lvl="0" marL="0" marR="0" rtl="0" algn="ctr">
                        <a:spcBef>
                          <a:spcPts val="0"/>
                        </a:spcBef>
                        <a:spcAft>
                          <a:spcPts val="0"/>
                        </a:spcAft>
                        <a:buNone/>
                      </a:pPr>
                      <a:r>
                        <a:rPr b="1" lang="en" sz="1200" u="none" cap="none" strike="noStrike">
                          <a:solidFill>
                            <a:srgbClr val="111827"/>
                          </a:solidFill>
                        </a:rPr>
                        <a:t>Year</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1995</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2014</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2017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2017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698825">
                <a:tc>
                  <a:txBody>
                    <a:bodyPr/>
                    <a:lstStyle/>
                    <a:p>
                      <a:pPr indent="0" lvl="0" marL="0" marR="0" rtl="0" algn="ctr">
                        <a:spcBef>
                          <a:spcPts val="0"/>
                        </a:spcBef>
                        <a:spcAft>
                          <a:spcPts val="0"/>
                        </a:spcAft>
                        <a:buNone/>
                      </a:pPr>
                      <a:r>
                        <a:rPr b="1" lang="en" sz="1200" u="none" cap="none" strike="noStrike">
                          <a:solidFill>
                            <a:srgbClr val="111827"/>
                          </a:solidFill>
                        </a:rPr>
                        <a:t>Handling Categorical Variables</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May require preprocessing like one-hot encoding</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Automatically handles categorical variables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374950">
                <a:tc>
                  <a:txBody>
                    <a:bodyPr/>
                    <a:lstStyle/>
                    <a:p>
                      <a:pPr indent="0" lvl="0" marL="0" marR="0" rtl="0" algn="ctr">
                        <a:spcBef>
                          <a:spcPts val="0"/>
                        </a:spcBef>
                        <a:spcAft>
                          <a:spcPts val="0"/>
                        </a:spcAft>
                        <a:buNone/>
                      </a:pPr>
                      <a:r>
                        <a:rPr b="1" lang="en" sz="1200" u="none" cap="none" strike="noStrike">
                          <a:solidFill>
                            <a:srgbClr val="111827"/>
                          </a:solidFill>
                        </a:rPr>
                        <a:t>Speed/Scalability</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Moderate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Fast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 Fast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Moderate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Fast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374950">
                <a:tc>
                  <a:txBody>
                    <a:bodyPr/>
                    <a:lstStyle/>
                    <a:p>
                      <a:pPr indent="0" lvl="0" marL="0" marR="0" rtl="0" algn="ctr">
                        <a:spcBef>
                          <a:spcPts val="0"/>
                        </a:spcBef>
                        <a:spcAft>
                          <a:spcPts val="0"/>
                        </a:spcAft>
                        <a:buNone/>
                      </a:pPr>
                      <a:r>
                        <a:rPr b="1" lang="en" sz="1200" u="none" cap="none" strike="noStrike">
                          <a:solidFill>
                            <a:srgbClr val="111827"/>
                          </a:solidFill>
                        </a:rPr>
                        <a:t>Memory Usage</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Moderate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Low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Moderate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High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Low</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374950">
                <a:tc>
                  <a:txBody>
                    <a:bodyPr/>
                    <a:lstStyle/>
                    <a:p>
                      <a:pPr indent="0" lvl="0" marL="0" marR="0" rtl="0" algn="ctr">
                        <a:spcBef>
                          <a:spcPts val="0"/>
                        </a:spcBef>
                        <a:spcAft>
                          <a:spcPts val="0"/>
                        </a:spcAft>
                        <a:buNone/>
                      </a:pPr>
                      <a:r>
                        <a:rPr b="1" lang="en" sz="1200" u="none" cap="none" strike="noStrike">
                          <a:solidFill>
                            <a:srgbClr val="111827"/>
                          </a:solidFill>
                        </a:rPr>
                        <a:t>Regularization</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536875">
                <a:tc>
                  <a:txBody>
                    <a:bodyPr/>
                    <a:lstStyle/>
                    <a:p>
                      <a:pPr indent="0" lvl="0" marL="0" marR="0" rtl="0" algn="ctr">
                        <a:spcBef>
                          <a:spcPts val="0"/>
                        </a:spcBef>
                        <a:spcAft>
                          <a:spcPts val="0"/>
                        </a:spcAft>
                        <a:buNone/>
                      </a:pPr>
                      <a:r>
                        <a:rPr b="1" lang="en" sz="1200" u="none" cap="none" strike="noStrike">
                          <a:solidFill>
                            <a:srgbClr val="111827"/>
                          </a:solidFill>
                        </a:rPr>
                        <a:t>Parallel Processing</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374950">
                <a:tc>
                  <a:txBody>
                    <a:bodyPr/>
                    <a:lstStyle/>
                    <a:p>
                      <a:pPr indent="0" lvl="0" marL="0" marR="0" rtl="0" algn="ctr">
                        <a:spcBef>
                          <a:spcPts val="0"/>
                        </a:spcBef>
                        <a:spcAft>
                          <a:spcPts val="0"/>
                        </a:spcAft>
                        <a:buNone/>
                      </a:pPr>
                      <a:r>
                        <a:rPr b="1" lang="en" sz="1200" u="none" cap="none" strike="noStrike">
                          <a:solidFill>
                            <a:srgbClr val="111827"/>
                          </a:solidFill>
                        </a:rPr>
                        <a:t>GPU Support</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No</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Yes</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536875">
                <a:tc>
                  <a:txBody>
                    <a:bodyPr/>
                    <a:lstStyle/>
                    <a:p>
                      <a:pPr indent="0" lvl="0" marL="0" marR="0" rtl="0" algn="ctr">
                        <a:spcBef>
                          <a:spcPts val="0"/>
                        </a:spcBef>
                        <a:spcAft>
                          <a:spcPts val="0"/>
                        </a:spcAft>
                        <a:buNone/>
                      </a:pPr>
                      <a:r>
                        <a:rPr b="1" lang="en" sz="1200" u="none" cap="none" strike="noStrike">
                          <a:solidFill>
                            <a:srgbClr val="111827"/>
                          </a:solidFill>
                        </a:rPr>
                        <a:t>Feature Importance</a:t>
                      </a:r>
                      <a:endParaRPr b="1" sz="1200" u="none" cap="none" strike="noStrike"/>
                    </a:p>
                  </a:txBody>
                  <a:tcPr marT="28850" marB="28850" marR="15950" marL="15950"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Available </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Available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Available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Available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lstStyle/>
                    <a:p>
                      <a:pPr indent="0" lvl="0" marL="0" marR="0" rtl="0" algn="ctr">
                        <a:spcBef>
                          <a:spcPts val="0"/>
                        </a:spcBef>
                        <a:spcAft>
                          <a:spcPts val="0"/>
                        </a:spcAft>
                        <a:buNone/>
                      </a:pPr>
                      <a:r>
                        <a:rPr b="0" lang="en" sz="1100" u="none" cap="none" strike="noStrike"/>
                        <a:t>Available</a:t>
                      </a:r>
                      <a:endParaRPr sz="1100"/>
                    </a:p>
                  </a:txBody>
                  <a:tcPr marT="55800" marB="55800" marR="39875" marL="39875" anchor="ctr">
                    <a:lnL cap="flat" cmpd="sng" w="9525">
                      <a:solidFill>
                        <a:srgbClr val="DFDFDF"/>
                      </a:solidFill>
                      <a:prstDash val="solid"/>
                      <a:round/>
                      <a:headEnd len="sm" w="sm" type="none"/>
                      <a:tailEnd len="sm" w="sm" type="none"/>
                    </a:lnL>
                    <a:lnR cap="flat" cmpd="sng" w="9525">
                      <a:solidFill>
                        <a:srgbClr val="DFDFDF"/>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bl>
          </a:graphicData>
        </a:graphic>
      </p:graphicFrame>
      <p:sp>
        <p:nvSpPr>
          <p:cNvPr id="1603" name="Google Shape;1603;p223"/>
          <p:cNvSpPr/>
          <p:nvPr/>
        </p:nvSpPr>
        <p:spPr>
          <a:xfrm>
            <a:off x="1108709" y="4898572"/>
            <a:ext cx="7406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https://www.geeksforgeeks.org/gradientboosting-vs-adaboost-vs-xgboost-vs-catboost-vs-lightgbm/</a:t>
            </a:r>
            <a:endParaRPr sz="1100"/>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pic>
        <p:nvPicPr>
          <p:cNvPr descr="Input data, Nearest Neighbors, Linear SVM, RBF SVM, Gaussian Process, Decision Tree, Random Forest, Neural Net, AdaBoost, Naive Bayes, QDA" id="1608" name="Google Shape;1608;p224"/>
          <p:cNvPicPr preferRelativeResize="0"/>
          <p:nvPr/>
        </p:nvPicPr>
        <p:blipFill rotWithShape="1">
          <a:blip r:embed="rId3">
            <a:alphaModFix/>
          </a:blip>
          <a:srcRect b="0" l="0" r="0" t="0"/>
          <a:stretch/>
        </p:blipFill>
        <p:spPr>
          <a:xfrm>
            <a:off x="0" y="0"/>
            <a:ext cx="9143996" cy="4878979"/>
          </a:xfrm>
          <a:prstGeom prst="rect">
            <a:avLst/>
          </a:prstGeom>
          <a:noFill/>
          <a:ln>
            <a:noFill/>
          </a:ln>
        </p:spPr>
      </p:pic>
      <p:sp>
        <p:nvSpPr>
          <p:cNvPr id="1609" name="Google Shape;1609;p224"/>
          <p:cNvSpPr/>
          <p:nvPr/>
        </p:nvSpPr>
        <p:spPr>
          <a:xfrm>
            <a:off x="2596928" y="4866501"/>
            <a:ext cx="4146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dk1"/>
                </a:solidFill>
                <a:latin typeface="Calibri"/>
                <a:ea typeface="Calibri"/>
                <a:cs typeface="Calibri"/>
                <a:sym typeface="Calibri"/>
                <a:hlinkClick r:id="rId4">
                  <a:extLst>
                    <a:ext uri="{A12FA001-AC4F-418D-AE19-62706E023703}">
                      <ahyp:hlinkClr val="tx"/>
                    </a:ext>
                  </a:extLst>
                </a:hlinkClick>
              </a:rPr>
              <a:t>Classifier comparison — scikit-learn 1.3.0 documentation</a:t>
            </a:r>
            <a:endParaRPr sz="1400">
              <a:solidFill>
                <a:schemeClr val="dk1"/>
              </a:solidFill>
              <a:latin typeface="Calibri"/>
              <a:ea typeface="Calibri"/>
              <a:cs typeface="Calibri"/>
              <a:sym typeface="Calibri"/>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225"/>
          <p:cNvSpPr txBox="1"/>
          <p:nvPr>
            <p:ph idx="1" type="body"/>
          </p:nvPr>
        </p:nvSpPr>
        <p:spPr>
          <a:xfrm>
            <a:off x="389875" y="225702"/>
            <a:ext cx="8125500" cy="4407000"/>
          </a:xfrm>
          <a:prstGeom prst="rect">
            <a:avLst/>
          </a:prstGeom>
        </p:spPr>
        <p:txBody>
          <a:bodyPr anchorCtr="0" anchor="t" bIns="34275" lIns="68575" spcFirstLastPara="1" rIns="68575" wrap="square" tIns="34275">
            <a:normAutofit/>
          </a:bodyPr>
          <a:lstStyle/>
          <a:p>
            <a:pPr indent="-317500" lvl="0" marL="457200" rtl="1" algn="r">
              <a:lnSpc>
                <a:spcPct val="115000"/>
              </a:lnSpc>
              <a:spcBef>
                <a:spcPts val="800"/>
              </a:spcBef>
              <a:spcAft>
                <a:spcPts val="0"/>
              </a:spcAft>
              <a:buSzPts val="1400"/>
              <a:buChar char="●"/>
            </a:pPr>
            <a:r>
              <a:rPr lang="en"/>
              <a:t>Decision tree: </a:t>
            </a:r>
            <a:endParaRPr/>
          </a:p>
          <a:p>
            <a:pPr indent="-317500" lvl="1" marL="914400" rtl="1" algn="r">
              <a:lnSpc>
                <a:spcPct val="115000"/>
              </a:lnSpc>
              <a:spcBef>
                <a:spcPts val="0"/>
              </a:spcBef>
              <a:spcAft>
                <a:spcPts val="0"/>
              </a:spcAft>
              <a:buSzPts val="1400"/>
              <a:buChar char="○"/>
            </a:pPr>
            <a:r>
              <a:rPr lang="en"/>
              <a:t>Split data (nodes, branches , leafs)</a:t>
            </a:r>
            <a:endParaRPr/>
          </a:p>
          <a:p>
            <a:pPr indent="-317500" lvl="1" marL="914400" rtl="1" algn="r">
              <a:lnSpc>
                <a:spcPct val="115000"/>
              </a:lnSpc>
              <a:spcBef>
                <a:spcPts val="0"/>
              </a:spcBef>
              <a:spcAft>
                <a:spcPts val="0"/>
              </a:spcAft>
              <a:buSzPts val="1400"/>
              <a:buChar char="○"/>
            </a:pPr>
            <a:r>
              <a:rPr lang="en"/>
              <a:t>اكثر عرضة لل </a:t>
            </a:r>
            <a:r>
              <a:rPr b="1" lang="en" u="sng"/>
              <a:t>overfiting</a:t>
            </a:r>
            <a:r>
              <a:rPr b="1" lang="en"/>
              <a:t> </a:t>
            </a:r>
            <a:r>
              <a:rPr lang="en"/>
              <a:t>&gt; إذا كانت depth deep</a:t>
            </a:r>
            <a:endParaRPr/>
          </a:p>
          <a:p>
            <a:pPr indent="-317500" lvl="1" marL="914400" rtl="1" algn="r">
              <a:lnSpc>
                <a:spcPct val="115000"/>
              </a:lnSpc>
              <a:spcBef>
                <a:spcPts val="0"/>
              </a:spcBef>
              <a:spcAft>
                <a:spcPts val="0"/>
              </a:spcAft>
              <a:buSzPts val="1400"/>
              <a:buChar char="○"/>
            </a:pPr>
            <a:r>
              <a:rPr lang="en"/>
              <a:t>تغيير بسيط بالداتا ممكن يغير كل ال tree </a:t>
            </a:r>
            <a:endParaRPr/>
          </a:p>
          <a:p>
            <a:pPr indent="-317500" lvl="0" marL="457200" rtl="1" algn="r">
              <a:lnSpc>
                <a:spcPct val="115000"/>
              </a:lnSpc>
              <a:spcBef>
                <a:spcPts val="0"/>
              </a:spcBef>
              <a:spcAft>
                <a:spcPts val="0"/>
              </a:spcAft>
              <a:buSzPts val="1400"/>
              <a:buChar char="●"/>
            </a:pPr>
            <a:r>
              <a:rPr lang="en"/>
              <a:t>Random forest </a:t>
            </a:r>
            <a:endParaRPr/>
          </a:p>
          <a:p>
            <a:pPr indent="-317500" lvl="1" marL="914400" rtl="1" algn="r">
              <a:lnSpc>
                <a:spcPct val="115000"/>
              </a:lnSpc>
              <a:spcBef>
                <a:spcPts val="0"/>
              </a:spcBef>
              <a:spcAft>
                <a:spcPts val="0"/>
              </a:spcAft>
              <a:buSzPts val="1400"/>
              <a:buChar char="○"/>
            </a:pPr>
            <a:r>
              <a:rPr lang="en"/>
              <a:t>مجموعة من DT بتتدرب على عينات مختلفة من الداتا وبفيتشرز عشوائية والنتيجة بتطلع عن طريق تصويت</a:t>
            </a:r>
            <a:endParaRPr/>
          </a:p>
          <a:p>
            <a:pPr indent="-317500" lvl="1" marL="914400" rtl="1" algn="r">
              <a:lnSpc>
                <a:spcPct val="115000"/>
              </a:lnSpc>
              <a:spcBef>
                <a:spcPts val="0"/>
              </a:spcBef>
              <a:spcAft>
                <a:spcPts val="0"/>
              </a:spcAft>
              <a:buSzPts val="1400"/>
              <a:buChar char="○"/>
            </a:pPr>
            <a:r>
              <a:rPr lang="en"/>
              <a:t>Bagging &gt; </a:t>
            </a:r>
            <a:r>
              <a:rPr b="1" lang="en"/>
              <a:t>decrease variance</a:t>
            </a:r>
            <a:r>
              <a:rPr lang="en"/>
              <a:t> بالتصويت والتجميع</a:t>
            </a:r>
            <a:endParaRPr/>
          </a:p>
          <a:p>
            <a:pPr indent="-317500" lvl="1" marL="914400" rtl="1" algn="r">
              <a:lnSpc>
                <a:spcPct val="115000"/>
              </a:lnSpc>
              <a:spcBef>
                <a:spcPts val="0"/>
              </a:spcBef>
              <a:spcAft>
                <a:spcPts val="0"/>
              </a:spcAft>
              <a:buSzPts val="1400"/>
              <a:buChar char="○"/>
            </a:pPr>
            <a:r>
              <a:rPr lang="en"/>
              <a:t>Ensemble learning  </a:t>
            </a:r>
            <a:endParaRPr/>
          </a:p>
          <a:p>
            <a:pPr indent="-317500" lvl="1" marL="914400" rtl="1" algn="r">
              <a:lnSpc>
                <a:spcPct val="115000"/>
              </a:lnSpc>
              <a:spcBef>
                <a:spcPts val="0"/>
              </a:spcBef>
              <a:spcAft>
                <a:spcPts val="0"/>
              </a:spcAft>
              <a:buSzPts val="1400"/>
              <a:buChar char="○"/>
            </a:pPr>
            <a:r>
              <a:rPr b="1" lang="en" u="sng"/>
              <a:t>هتحل مشكلة ال overfiting </a:t>
            </a:r>
            <a:endParaRPr b="1" u="sng"/>
          </a:p>
          <a:p>
            <a:pPr indent="-317500" lvl="0" marL="457200" rtl="1" algn="r">
              <a:lnSpc>
                <a:spcPct val="115000"/>
              </a:lnSpc>
              <a:spcBef>
                <a:spcPts val="0"/>
              </a:spcBef>
              <a:spcAft>
                <a:spcPts val="0"/>
              </a:spcAft>
              <a:buSzPts val="1400"/>
              <a:buChar char="●"/>
            </a:pPr>
            <a:r>
              <a:rPr lang="en"/>
              <a:t>Adaboost</a:t>
            </a:r>
            <a:endParaRPr/>
          </a:p>
          <a:p>
            <a:pPr indent="-317500" lvl="1" marL="914400" rtl="1" algn="r">
              <a:lnSpc>
                <a:spcPct val="115000"/>
              </a:lnSpc>
              <a:spcBef>
                <a:spcPts val="0"/>
              </a:spcBef>
              <a:spcAft>
                <a:spcPts val="0"/>
              </a:spcAft>
              <a:buSzPts val="1400"/>
              <a:buChar char="○"/>
            </a:pPr>
            <a:r>
              <a:rPr lang="en"/>
              <a:t>بناء sequential لل decision stumps بسيط بحيث كل مودل جديد بصحح اخطاء السابق والنتيجة بتتحدد وزن المودلز حسب الاداء </a:t>
            </a:r>
            <a:endParaRPr/>
          </a:p>
          <a:p>
            <a:pPr indent="-317500" lvl="1" marL="914400" rtl="1" algn="r">
              <a:lnSpc>
                <a:spcPct val="115000"/>
              </a:lnSpc>
              <a:spcBef>
                <a:spcPts val="0"/>
              </a:spcBef>
              <a:spcAft>
                <a:spcPts val="0"/>
              </a:spcAft>
              <a:buSzPts val="1400"/>
              <a:buChar char="○"/>
            </a:pPr>
            <a:r>
              <a:rPr lang="en"/>
              <a:t>الدقة اعلى من ال RF لانها</a:t>
            </a:r>
            <a:r>
              <a:rPr b="1" lang="en"/>
              <a:t> بتقلل bais</a:t>
            </a:r>
            <a:r>
              <a:rPr lang="en"/>
              <a:t> وبتركز على الخطأ لانها بتعطي اهمية واولوية اكثر للغلطان لحتى يتعلم منيح فهاد معناه انو الدقة هتزيد  </a:t>
            </a:r>
            <a:endParaRPr/>
          </a:p>
          <a:p>
            <a:pPr indent="-317500" lvl="1" marL="914400" rtl="1" algn="r">
              <a:lnSpc>
                <a:spcPct val="115000"/>
              </a:lnSpc>
              <a:spcBef>
                <a:spcPts val="0"/>
              </a:spcBef>
              <a:spcAft>
                <a:spcPts val="0"/>
              </a:spcAft>
              <a:buSzPts val="1400"/>
              <a:buChar char="○"/>
            </a:pPr>
            <a:r>
              <a:rPr lang="en"/>
              <a:t>حساسة لل outliers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8"/>
          <p:cNvPicPr preferRelativeResize="0"/>
          <p:nvPr/>
        </p:nvPicPr>
        <p:blipFill>
          <a:blip r:embed="rId3">
            <a:alphaModFix/>
          </a:blip>
          <a:stretch>
            <a:fillRect/>
          </a:stretch>
        </p:blipFill>
        <p:spPr>
          <a:xfrm>
            <a:off x="1044775" y="67900"/>
            <a:ext cx="6569676" cy="4899975"/>
          </a:xfrm>
          <a:prstGeom prst="rect">
            <a:avLst/>
          </a:prstGeom>
          <a:noFill/>
          <a:ln>
            <a:noFill/>
          </a:ln>
        </p:spPr>
      </p:pic>
      <p:sp>
        <p:nvSpPr>
          <p:cNvPr id="135" name="Google Shape;135;p28"/>
          <p:cNvSpPr txBox="1"/>
          <p:nvPr/>
        </p:nvSpPr>
        <p:spPr>
          <a:xfrm>
            <a:off x="7187750" y="742675"/>
            <a:ext cx="1431900" cy="11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ph idx="12" type="sldNum"/>
          </p:nvPr>
        </p:nvSpPr>
        <p:spPr>
          <a:xfrm>
            <a:off x="6354343" y="3497413"/>
            <a:ext cx="411600" cy="295200"/>
          </a:xfrm>
          <a:prstGeom prst="rect">
            <a:avLst/>
          </a:prstGeom>
          <a:noFill/>
          <a:ln>
            <a:noFill/>
          </a:ln>
        </p:spPr>
        <p:txBody>
          <a:bodyPr anchorCtr="0" anchor="ctr" bIns="68575" lIns="68575" spcFirstLastPara="1" rIns="68575" wrap="square" tIns="68575">
            <a:normAutofit/>
          </a:bodyPr>
          <a:lstStyle/>
          <a:p>
            <a:pPr indent="0" lvl="0" marL="0" rtl="0" algn="r">
              <a:spcBef>
                <a:spcPts val="0"/>
              </a:spcBef>
              <a:spcAft>
                <a:spcPts val="0"/>
              </a:spcAft>
              <a:buNone/>
            </a:pPr>
            <a:fld id="{00000000-1234-1234-1234-123412341234}" type="slidenum">
              <a:rPr lang="en"/>
              <a:t>‹#›</a:t>
            </a:fld>
            <a:endParaRPr/>
          </a:p>
        </p:txBody>
      </p:sp>
      <p:pic>
        <p:nvPicPr>
          <p:cNvPr descr="Chart, scatter chart&#10;&#10;Description automatically generated" id="278" name="Google Shape;278;p46"/>
          <p:cNvPicPr preferRelativeResize="0"/>
          <p:nvPr/>
        </p:nvPicPr>
        <p:blipFill rotWithShape="1">
          <a:blip r:embed="rId3">
            <a:alphaModFix/>
          </a:blip>
          <a:srcRect b="0" l="0" r="0" t="0"/>
          <a:stretch/>
        </p:blipFill>
        <p:spPr>
          <a:xfrm>
            <a:off x="1633473" y="557758"/>
            <a:ext cx="5877051" cy="4407788"/>
          </a:xfrm>
          <a:prstGeom prst="rect">
            <a:avLst/>
          </a:prstGeom>
          <a:noFill/>
          <a:ln>
            <a:noFill/>
          </a:ln>
        </p:spPr>
      </p:pic>
      <p:sp>
        <p:nvSpPr>
          <p:cNvPr id="279" name="Google Shape;279;p46"/>
          <p:cNvSpPr txBox="1"/>
          <p:nvPr/>
        </p:nvSpPr>
        <p:spPr>
          <a:xfrm>
            <a:off x="92050" y="88050"/>
            <a:ext cx="2986800" cy="12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Y = 1.3*X + 9</a:t>
            </a:r>
            <a:endParaRPr sz="1800">
              <a:solidFill>
                <a:schemeClr val="dk2"/>
              </a:solidFill>
            </a:endParaRPr>
          </a:p>
          <a:p>
            <a:pPr indent="0" lvl="0" marL="0" rtl="0" algn="l">
              <a:spcBef>
                <a:spcPts val="0"/>
              </a:spcBef>
              <a:spcAft>
                <a:spcPts val="0"/>
              </a:spcAft>
              <a:buNone/>
            </a:pPr>
            <a:r>
              <a:rPr lang="en" sz="1800">
                <a:solidFill>
                  <a:schemeClr val="dk2"/>
                </a:solidFill>
              </a:rPr>
              <a:t>Y = 1.3*(30) + 9</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618" name="Shape 1618"/>
        <p:cNvGrpSpPr/>
        <p:nvPr/>
      </p:nvGrpSpPr>
      <p:grpSpPr>
        <a:xfrm>
          <a:off x="0" y="0"/>
          <a:ext cx="0" cy="0"/>
          <a:chOff x="0" y="0"/>
          <a:chExt cx="0" cy="0"/>
        </a:xfrm>
      </p:grpSpPr>
      <p:sp>
        <p:nvSpPr>
          <p:cNvPr id="1619" name="Google Shape;1619;p22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6000"/>
              <a:buFont typeface="Calibri"/>
              <a:buNone/>
            </a:pPr>
            <a:r>
              <a:rPr b="1" lang="en" sz="6000">
                <a:solidFill>
                  <a:schemeClr val="lt1"/>
                </a:solidFill>
              </a:rPr>
              <a:t>KNN</a:t>
            </a:r>
            <a:endParaRPr b="1">
              <a:solidFill>
                <a:schemeClr val="lt1"/>
              </a:solidFill>
            </a:endParaRPr>
          </a:p>
        </p:txBody>
      </p:sp>
      <p:cxnSp>
        <p:nvCxnSpPr>
          <p:cNvPr id="1620" name="Google Shape;1620;p226"/>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pic>
        <p:nvPicPr>
          <p:cNvPr id="1621" name="Google Shape;1621;p226"/>
          <p:cNvPicPr preferRelativeResize="0"/>
          <p:nvPr/>
        </p:nvPicPr>
        <p:blipFill>
          <a:blip r:embed="rId3">
            <a:alphaModFix/>
          </a:blip>
          <a:stretch>
            <a:fillRect/>
          </a:stretch>
        </p:blipFill>
        <p:spPr>
          <a:xfrm>
            <a:off x="3807804" y="844829"/>
            <a:ext cx="4675050" cy="4101001"/>
          </a:xfrm>
          <a:prstGeom prst="rect">
            <a:avLst/>
          </a:prstGeom>
          <a:noFill/>
          <a:ln>
            <a:noFill/>
          </a:ln>
        </p:spPr>
      </p:pic>
      <p:sp>
        <p:nvSpPr>
          <p:cNvPr id="1622" name="Google Shape;1622;p2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Session 5</a:t>
            </a:r>
            <a:endParaRPr>
              <a:solidFill>
                <a:schemeClr val="lt1"/>
              </a:solidFill>
            </a:endParaRPr>
          </a:p>
        </p:txBody>
      </p:sp>
      <p:sp>
        <p:nvSpPr>
          <p:cNvPr id="1623" name="Google Shape;1623;p226"/>
          <p:cNvSpPr txBox="1"/>
          <p:nvPr/>
        </p:nvSpPr>
        <p:spPr>
          <a:xfrm>
            <a:off x="423350" y="3621175"/>
            <a:ext cx="3000000" cy="369300"/>
          </a:xfrm>
          <a:prstGeom prst="rect">
            <a:avLst/>
          </a:prstGeom>
          <a:noFill/>
          <a:ln>
            <a:noFill/>
          </a:ln>
        </p:spPr>
        <p:txBody>
          <a:bodyPr anchorCtr="0" anchor="t" bIns="91425" lIns="91425" spcFirstLastPara="1" rIns="91425" wrap="square" tIns="91425">
            <a:spAutoFit/>
          </a:bodyPr>
          <a:lstStyle/>
          <a:p>
            <a:pPr indent="-304800" lvl="0" marL="457200" rtl="1" algn="r">
              <a:lnSpc>
                <a:spcPct val="115000"/>
              </a:lnSpc>
              <a:spcBef>
                <a:spcPts val="600"/>
              </a:spcBef>
              <a:spcAft>
                <a:spcPts val="0"/>
              </a:spcAft>
              <a:buClr>
                <a:srgbClr val="0D0D0D"/>
              </a:buClr>
              <a:buSzPts val="1200"/>
              <a:buChar char="●"/>
            </a:pPr>
            <a:r>
              <a:rPr b="1" i="1" lang="en" sz="1200">
                <a:solidFill>
                  <a:srgbClr val="0D0D0D"/>
                </a:solidFill>
              </a:rPr>
              <a:t>قل لي من هم أقرب جيرانك، وسأخبرك من أنت</a:t>
            </a:r>
            <a:endParaRPr b="1"/>
          </a:p>
        </p:txBody>
      </p:sp>
      <p:sp>
        <p:nvSpPr>
          <p:cNvPr id="1624" name="Google Shape;1624;p226"/>
          <p:cNvSpPr txBox="1"/>
          <p:nvPr/>
        </p:nvSpPr>
        <p:spPr>
          <a:xfrm>
            <a:off x="963000" y="998800"/>
            <a:ext cx="2037000" cy="89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200">
              <a:solidFill>
                <a:schemeClr val="lt1"/>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27"/>
          <p:cNvSpPr txBox="1"/>
          <p:nvPr>
            <p:ph type="title"/>
          </p:nvPr>
        </p:nvSpPr>
        <p:spPr>
          <a:xfrm>
            <a:off x="471488" y="281583"/>
            <a:ext cx="5915100" cy="745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1E4E79"/>
              </a:buClr>
              <a:buSzPts val="3300"/>
              <a:buFont typeface="Arial"/>
              <a:buNone/>
            </a:pPr>
            <a:r>
              <a:rPr lang="en">
                <a:solidFill>
                  <a:srgbClr val="1E4E79"/>
                </a:solidFill>
                <a:latin typeface="Arial"/>
                <a:ea typeface="Arial"/>
                <a:cs typeface="Arial"/>
                <a:sym typeface="Arial"/>
              </a:rPr>
              <a:t>KNN - lazy learner algorithm</a:t>
            </a:r>
            <a:endParaRPr/>
          </a:p>
        </p:txBody>
      </p:sp>
      <p:pic>
        <p:nvPicPr>
          <p:cNvPr descr="K-Nearest Neighbor(KNN) Algorithm for Machine Learning" id="1630" name="Google Shape;1630;p227"/>
          <p:cNvPicPr preferRelativeResize="0"/>
          <p:nvPr/>
        </p:nvPicPr>
        <p:blipFill rotWithShape="1">
          <a:blip r:embed="rId3">
            <a:alphaModFix/>
          </a:blip>
          <a:srcRect b="0" l="0" r="0" t="0"/>
          <a:stretch/>
        </p:blipFill>
        <p:spPr>
          <a:xfrm>
            <a:off x="628650" y="1546747"/>
            <a:ext cx="3571875" cy="2857500"/>
          </a:xfrm>
          <a:prstGeom prst="rect">
            <a:avLst/>
          </a:prstGeom>
          <a:noFill/>
          <a:ln>
            <a:noFill/>
          </a:ln>
        </p:spPr>
      </p:pic>
      <p:pic>
        <p:nvPicPr>
          <p:cNvPr descr="K-Nearest Neighbor(KNN) Algorithm for Machine Learning" id="1631" name="Google Shape;1631;p227"/>
          <p:cNvPicPr preferRelativeResize="0"/>
          <p:nvPr/>
        </p:nvPicPr>
        <p:blipFill rotWithShape="1">
          <a:blip r:embed="rId4">
            <a:alphaModFix/>
          </a:blip>
          <a:srcRect b="0" l="0" r="0" t="0"/>
          <a:stretch/>
        </p:blipFill>
        <p:spPr>
          <a:xfrm>
            <a:off x="4679690" y="1546747"/>
            <a:ext cx="3571875" cy="28575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28"/>
          <p:cNvSpPr txBox="1"/>
          <p:nvPr/>
        </p:nvSpPr>
        <p:spPr>
          <a:xfrm>
            <a:off x="0" y="0"/>
            <a:ext cx="8204100" cy="5001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400"/>
              </a:spcAft>
              <a:buClr>
                <a:srgbClr val="000000"/>
              </a:buClr>
              <a:buSzPts val="2050"/>
              <a:buFont typeface="Arial"/>
              <a:buNone/>
            </a:pPr>
            <a:r>
              <a:rPr b="1" i="0" lang="en" sz="2050" u="none" cap="none" strike="noStrike">
                <a:solidFill>
                  <a:srgbClr val="0D0D0D"/>
                </a:solidFill>
                <a:highlight>
                  <a:srgbClr val="FFFFFF"/>
                </a:highlight>
                <a:latin typeface="Roboto"/>
                <a:ea typeface="Roboto"/>
                <a:cs typeface="Roboto"/>
                <a:sym typeface="Roboto"/>
              </a:rPr>
              <a:t>K-Nearest Neighbors </a:t>
            </a:r>
            <a:r>
              <a:rPr b="0" i="0" lang="en" sz="2050" u="none" cap="none" strike="noStrike">
                <a:solidFill>
                  <a:srgbClr val="0D0D0D"/>
                </a:solidFill>
                <a:highlight>
                  <a:srgbClr val="FFFFFF"/>
                </a:highlight>
                <a:latin typeface="Roboto"/>
                <a:ea typeface="Roboto"/>
                <a:cs typeface="Roboto"/>
                <a:sym typeface="Roboto"/>
              </a:rPr>
              <a:t>(Non-Parametric Approach) </a:t>
            </a:r>
            <a:r>
              <a:rPr b="0" i="0" lang="en" sz="1500" u="none" cap="none" strike="noStrike">
                <a:solidFill>
                  <a:srgbClr val="1F1F1F"/>
                </a:solidFill>
                <a:highlight>
                  <a:srgbClr val="FFFFFF"/>
                </a:highlight>
                <a:latin typeface="Arial"/>
                <a:ea typeface="Arial"/>
                <a:cs typeface="Arial"/>
                <a:sym typeface="Arial"/>
              </a:rPr>
              <a:t>classification </a:t>
            </a:r>
            <a:endParaRPr b="0" i="0" sz="2050" u="none" cap="none" strike="noStrike">
              <a:solidFill>
                <a:srgbClr val="0D0D0D"/>
              </a:solidFill>
              <a:highlight>
                <a:srgbClr val="FFFFFF"/>
              </a:highlight>
              <a:latin typeface="Roboto"/>
              <a:ea typeface="Roboto"/>
              <a:cs typeface="Roboto"/>
              <a:sym typeface="Roboto"/>
            </a:endParaRPr>
          </a:p>
        </p:txBody>
      </p:sp>
      <p:sp>
        <p:nvSpPr>
          <p:cNvPr id="1637" name="Google Shape;1637;p228"/>
          <p:cNvSpPr txBox="1"/>
          <p:nvPr/>
        </p:nvSpPr>
        <p:spPr>
          <a:xfrm>
            <a:off x="165100" y="609600"/>
            <a:ext cx="8737500" cy="4076700"/>
          </a:xfrm>
          <a:prstGeom prst="rect">
            <a:avLst/>
          </a:prstGeom>
          <a:noFill/>
          <a:ln>
            <a:noFill/>
          </a:ln>
        </p:spPr>
        <p:txBody>
          <a:bodyPr anchorCtr="0" anchor="t" bIns="91425" lIns="91425" spcFirstLastPara="1" rIns="91425" wrap="square" tIns="91425">
            <a:spAutoFit/>
          </a:bodyPr>
          <a:lstStyle/>
          <a:p>
            <a:pPr indent="-438150" lvl="1" marL="914400" marR="0" rtl="0" algn="l">
              <a:lnSpc>
                <a:spcPct val="115000"/>
              </a:lnSpc>
              <a:spcBef>
                <a:spcPts val="0"/>
              </a:spcBef>
              <a:spcAft>
                <a:spcPts val="0"/>
              </a:spcAft>
              <a:buClr>
                <a:schemeClr val="dk1"/>
              </a:buClr>
              <a:buSzPts val="3300"/>
              <a:buFont typeface="Arial"/>
              <a:buChar char="•"/>
            </a:pPr>
            <a:r>
              <a:rPr b="0" i="0" lang="en" sz="2300" u="none" cap="none" strike="noStrike">
                <a:solidFill>
                  <a:schemeClr val="dk1"/>
                </a:solidFill>
                <a:latin typeface="Times New Roman"/>
                <a:ea typeface="Times New Roman"/>
                <a:cs typeface="Times New Roman"/>
                <a:sym typeface="Times New Roman"/>
              </a:rPr>
              <a:t>Step 1 − load the training as well as test data.</a:t>
            </a:r>
            <a:endParaRPr b="0" i="0" sz="3300" u="none" cap="none" strike="noStrike">
              <a:solidFill>
                <a:schemeClr val="dk1"/>
              </a:solidFill>
              <a:latin typeface="Arial"/>
              <a:ea typeface="Arial"/>
              <a:cs typeface="Arial"/>
              <a:sym typeface="Arial"/>
            </a:endParaRPr>
          </a:p>
          <a:p>
            <a:pPr indent="-438150" lvl="1" marL="914400" marR="0" rtl="0" algn="l">
              <a:lnSpc>
                <a:spcPct val="115000"/>
              </a:lnSpc>
              <a:spcBef>
                <a:spcPts val="0"/>
              </a:spcBef>
              <a:spcAft>
                <a:spcPts val="0"/>
              </a:spcAft>
              <a:buClr>
                <a:schemeClr val="dk1"/>
              </a:buClr>
              <a:buSzPts val="3300"/>
              <a:buFont typeface="Arial"/>
              <a:buChar char="•"/>
            </a:pPr>
            <a:r>
              <a:rPr b="0" i="0" lang="en" sz="2300" u="none" cap="none" strike="noStrike">
                <a:solidFill>
                  <a:schemeClr val="dk1"/>
                </a:solidFill>
                <a:latin typeface="Times New Roman"/>
                <a:ea typeface="Times New Roman"/>
                <a:cs typeface="Times New Roman"/>
                <a:sym typeface="Times New Roman"/>
              </a:rPr>
              <a:t>Step 2 − Next, we need to choose the value of K</a:t>
            </a:r>
            <a:endParaRPr b="0" i="0" sz="3300" u="none" cap="none" strike="noStrike">
              <a:solidFill>
                <a:schemeClr val="dk1"/>
              </a:solidFill>
              <a:latin typeface="Arial"/>
              <a:ea typeface="Arial"/>
              <a:cs typeface="Arial"/>
              <a:sym typeface="Arial"/>
            </a:endParaRPr>
          </a:p>
          <a:p>
            <a:pPr indent="-438150" lvl="1" marL="914400" marR="0" rtl="0" algn="l">
              <a:lnSpc>
                <a:spcPct val="115000"/>
              </a:lnSpc>
              <a:spcBef>
                <a:spcPts val="0"/>
              </a:spcBef>
              <a:spcAft>
                <a:spcPts val="0"/>
              </a:spcAft>
              <a:buClr>
                <a:schemeClr val="dk1"/>
              </a:buClr>
              <a:buSzPts val="3300"/>
              <a:buFont typeface="Arial"/>
              <a:buChar char="•"/>
            </a:pPr>
            <a:r>
              <a:rPr b="0" i="0" lang="en" sz="2300" u="none" cap="none" strike="noStrike">
                <a:solidFill>
                  <a:schemeClr val="dk1"/>
                </a:solidFill>
                <a:latin typeface="Times New Roman"/>
                <a:ea typeface="Times New Roman"/>
                <a:cs typeface="Times New Roman"/>
                <a:sym typeface="Times New Roman"/>
              </a:rPr>
              <a:t>Step 3 − For each point in the test data do the following :</a:t>
            </a:r>
            <a:endParaRPr b="0" i="0" sz="2300" u="none" cap="none" strike="noStrike">
              <a:solidFill>
                <a:schemeClr val="dk1"/>
              </a:solidFill>
              <a:latin typeface="Times New Roman"/>
              <a:ea typeface="Times New Roman"/>
              <a:cs typeface="Times New Roman"/>
              <a:sym typeface="Times New Roman"/>
            </a:endParaRPr>
          </a:p>
          <a:p>
            <a:pPr indent="-381000" lvl="2" marL="1371600" marR="0" rtl="0" algn="l">
              <a:lnSpc>
                <a:spcPct val="115000"/>
              </a:lnSpc>
              <a:spcBef>
                <a:spcPts val="0"/>
              </a:spcBef>
              <a:spcAft>
                <a:spcPts val="0"/>
              </a:spcAft>
              <a:buClr>
                <a:schemeClr val="dk1"/>
              </a:buClr>
              <a:buSzPts val="2400"/>
              <a:buFont typeface="Arial"/>
              <a:buChar char="∙"/>
            </a:pPr>
            <a:r>
              <a:rPr b="0" i="0" lang="en" sz="1400" u="none" cap="none" strike="noStrike">
                <a:solidFill>
                  <a:schemeClr val="dk1"/>
                </a:solidFill>
                <a:latin typeface="Times New Roman"/>
                <a:ea typeface="Times New Roman"/>
                <a:cs typeface="Times New Roman"/>
                <a:sym typeface="Times New Roman"/>
              </a:rPr>
              <a:t>3.1 − Calculate the distance between test data and each row of training data with the help of any of the method namely: Euclidean, Manhattan or Hamming distance. The most commonly used method to calculate distance is Euclidean.</a:t>
            </a:r>
            <a:endParaRPr b="0" i="0" sz="2400" u="none" cap="none" strike="noStrike">
              <a:solidFill>
                <a:schemeClr val="dk1"/>
              </a:solidFill>
              <a:latin typeface="Arial"/>
              <a:ea typeface="Arial"/>
              <a:cs typeface="Arial"/>
              <a:sym typeface="Arial"/>
            </a:endParaRPr>
          </a:p>
          <a:p>
            <a:pPr indent="-381000" lvl="2" marL="1371600" marR="0" rtl="0" algn="l">
              <a:lnSpc>
                <a:spcPct val="115000"/>
              </a:lnSpc>
              <a:spcBef>
                <a:spcPts val="0"/>
              </a:spcBef>
              <a:spcAft>
                <a:spcPts val="0"/>
              </a:spcAft>
              <a:buClr>
                <a:schemeClr val="dk1"/>
              </a:buClr>
              <a:buSzPts val="2400"/>
              <a:buFont typeface="Arial"/>
              <a:buChar char="∙"/>
            </a:pPr>
            <a:r>
              <a:rPr b="0" i="0" lang="en" sz="1400" u="none" cap="none" strike="noStrike">
                <a:solidFill>
                  <a:schemeClr val="dk1"/>
                </a:solidFill>
                <a:latin typeface="Times New Roman"/>
                <a:ea typeface="Times New Roman"/>
                <a:cs typeface="Times New Roman"/>
                <a:sym typeface="Times New Roman"/>
              </a:rPr>
              <a:t>3.2 − Now, based on the distance value, sort them in ascending order.</a:t>
            </a:r>
            <a:endParaRPr b="0" i="0" sz="2400" u="none" cap="none" strike="noStrike">
              <a:solidFill>
                <a:schemeClr val="dk1"/>
              </a:solidFill>
              <a:latin typeface="Arial"/>
              <a:ea typeface="Arial"/>
              <a:cs typeface="Arial"/>
              <a:sym typeface="Arial"/>
            </a:endParaRPr>
          </a:p>
          <a:p>
            <a:pPr indent="-381000" lvl="2" marL="1371600" marR="0" rtl="0" algn="l">
              <a:lnSpc>
                <a:spcPct val="115000"/>
              </a:lnSpc>
              <a:spcBef>
                <a:spcPts val="0"/>
              </a:spcBef>
              <a:spcAft>
                <a:spcPts val="0"/>
              </a:spcAft>
              <a:buClr>
                <a:schemeClr val="dk1"/>
              </a:buClr>
              <a:buSzPts val="2400"/>
              <a:buFont typeface="Arial"/>
              <a:buChar char="∙"/>
            </a:pPr>
            <a:r>
              <a:rPr b="0" i="0" lang="en" sz="1400" u="none" cap="none" strike="noStrike">
                <a:solidFill>
                  <a:schemeClr val="dk1"/>
                </a:solidFill>
                <a:latin typeface="Times New Roman"/>
                <a:ea typeface="Times New Roman"/>
                <a:cs typeface="Times New Roman"/>
                <a:sym typeface="Times New Roman"/>
              </a:rPr>
              <a:t>3.3 − Next, it will choose the top K rows from the sorted array.</a:t>
            </a:r>
            <a:endParaRPr b="0" i="0" sz="2400" u="none" cap="none" strike="noStrike">
              <a:solidFill>
                <a:schemeClr val="dk1"/>
              </a:solidFill>
              <a:latin typeface="Arial"/>
              <a:ea typeface="Arial"/>
              <a:cs typeface="Arial"/>
              <a:sym typeface="Arial"/>
            </a:endParaRPr>
          </a:p>
          <a:p>
            <a:pPr indent="-381000" lvl="2" marL="1371600" marR="0" rtl="0" algn="l">
              <a:lnSpc>
                <a:spcPct val="115000"/>
              </a:lnSpc>
              <a:spcBef>
                <a:spcPts val="0"/>
              </a:spcBef>
              <a:spcAft>
                <a:spcPts val="0"/>
              </a:spcAft>
              <a:buClr>
                <a:schemeClr val="dk1"/>
              </a:buClr>
              <a:buSzPts val="2400"/>
              <a:buFont typeface="Arial"/>
              <a:buChar char="∙"/>
            </a:pPr>
            <a:r>
              <a:rPr b="0" i="0" lang="en" sz="1400" u="none" cap="none" strike="noStrike">
                <a:solidFill>
                  <a:schemeClr val="dk1"/>
                </a:solidFill>
                <a:latin typeface="Times New Roman"/>
                <a:ea typeface="Times New Roman"/>
                <a:cs typeface="Times New Roman"/>
                <a:sym typeface="Times New Roman"/>
              </a:rPr>
              <a:t>3.4 − Now, it will assign a class to the test point based on most frequent class of these rows</a:t>
            </a:r>
            <a:endParaRPr b="0" i="0" sz="2300" u="none" cap="none" strike="noStrike">
              <a:solidFill>
                <a:schemeClr val="dk1"/>
              </a:solidFill>
              <a:latin typeface="Times New Roman"/>
              <a:ea typeface="Times New Roman"/>
              <a:cs typeface="Times New Roman"/>
              <a:sym typeface="Times New Roman"/>
            </a:endParaRPr>
          </a:p>
        </p:txBody>
      </p:sp>
      <p:sp>
        <p:nvSpPr>
          <p:cNvPr id="1638" name="Google Shape;1638;p228"/>
          <p:cNvSpPr/>
          <p:nvPr/>
        </p:nvSpPr>
        <p:spPr>
          <a:xfrm>
            <a:off x="223850" y="1552500"/>
            <a:ext cx="9029700" cy="20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700" u="none" cap="none" strike="noStrike">
                <a:solidFill>
                  <a:schemeClr val="dk1"/>
                </a:solidFill>
                <a:latin typeface="Arial"/>
                <a:ea typeface="Arial"/>
                <a:cs typeface="Arial"/>
                <a:sym typeface="Arial"/>
              </a:rPr>
              <a:t>Choosing K:</a:t>
            </a:r>
            <a:endParaRPr b="1"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336550" lvl="0" marL="914400" marR="0" rtl="0" algn="l">
              <a:lnSpc>
                <a:spcPct val="150000"/>
              </a:lnSpc>
              <a:spcBef>
                <a:spcPts val="0"/>
              </a:spcBef>
              <a:spcAft>
                <a:spcPts val="0"/>
              </a:spcAft>
              <a:buClr>
                <a:schemeClr val="dk1"/>
              </a:buClr>
              <a:buSzPts val="1700"/>
              <a:buFont typeface="Arial"/>
              <a:buChar char="●"/>
            </a:pPr>
            <a:r>
              <a:rPr b="0" i="0" lang="en" sz="1700" u="none" cap="none" strike="noStrike">
                <a:solidFill>
                  <a:schemeClr val="dk1"/>
                </a:solidFill>
                <a:latin typeface="Arial"/>
                <a:ea typeface="Arial"/>
                <a:cs typeface="Arial"/>
                <a:sym typeface="Arial"/>
              </a:rPr>
              <a:t>The value of K is critical; it controls the bias-variance trade-off</a:t>
            </a:r>
            <a:endParaRPr b="0" i="0" sz="1700" u="none" cap="none" strike="noStrike">
              <a:solidFill>
                <a:schemeClr val="dk1"/>
              </a:solidFill>
              <a:latin typeface="Arial"/>
              <a:ea typeface="Arial"/>
              <a:cs typeface="Arial"/>
              <a:sym typeface="Arial"/>
            </a:endParaRPr>
          </a:p>
          <a:p>
            <a:pPr indent="-336550" lvl="0" marL="914400" marR="0" rtl="0" algn="l">
              <a:lnSpc>
                <a:spcPct val="150000"/>
              </a:lnSpc>
              <a:spcBef>
                <a:spcPts val="0"/>
              </a:spcBef>
              <a:spcAft>
                <a:spcPts val="0"/>
              </a:spcAft>
              <a:buClr>
                <a:schemeClr val="dk1"/>
              </a:buClr>
              <a:buSzPts val="1700"/>
              <a:buFont typeface="Arial"/>
              <a:buChar char="●"/>
            </a:pPr>
            <a:r>
              <a:rPr b="0" i="0" lang="en" sz="1700" u="none" cap="none" strike="noStrike">
                <a:solidFill>
                  <a:schemeClr val="dk1"/>
                </a:solidFill>
                <a:latin typeface="Arial"/>
                <a:ea typeface="Arial"/>
                <a:cs typeface="Arial"/>
                <a:sym typeface="Arial"/>
              </a:rPr>
              <a:t>Small K: Low bias, high variance (more flexible, but sensitive to noise)</a:t>
            </a:r>
            <a:endParaRPr b="0" i="0" sz="1700" u="none" cap="none" strike="noStrike">
              <a:solidFill>
                <a:schemeClr val="dk1"/>
              </a:solidFill>
              <a:latin typeface="Arial"/>
              <a:ea typeface="Arial"/>
              <a:cs typeface="Arial"/>
              <a:sym typeface="Arial"/>
            </a:endParaRPr>
          </a:p>
          <a:p>
            <a:pPr indent="-336550" lvl="0" marL="914400" marR="0" rtl="0" algn="l">
              <a:lnSpc>
                <a:spcPct val="150000"/>
              </a:lnSpc>
              <a:spcBef>
                <a:spcPts val="0"/>
              </a:spcBef>
              <a:spcAft>
                <a:spcPts val="0"/>
              </a:spcAft>
              <a:buClr>
                <a:schemeClr val="dk1"/>
              </a:buClr>
              <a:buSzPts val="1700"/>
              <a:buFont typeface="Arial"/>
              <a:buChar char="●"/>
            </a:pPr>
            <a:r>
              <a:rPr b="0" i="0" lang="en" sz="1700" u="none" cap="none" strike="noStrike">
                <a:solidFill>
                  <a:schemeClr val="dk1"/>
                </a:solidFill>
                <a:latin typeface="Arial"/>
                <a:ea typeface="Arial"/>
                <a:cs typeface="Arial"/>
                <a:sym typeface="Arial"/>
              </a:rPr>
              <a:t>Large K: High bias, low variance (smoother, but may overlook local patterns)</a:t>
            </a:r>
            <a:endParaRPr b="0" i="0" sz="17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700"/>
              <a:buFont typeface="Arial"/>
              <a:buNone/>
            </a:pPr>
            <a:r>
              <a:rPr b="0" i="0" lang="en" sz="1700" u="none" cap="none" strike="noStrike">
                <a:solidFill>
                  <a:schemeClr val="dk1"/>
                </a:solidFill>
                <a:latin typeface="Arial"/>
                <a:ea typeface="Arial"/>
                <a:cs typeface="Arial"/>
                <a:sym typeface="Arial"/>
              </a:rPr>
              <a:t>The choice of K affects the bias-variance trade-off.</a:t>
            </a:r>
            <a:endParaRPr b="0" i="0" sz="17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6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229"/>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rgbClr val="1E4E79"/>
              </a:buClr>
              <a:buSzPct val="117857"/>
              <a:buFont typeface="Arial"/>
              <a:buNone/>
            </a:pPr>
            <a:r>
              <a:rPr lang="en">
                <a:solidFill>
                  <a:srgbClr val="1E4E79"/>
                </a:solidFill>
                <a:latin typeface="Arial"/>
                <a:ea typeface="Arial"/>
                <a:cs typeface="Arial"/>
                <a:sym typeface="Arial"/>
              </a:rPr>
              <a:t>How do you Decide the Number of Neighbors in KNN?</a:t>
            </a:r>
            <a:endParaRPr/>
          </a:p>
        </p:txBody>
      </p:sp>
      <p:sp>
        <p:nvSpPr>
          <p:cNvPr descr="Example on KNN classifier | Download Scientific Diagram" id="1644" name="Google Shape;1644;p229"/>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How does the KNN algorithm work?" id="1645" name="Google Shape;1645;p229"/>
          <p:cNvPicPr preferRelativeResize="0"/>
          <p:nvPr/>
        </p:nvPicPr>
        <p:blipFill rotWithShape="1">
          <a:blip r:embed="rId3">
            <a:alphaModFix/>
          </a:blip>
          <a:srcRect b="0" l="0" r="0" t="0"/>
          <a:stretch/>
        </p:blipFill>
        <p:spPr>
          <a:xfrm>
            <a:off x="731742" y="1998033"/>
            <a:ext cx="2893219" cy="2471738"/>
          </a:xfrm>
          <a:prstGeom prst="rect">
            <a:avLst/>
          </a:prstGeom>
          <a:noFill/>
          <a:ln>
            <a:noFill/>
          </a:ln>
        </p:spPr>
      </p:pic>
      <p:pic>
        <p:nvPicPr>
          <p:cNvPr id="1646" name="Google Shape;1646;p229"/>
          <p:cNvPicPr preferRelativeResize="0"/>
          <p:nvPr/>
        </p:nvPicPr>
        <p:blipFill rotWithShape="1">
          <a:blip r:embed="rId4">
            <a:alphaModFix/>
          </a:blip>
          <a:srcRect b="0" l="0" r="0" t="0"/>
          <a:stretch/>
        </p:blipFill>
        <p:spPr>
          <a:xfrm>
            <a:off x="5147072" y="1998033"/>
            <a:ext cx="2893219" cy="2471738"/>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grpSp>
        <p:nvGrpSpPr>
          <p:cNvPr id="1651" name="Google Shape;1651;p230"/>
          <p:cNvGrpSpPr/>
          <p:nvPr/>
        </p:nvGrpSpPr>
        <p:grpSpPr>
          <a:xfrm>
            <a:off x="6200792" y="0"/>
            <a:ext cx="3046405" cy="2697175"/>
            <a:chOff x="598492" y="495300"/>
            <a:chExt cx="3046405" cy="2697175"/>
          </a:xfrm>
        </p:grpSpPr>
        <p:pic>
          <p:nvPicPr>
            <p:cNvPr id="1652" name="Google Shape;1652;p230"/>
            <p:cNvPicPr preferRelativeResize="0"/>
            <p:nvPr/>
          </p:nvPicPr>
          <p:blipFill rotWithShape="1">
            <a:blip r:embed="rId3">
              <a:alphaModFix/>
            </a:blip>
            <a:srcRect b="85121" l="0" r="66259" t="0"/>
            <a:stretch/>
          </p:blipFill>
          <p:spPr>
            <a:xfrm>
              <a:off x="598492" y="655639"/>
              <a:ext cx="1712899" cy="449250"/>
            </a:xfrm>
            <a:prstGeom prst="rect">
              <a:avLst/>
            </a:prstGeom>
            <a:noFill/>
            <a:ln>
              <a:noFill/>
            </a:ln>
          </p:spPr>
        </p:pic>
        <p:pic>
          <p:nvPicPr>
            <p:cNvPr id="1653" name="Google Shape;1653;p230"/>
            <p:cNvPicPr preferRelativeResize="0"/>
            <p:nvPr/>
          </p:nvPicPr>
          <p:blipFill rotWithShape="1">
            <a:blip r:embed="rId3">
              <a:alphaModFix/>
            </a:blip>
            <a:srcRect b="0" l="54755" r="20228" t="10674"/>
            <a:stretch/>
          </p:blipFill>
          <p:spPr>
            <a:xfrm>
              <a:off x="2374897" y="495300"/>
              <a:ext cx="1270000" cy="2697175"/>
            </a:xfrm>
            <a:prstGeom prst="rect">
              <a:avLst/>
            </a:prstGeom>
            <a:noFill/>
            <a:ln>
              <a:noFill/>
            </a:ln>
          </p:spPr>
        </p:pic>
      </p:grpSp>
      <p:pic>
        <p:nvPicPr>
          <p:cNvPr id="1654" name="Google Shape;1654;p230"/>
          <p:cNvPicPr preferRelativeResize="0"/>
          <p:nvPr/>
        </p:nvPicPr>
        <p:blipFill rotWithShape="1">
          <a:blip r:embed="rId4">
            <a:alphaModFix/>
          </a:blip>
          <a:srcRect b="0" l="0" r="0" t="0"/>
          <a:stretch/>
        </p:blipFill>
        <p:spPr>
          <a:xfrm>
            <a:off x="266697" y="619125"/>
            <a:ext cx="4210050" cy="733425"/>
          </a:xfrm>
          <a:prstGeom prst="rect">
            <a:avLst/>
          </a:prstGeom>
          <a:noFill/>
          <a:ln>
            <a:noFill/>
          </a:ln>
        </p:spPr>
      </p:pic>
      <p:sp>
        <p:nvSpPr>
          <p:cNvPr id="1655" name="Google Shape;1655;p230"/>
          <p:cNvSpPr txBox="1"/>
          <p:nvPr/>
        </p:nvSpPr>
        <p:spPr>
          <a:xfrm>
            <a:off x="0" y="0"/>
            <a:ext cx="5079900" cy="891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D0D0D"/>
                </a:solidFill>
                <a:highlight>
                  <a:srgbClr val="FFFFFF"/>
                </a:highlight>
                <a:latin typeface="Roboto"/>
                <a:ea typeface="Roboto"/>
                <a:cs typeface="Roboto"/>
                <a:sym typeface="Roboto"/>
              </a:rPr>
              <a:t>K-Nearest Neighbors Regression Example</a:t>
            </a:r>
            <a:endParaRPr b="1" i="0" sz="1600" u="none" cap="none" strike="noStrike">
              <a:solidFill>
                <a:srgbClr val="0D0D0D"/>
              </a:solidFill>
              <a:highlight>
                <a:srgbClr val="FFFFFF"/>
              </a:highlight>
              <a:latin typeface="Roboto"/>
              <a:ea typeface="Roboto"/>
              <a:cs typeface="Roboto"/>
              <a:sym typeface="Roboto"/>
            </a:endParaRPr>
          </a:p>
          <a:p>
            <a:pPr indent="0" lvl="0" marL="0" marR="0" rtl="0" algn="l">
              <a:lnSpc>
                <a:spcPct val="115000"/>
              </a:lnSpc>
              <a:spcBef>
                <a:spcPts val="1500"/>
              </a:spcBef>
              <a:spcAft>
                <a:spcPts val="0"/>
              </a:spcAft>
              <a:buClr>
                <a:srgbClr val="000000"/>
              </a:buClr>
              <a:buSzPts val="1500"/>
              <a:buFont typeface="Arial"/>
              <a:buNone/>
            </a:pPr>
            <a:r>
              <a:t/>
            </a:r>
            <a:endParaRPr b="1" i="0" sz="1500" u="none" cap="none" strike="noStrike">
              <a:solidFill>
                <a:schemeClr val="dk1"/>
              </a:solidFill>
              <a:latin typeface="Arial"/>
              <a:ea typeface="Arial"/>
              <a:cs typeface="Arial"/>
              <a:sym typeface="Arial"/>
            </a:endParaRPr>
          </a:p>
        </p:txBody>
      </p:sp>
      <p:grpSp>
        <p:nvGrpSpPr>
          <p:cNvPr id="1656" name="Google Shape;1656;p230"/>
          <p:cNvGrpSpPr/>
          <p:nvPr/>
        </p:nvGrpSpPr>
        <p:grpSpPr>
          <a:xfrm>
            <a:off x="482600" y="1457325"/>
            <a:ext cx="4400550" cy="2905125"/>
            <a:chOff x="482600" y="1457325"/>
            <a:chExt cx="4400550" cy="2905125"/>
          </a:xfrm>
        </p:grpSpPr>
        <p:pic>
          <p:nvPicPr>
            <p:cNvPr id="1657" name="Google Shape;1657;p230"/>
            <p:cNvPicPr preferRelativeResize="0"/>
            <p:nvPr/>
          </p:nvPicPr>
          <p:blipFill rotWithShape="1">
            <a:blip r:embed="rId5">
              <a:alphaModFix/>
            </a:blip>
            <a:srcRect b="88461" l="-1760" r="0" t="0"/>
            <a:stretch/>
          </p:blipFill>
          <p:spPr>
            <a:xfrm>
              <a:off x="482600" y="1457325"/>
              <a:ext cx="4400550" cy="342900"/>
            </a:xfrm>
            <a:prstGeom prst="rect">
              <a:avLst/>
            </a:prstGeom>
            <a:noFill/>
            <a:ln>
              <a:noFill/>
            </a:ln>
          </p:spPr>
        </p:pic>
        <p:pic>
          <p:nvPicPr>
            <p:cNvPr id="1658" name="Google Shape;1658;p230"/>
            <p:cNvPicPr preferRelativeResize="0"/>
            <p:nvPr/>
          </p:nvPicPr>
          <p:blipFill rotWithShape="1">
            <a:blip r:embed="rId5">
              <a:alphaModFix/>
            </a:blip>
            <a:srcRect b="0" l="37593" r="0" t="13785"/>
            <a:stretch/>
          </p:blipFill>
          <p:spPr>
            <a:xfrm>
              <a:off x="571499" y="1800225"/>
              <a:ext cx="2698750" cy="2562225"/>
            </a:xfrm>
            <a:prstGeom prst="rect">
              <a:avLst/>
            </a:prstGeom>
            <a:noFill/>
            <a:ln>
              <a:noFill/>
            </a:ln>
          </p:spPr>
        </p:pic>
      </p:grpSp>
      <p:grpSp>
        <p:nvGrpSpPr>
          <p:cNvPr id="1659" name="Google Shape;1659;p230"/>
          <p:cNvGrpSpPr/>
          <p:nvPr/>
        </p:nvGrpSpPr>
        <p:grpSpPr>
          <a:xfrm>
            <a:off x="3314600" y="2006600"/>
            <a:ext cx="3111600" cy="1352550"/>
            <a:chOff x="4406800" y="2697175"/>
            <a:chExt cx="3111600" cy="1352550"/>
          </a:xfrm>
        </p:grpSpPr>
        <p:pic>
          <p:nvPicPr>
            <p:cNvPr id="1660" name="Google Shape;1660;p230"/>
            <p:cNvPicPr preferRelativeResize="0"/>
            <p:nvPr/>
          </p:nvPicPr>
          <p:blipFill rotWithShape="1">
            <a:blip r:embed="rId6">
              <a:alphaModFix/>
            </a:blip>
            <a:srcRect b="84000" l="0" r="27567" t="0"/>
            <a:stretch/>
          </p:blipFill>
          <p:spPr>
            <a:xfrm>
              <a:off x="4406800" y="2697175"/>
              <a:ext cx="3111600" cy="228600"/>
            </a:xfrm>
            <a:prstGeom prst="rect">
              <a:avLst/>
            </a:prstGeom>
            <a:noFill/>
            <a:ln>
              <a:noFill/>
            </a:ln>
          </p:spPr>
        </p:pic>
        <p:pic>
          <p:nvPicPr>
            <p:cNvPr id="1661" name="Google Shape;1661;p230"/>
            <p:cNvPicPr preferRelativeResize="0"/>
            <p:nvPr/>
          </p:nvPicPr>
          <p:blipFill rotWithShape="1">
            <a:blip r:embed="rId6">
              <a:alphaModFix/>
            </a:blip>
            <a:srcRect b="0" l="38435" r="0" t="26329"/>
            <a:stretch/>
          </p:blipFill>
          <p:spPr>
            <a:xfrm>
              <a:off x="4476745" y="2997200"/>
              <a:ext cx="2644675" cy="1052525"/>
            </a:xfrm>
            <a:prstGeom prst="rect">
              <a:avLst/>
            </a:prstGeom>
            <a:noFill/>
            <a:ln>
              <a:noFill/>
            </a:ln>
          </p:spPr>
        </p:pic>
      </p:grpSp>
      <p:pic>
        <p:nvPicPr>
          <p:cNvPr id="1662" name="Google Shape;1662;p230"/>
          <p:cNvPicPr preferRelativeResize="0"/>
          <p:nvPr/>
        </p:nvPicPr>
        <p:blipFill rotWithShape="1">
          <a:blip r:embed="rId7">
            <a:alphaModFix/>
          </a:blip>
          <a:srcRect b="0" l="0" r="0" t="0"/>
          <a:stretch/>
        </p:blipFill>
        <p:spPr>
          <a:xfrm>
            <a:off x="3314588" y="3359150"/>
            <a:ext cx="5534025" cy="87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231"/>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rgbClr val="1E4E79"/>
              </a:buClr>
              <a:buSzPct val="117857"/>
              <a:buFont typeface="Arial"/>
              <a:buNone/>
            </a:pPr>
            <a:r>
              <a:rPr lang="en">
                <a:solidFill>
                  <a:srgbClr val="1E4E79"/>
                </a:solidFill>
                <a:latin typeface="Arial"/>
                <a:ea typeface="Arial"/>
                <a:cs typeface="Arial"/>
                <a:sym typeface="Arial"/>
              </a:rPr>
              <a:t>How do you Decide the Number of Neighbors in KNN?</a:t>
            </a:r>
            <a:endParaRPr/>
          </a:p>
        </p:txBody>
      </p:sp>
      <p:sp>
        <p:nvSpPr>
          <p:cNvPr id="1668" name="Google Shape;1668;p231"/>
          <p:cNvSpPr txBox="1"/>
          <p:nvPr>
            <p:ph idx="1" type="body"/>
          </p:nvPr>
        </p:nvSpPr>
        <p:spPr>
          <a:xfrm>
            <a:off x="628650" y="1369219"/>
            <a:ext cx="8169000" cy="3263400"/>
          </a:xfrm>
          <a:prstGeom prst="rect">
            <a:avLst/>
          </a:prstGeom>
          <a:noFill/>
          <a:ln>
            <a:noFill/>
          </a:ln>
        </p:spPr>
        <p:txBody>
          <a:bodyPr anchorCtr="0" anchor="t" bIns="34275" lIns="68575" spcFirstLastPara="1" rIns="68575" wrap="square" tIns="34275">
            <a:normAutofit/>
          </a:bodyPr>
          <a:lstStyle/>
          <a:p>
            <a:pPr indent="-171450" lvl="0" marL="177800" rtl="0" algn="just">
              <a:lnSpc>
                <a:spcPct val="90000"/>
              </a:lnSpc>
              <a:spcBef>
                <a:spcPts val="0"/>
              </a:spcBef>
              <a:spcAft>
                <a:spcPts val="0"/>
              </a:spcAft>
              <a:buClr>
                <a:schemeClr val="dk1"/>
              </a:buClr>
              <a:buSzPts val="2100"/>
              <a:buChar char="•"/>
            </a:pPr>
            <a:r>
              <a:rPr lang="en"/>
              <a:t>Defining </a:t>
            </a:r>
            <a:r>
              <a:rPr lang="en">
                <a:solidFill>
                  <a:srgbClr val="FF0000"/>
                </a:solidFill>
              </a:rPr>
              <a:t>k</a:t>
            </a:r>
            <a:r>
              <a:rPr lang="en"/>
              <a:t> can be a balancing act as different values can lead to </a:t>
            </a:r>
            <a:r>
              <a:rPr lang="en">
                <a:solidFill>
                  <a:srgbClr val="FF0000"/>
                </a:solidFill>
              </a:rPr>
              <a:t>overfitting</a:t>
            </a:r>
            <a:r>
              <a:rPr lang="en"/>
              <a:t> or </a:t>
            </a:r>
            <a:r>
              <a:rPr lang="en">
                <a:solidFill>
                  <a:srgbClr val="FF0000"/>
                </a:solidFill>
              </a:rPr>
              <a:t>underfitting</a:t>
            </a:r>
            <a:r>
              <a:rPr lang="en"/>
              <a:t>. </a:t>
            </a:r>
            <a:endParaRPr/>
          </a:p>
          <a:p>
            <a:pPr indent="-171450" lvl="0" marL="177800" rtl="0" algn="just">
              <a:lnSpc>
                <a:spcPct val="90000"/>
              </a:lnSpc>
              <a:spcBef>
                <a:spcPts val="800"/>
              </a:spcBef>
              <a:spcAft>
                <a:spcPts val="0"/>
              </a:spcAft>
              <a:buClr>
                <a:srgbClr val="FF0000"/>
              </a:buClr>
              <a:buSzPts val="2100"/>
              <a:buChar char="•"/>
            </a:pPr>
            <a:r>
              <a:rPr lang="en">
                <a:solidFill>
                  <a:srgbClr val="FF0000"/>
                </a:solidFill>
              </a:rPr>
              <a:t>Lower</a:t>
            </a:r>
            <a:r>
              <a:rPr lang="en"/>
              <a:t> values of k can have </a:t>
            </a:r>
            <a:r>
              <a:rPr b="1" lang="en"/>
              <a:t>high variance</a:t>
            </a:r>
            <a:r>
              <a:rPr lang="en"/>
              <a:t>, but </a:t>
            </a:r>
            <a:r>
              <a:rPr b="1" lang="en"/>
              <a:t>low bias </a:t>
            </a:r>
            <a:r>
              <a:rPr lang="en"/>
              <a:t>[</a:t>
            </a:r>
            <a:r>
              <a:rPr lang="en">
                <a:solidFill>
                  <a:srgbClr val="FF0000"/>
                </a:solidFill>
              </a:rPr>
              <a:t>overfitting</a:t>
            </a:r>
            <a:r>
              <a:rPr lang="en"/>
              <a:t>].</a:t>
            </a:r>
            <a:endParaRPr/>
          </a:p>
          <a:p>
            <a:pPr indent="-171450" lvl="0" marL="177800" rtl="0" algn="just">
              <a:lnSpc>
                <a:spcPct val="90000"/>
              </a:lnSpc>
              <a:spcBef>
                <a:spcPts val="800"/>
              </a:spcBef>
              <a:spcAft>
                <a:spcPts val="0"/>
              </a:spcAft>
              <a:buClr>
                <a:srgbClr val="FF0000"/>
              </a:buClr>
              <a:buSzPts val="2100"/>
              <a:buChar char="•"/>
            </a:pPr>
            <a:r>
              <a:rPr lang="en">
                <a:solidFill>
                  <a:srgbClr val="FF0000"/>
                </a:solidFill>
              </a:rPr>
              <a:t>larger</a:t>
            </a:r>
            <a:r>
              <a:rPr lang="en"/>
              <a:t> values of k may lead to </a:t>
            </a:r>
            <a:r>
              <a:rPr b="1" lang="en"/>
              <a:t>high bias </a:t>
            </a:r>
            <a:r>
              <a:rPr lang="en"/>
              <a:t>and </a:t>
            </a:r>
            <a:r>
              <a:rPr b="1" lang="en"/>
              <a:t>lower variance </a:t>
            </a:r>
            <a:r>
              <a:rPr lang="en"/>
              <a:t>[</a:t>
            </a:r>
            <a:r>
              <a:rPr lang="en">
                <a:solidFill>
                  <a:srgbClr val="FF0000"/>
                </a:solidFill>
              </a:rPr>
              <a:t>underfitting</a:t>
            </a:r>
            <a:r>
              <a:rPr lang="en"/>
              <a:t>].</a:t>
            </a:r>
            <a:endParaRPr/>
          </a:p>
          <a:p>
            <a:pPr indent="-171450" lvl="0" marL="177800" rtl="0" algn="just">
              <a:lnSpc>
                <a:spcPct val="90000"/>
              </a:lnSpc>
              <a:spcBef>
                <a:spcPts val="800"/>
              </a:spcBef>
              <a:spcAft>
                <a:spcPts val="0"/>
              </a:spcAft>
              <a:buClr>
                <a:schemeClr val="dk1"/>
              </a:buClr>
              <a:buSzPts val="2100"/>
              <a:buChar char="•"/>
            </a:pPr>
            <a:r>
              <a:rPr lang="en"/>
              <a:t>The choice of </a:t>
            </a:r>
            <a:r>
              <a:rPr b="1" lang="en">
                <a:solidFill>
                  <a:srgbClr val="FF0000"/>
                </a:solidFill>
              </a:rPr>
              <a:t>k</a:t>
            </a:r>
            <a:r>
              <a:rPr lang="en"/>
              <a:t> will largely depend on the input data as data with more </a:t>
            </a:r>
            <a:r>
              <a:rPr lang="en">
                <a:solidFill>
                  <a:srgbClr val="FF0000"/>
                </a:solidFill>
              </a:rPr>
              <a:t>outliers</a:t>
            </a:r>
            <a:r>
              <a:rPr lang="en"/>
              <a:t> or </a:t>
            </a:r>
            <a:r>
              <a:rPr lang="en">
                <a:solidFill>
                  <a:srgbClr val="FF0000"/>
                </a:solidFill>
              </a:rPr>
              <a:t>noise</a:t>
            </a:r>
            <a:r>
              <a:rPr lang="en"/>
              <a:t> will likely perform better with </a:t>
            </a:r>
            <a:r>
              <a:rPr lang="en">
                <a:solidFill>
                  <a:srgbClr val="FF0000"/>
                </a:solidFill>
              </a:rPr>
              <a:t>higher</a:t>
            </a:r>
            <a:r>
              <a:rPr lang="en"/>
              <a:t> values of </a:t>
            </a:r>
            <a:r>
              <a:rPr lang="en">
                <a:solidFill>
                  <a:srgbClr val="FF0000"/>
                </a:solidFill>
              </a:rPr>
              <a:t>k</a:t>
            </a:r>
            <a:r>
              <a:rPr lang="en"/>
              <a:t>. </a:t>
            </a:r>
            <a:endParaRPr/>
          </a:p>
          <a:p>
            <a:pPr indent="-171450" lvl="0" marL="177800" rtl="0" algn="just">
              <a:lnSpc>
                <a:spcPct val="90000"/>
              </a:lnSpc>
              <a:spcBef>
                <a:spcPts val="800"/>
              </a:spcBef>
              <a:spcAft>
                <a:spcPts val="0"/>
              </a:spcAft>
              <a:buClr>
                <a:schemeClr val="dk1"/>
              </a:buClr>
              <a:buSzPts val="2100"/>
              <a:buChar char="•"/>
            </a:pPr>
            <a:r>
              <a:rPr lang="en"/>
              <a:t>Overall, it is recommended to have an </a:t>
            </a:r>
            <a:r>
              <a:rPr lang="en">
                <a:solidFill>
                  <a:srgbClr val="FF0000"/>
                </a:solidFill>
              </a:rPr>
              <a:t>odd</a:t>
            </a:r>
            <a:r>
              <a:rPr lang="en"/>
              <a:t> number for </a:t>
            </a:r>
            <a:r>
              <a:rPr b="1" lang="en"/>
              <a:t>k</a:t>
            </a:r>
            <a:r>
              <a:rPr lang="en"/>
              <a:t> to avoid ties in classification, and </a:t>
            </a:r>
            <a:r>
              <a:rPr lang="en">
                <a:solidFill>
                  <a:srgbClr val="FF0000"/>
                </a:solidFill>
              </a:rPr>
              <a:t>cross-validation</a:t>
            </a:r>
            <a:r>
              <a:rPr lang="en"/>
              <a:t> tactics can help you choose the optimal </a:t>
            </a:r>
            <a:r>
              <a:rPr b="1" lang="en"/>
              <a:t>k</a:t>
            </a:r>
            <a:r>
              <a:rPr lang="en"/>
              <a:t> for your dataset.</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232"/>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1E4E79"/>
              </a:buClr>
              <a:buSzPts val="3300"/>
              <a:buFont typeface="Arial"/>
              <a:buNone/>
            </a:pPr>
            <a:r>
              <a:rPr lang="en">
                <a:solidFill>
                  <a:srgbClr val="1E4E79"/>
                </a:solidFill>
                <a:latin typeface="Arial"/>
                <a:ea typeface="Arial"/>
                <a:cs typeface="Arial"/>
                <a:sym typeface="Arial"/>
              </a:rPr>
              <a:t>Euclidean Distance</a:t>
            </a:r>
            <a:endParaRPr/>
          </a:p>
        </p:txBody>
      </p:sp>
      <p:pic>
        <p:nvPicPr>
          <p:cNvPr descr="K-Nearest Neighbor(KNN) Algorithm for Machine Learning" id="1674" name="Google Shape;1674;p232"/>
          <p:cNvPicPr preferRelativeResize="0"/>
          <p:nvPr/>
        </p:nvPicPr>
        <p:blipFill rotWithShape="1">
          <a:blip r:embed="rId3">
            <a:alphaModFix/>
          </a:blip>
          <a:srcRect b="0" l="0" r="0" t="0"/>
          <a:stretch/>
        </p:blipFill>
        <p:spPr>
          <a:xfrm>
            <a:off x="2265841" y="1381585"/>
            <a:ext cx="4360196" cy="3488157"/>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233"/>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E4E79"/>
              </a:buClr>
              <a:buSzPts val="3300"/>
              <a:buFont typeface="Arial"/>
              <a:buNone/>
            </a:pPr>
            <a:r>
              <a:rPr lang="en">
                <a:solidFill>
                  <a:srgbClr val="1E4E79"/>
                </a:solidFill>
                <a:latin typeface="Arial"/>
                <a:ea typeface="Arial"/>
                <a:cs typeface="Arial"/>
                <a:sym typeface="Arial"/>
              </a:rPr>
              <a:t>Advantages</a:t>
            </a:r>
            <a:endParaRPr/>
          </a:p>
        </p:txBody>
      </p:sp>
      <p:sp>
        <p:nvSpPr>
          <p:cNvPr id="1680" name="Google Shape;1680;p233"/>
          <p:cNvSpPr txBox="1"/>
          <p:nvPr>
            <p:ph idx="1" type="body"/>
          </p:nvPr>
        </p:nvSpPr>
        <p:spPr>
          <a:xfrm>
            <a:off x="471503" y="1026925"/>
            <a:ext cx="7562400" cy="2447700"/>
          </a:xfrm>
          <a:prstGeom prst="rect">
            <a:avLst/>
          </a:prstGeom>
          <a:noFill/>
          <a:ln>
            <a:noFill/>
          </a:ln>
        </p:spPr>
        <p:txBody>
          <a:bodyPr anchorCtr="0" anchor="t" bIns="34275" lIns="68575" spcFirstLastPara="1" rIns="68575" wrap="square" tIns="34275">
            <a:normAutofit fontScale="92500"/>
          </a:bodyPr>
          <a:lstStyle/>
          <a:p>
            <a:pPr indent="-169227" lvl="0" marL="177800" rtl="0" algn="l">
              <a:lnSpc>
                <a:spcPct val="150000"/>
              </a:lnSpc>
              <a:spcBef>
                <a:spcPts val="0"/>
              </a:spcBef>
              <a:spcAft>
                <a:spcPts val="0"/>
              </a:spcAft>
              <a:buClr>
                <a:schemeClr val="dk1"/>
              </a:buClr>
              <a:buSzPct val="100000"/>
              <a:buChar char="•"/>
            </a:pPr>
            <a:r>
              <a:rPr b="1" lang="en" sz="1800"/>
              <a:t>Easy to implement</a:t>
            </a:r>
            <a:endParaRPr/>
          </a:p>
          <a:p>
            <a:pPr indent="-169227" lvl="0" marL="177800" rtl="0" algn="l">
              <a:lnSpc>
                <a:spcPct val="150000"/>
              </a:lnSpc>
              <a:spcBef>
                <a:spcPts val="800"/>
              </a:spcBef>
              <a:spcAft>
                <a:spcPts val="0"/>
              </a:spcAft>
              <a:buClr>
                <a:schemeClr val="dk1"/>
              </a:buClr>
              <a:buSzPct val="100000"/>
              <a:buChar char="•"/>
            </a:pPr>
            <a:r>
              <a:rPr b="1" lang="en" sz="1800"/>
              <a:t>Adapts easily</a:t>
            </a:r>
            <a:r>
              <a:rPr lang="en" sz="1800"/>
              <a:t>: As </a:t>
            </a:r>
            <a:r>
              <a:rPr lang="en" sz="1800">
                <a:solidFill>
                  <a:srgbClr val="FF0000"/>
                </a:solidFill>
              </a:rPr>
              <a:t>new training samples </a:t>
            </a:r>
            <a:r>
              <a:rPr lang="en" sz="1800"/>
              <a:t>are </a:t>
            </a:r>
            <a:r>
              <a:rPr lang="en" sz="1800">
                <a:solidFill>
                  <a:srgbClr val="FF0000"/>
                </a:solidFill>
              </a:rPr>
              <a:t>added</a:t>
            </a:r>
            <a:r>
              <a:rPr lang="en" sz="1800"/>
              <a:t>, the algorithm </a:t>
            </a:r>
            <a:r>
              <a:rPr lang="en" sz="1800">
                <a:solidFill>
                  <a:srgbClr val="FF0000"/>
                </a:solidFill>
              </a:rPr>
              <a:t>adjusts</a:t>
            </a:r>
            <a:r>
              <a:rPr lang="en" sz="1800"/>
              <a:t> to account for any new data since all training data is stored into memory.</a:t>
            </a:r>
            <a:endParaRPr/>
          </a:p>
          <a:p>
            <a:pPr indent="-169227" lvl="0" marL="177800" rtl="0" algn="l">
              <a:lnSpc>
                <a:spcPct val="150000"/>
              </a:lnSpc>
              <a:spcBef>
                <a:spcPts val="800"/>
              </a:spcBef>
              <a:spcAft>
                <a:spcPts val="0"/>
              </a:spcAft>
              <a:buClr>
                <a:schemeClr val="dk1"/>
              </a:buClr>
              <a:buSzPct val="100000"/>
              <a:buChar char="•"/>
            </a:pPr>
            <a:r>
              <a:rPr b="1" lang="en" sz="1800"/>
              <a:t>Few hyperparameters</a:t>
            </a:r>
            <a:r>
              <a:rPr lang="en" sz="1800"/>
              <a:t>: KNN only requires a </a:t>
            </a:r>
            <a:r>
              <a:rPr lang="en" sz="1800">
                <a:solidFill>
                  <a:srgbClr val="FF0000"/>
                </a:solidFill>
              </a:rPr>
              <a:t>k</a:t>
            </a:r>
            <a:r>
              <a:rPr lang="en" sz="1800"/>
              <a:t> value and a </a:t>
            </a:r>
            <a:r>
              <a:rPr lang="en" sz="1800">
                <a:solidFill>
                  <a:srgbClr val="FF0000"/>
                </a:solidFill>
              </a:rPr>
              <a:t>distance metric</a:t>
            </a:r>
            <a:r>
              <a:rPr lang="en" sz="1800"/>
              <a:t>.</a:t>
            </a:r>
            <a:endParaRPr/>
          </a:p>
          <a:p>
            <a:pPr indent="-38100" lvl="0" marL="177800" rtl="0" algn="l">
              <a:lnSpc>
                <a:spcPct val="150000"/>
              </a:lnSpc>
              <a:spcBef>
                <a:spcPts val="800"/>
              </a:spcBef>
              <a:spcAft>
                <a:spcPts val="0"/>
              </a:spcAft>
              <a:buClr>
                <a:schemeClr val="dk1"/>
              </a:buClr>
              <a:buSzPct val="116666"/>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234"/>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E4E79"/>
              </a:buClr>
              <a:buSzPts val="3300"/>
              <a:buFont typeface="Arial"/>
              <a:buNone/>
            </a:pPr>
            <a:r>
              <a:rPr lang="en">
                <a:solidFill>
                  <a:srgbClr val="1E4E79"/>
                </a:solidFill>
                <a:latin typeface="Arial"/>
                <a:ea typeface="Arial"/>
                <a:cs typeface="Arial"/>
                <a:sym typeface="Arial"/>
              </a:rPr>
              <a:t>Disadvantages</a:t>
            </a:r>
            <a:endParaRPr/>
          </a:p>
        </p:txBody>
      </p:sp>
      <p:sp>
        <p:nvSpPr>
          <p:cNvPr id="1687" name="Google Shape;1687;p234"/>
          <p:cNvSpPr txBox="1"/>
          <p:nvPr>
            <p:ph idx="1" type="body"/>
          </p:nvPr>
        </p:nvSpPr>
        <p:spPr>
          <a:xfrm>
            <a:off x="471500" y="1026925"/>
            <a:ext cx="8429400" cy="3556800"/>
          </a:xfrm>
          <a:prstGeom prst="rect">
            <a:avLst/>
          </a:prstGeom>
          <a:noFill/>
          <a:ln>
            <a:noFill/>
          </a:ln>
        </p:spPr>
        <p:txBody>
          <a:bodyPr anchorCtr="0" anchor="t" bIns="34275" lIns="68575" spcFirstLastPara="1" rIns="68575" wrap="square" tIns="34275">
            <a:normAutofit fontScale="77500"/>
          </a:bodyPr>
          <a:lstStyle/>
          <a:p>
            <a:pPr indent="-174625" lvl="0" marL="177800" rtl="0" algn="l">
              <a:lnSpc>
                <a:spcPct val="160000"/>
              </a:lnSpc>
              <a:spcBef>
                <a:spcPts val="0"/>
              </a:spcBef>
              <a:spcAft>
                <a:spcPts val="0"/>
              </a:spcAft>
              <a:buClr>
                <a:schemeClr val="dk1"/>
              </a:buClr>
              <a:buSzPct val="100000"/>
              <a:buChar char="•"/>
            </a:pPr>
            <a:r>
              <a:rPr b="1" lang="en" sz="2000"/>
              <a:t>Does not scale well</a:t>
            </a:r>
            <a:r>
              <a:rPr lang="en" sz="2000"/>
              <a:t>: Since KNN is a lazy algorithm, it takes up </a:t>
            </a:r>
            <a:r>
              <a:rPr lang="en" sz="2000">
                <a:solidFill>
                  <a:srgbClr val="FF0000"/>
                </a:solidFill>
              </a:rPr>
              <a:t>more memory </a:t>
            </a:r>
            <a:r>
              <a:rPr lang="en" sz="2000"/>
              <a:t>and data storage compared to other classifiers. This can be </a:t>
            </a:r>
            <a:r>
              <a:rPr lang="en" sz="2000">
                <a:solidFill>
                  <a:srgbClr val="FF0000"/>
                </a:solidFill>
              </a:rPr>
              <a:t>costly</a:t>
            </a:r>
            <a:r>
              <a:rPr lang="en" sz="2000"/>
              <a:t> from both a </a:t>
            </a:r>
            <a:r>
              <a:rPr lang="en" sz="2000">
                <a:solidFill>
                  <a:srgbClr val="FF0000"/>
                </a:solidFill>
              </a:rPr>
              <a:t>time</a:t>
            </a:r>
            <a:r>
              <a:rPr lang="en" sz="2000"/>
              <a:t> and </a:t>
            </a:r>
            <a:r>
              <a:rPr lang="en" sz="2000">
                <a:solidFill>
                  <a:srgbClr val="FF0000"/>
                </a:solidFill>
              </a:rPr>
              <a:t>money</a:t>
            </a:r>
            <a:r>
              <a:rPr lang="en" sz="2000"/>
              <a:t> perspective. </a:t>
            </a:r>
            <a:endParaRPr/>
          </a:p>
          <a:p>
            <a:pPr indent="-174625" lvl="0" marL="177800" rtl="0" algn="l">
              <a:lnSpc>
                <a:spcPct val="160000"/>
              </a:lnSpc>
              <a:spcBef>
                <a:spcPts val="800"/>
              </a:spcBef>
              <a:spcAft>
                <a:spcPts val="0"/>
              </a:spcAft>
              <a:buClr>
                <a:schemeClr val="dk1"/>
              </a:buClr>
              <a:buSzPct val="100000"/>
              <a:buChar char="•"/>
            </a:pPr>
            <a:r>
              <a:rPr b="1" lang="en" sz="2000"/>
              <a:t>Curse of dimensionality</a:t>
            </a:r>
            <a:r>
              <a:rPr lang="en" sz="2000"/>
              <a:t>: The KNN algorithm tends to fall victim to the curse of dimensionality, which means that it </a:t>
            </a:r>
            <a:r>
              <a:rPr lang="en" sz="2000">
                <a:solidFill>
                  <a:srgbClr val="FF0000"/>
                </a:solidFill>
              </a:rPr>
              <a:t>doesn’t perform well </a:t>
            </a:r>
            <a:r>
              <a:rPr lang="en" sz="2000"/>
              <a:t>with </a:t>
            </a:r>
            <a:r>
              <a:rPr lang="en" sz="2000">
                <a:solidFill>
                  <a:srgbClr val="FF0000"/>
                </a:solidFill>
              </a:rPr>
              <a:t>high-dimensional </a:t>
            </a:r>
            <a:r>
              <a:rPr lang="en" sz="2000"/>
              <a:t>data inputs. </a:t>
            </a:r>
            <a:endParaRPr/>
          </a:p>
          <a:p>
            <a:pPr indent="-174625" lvl="0" marL="177800" rtl="0" algn="l">
              <a:lnSpc>
                <a:spcPct val="160000"/>
              </a:lnSpc>
              <a:spcBef>
                <a:spcPts val="800"/>
              </a:spcBef>
              <a:spcAft>
                <a:spcPts val="0"/>
              </a:spcAft>
              <a:buClr>
                <a:schemeClr val="dk1"/>
              </a:buClr>
              <a:buSzPct val="100000"/>
              <a:buChar char="•"/>
            </a:pPr>
            <a:r>
              <a:rPr b="1" lang="en" sz="2000"/>
              <a:t>Prone to overfitting</a:t>
            </a:r>
            <a:r>
              <a:rPr lang="en" sz="2000"/>
              <a:t>: Due to the “curse of dimensionality”, KNN is also more prone to </a:t>
            </a:r>
            <a:r>
              <a:rPr lang="en" sz="2000">
                <a:solidFill>
                  <a:srgbClr val="FF0000"/>
                </a:solidFill>
              </a:rPr>
              <a:t>overfitting</a:t>
            </a:r>
            <a:r>
              <a:rPr lang="en" sz="2000"/>
              <a:t>. While </a:t>
            </a:r>
            <a:r>
              <a:rPr lang="en" sz="2000">
                <a:solidFill>
                  <a:srgbClr val="FF0000"/>
                </a:solidFill>
              </a:rPr>
              <a:t>feature selection</a:t>
            </a:r>
            <a:r>
              <a:rPr lang="en" sz="2000"/>
              <a:t> and </a:t>
            </a:r>
            <a:r>
              <a:rPr lang="en" sz="2000">
                <a:solidFill>
                  <a:srgbClr val="FF0000"/>
                </a:solidFill>
              </a:rPr>
              <a:t>dimensionality reduction </a:t>
            </a:r>
            <a:r>
              <a:rPr lang="en" sz="2000"/>
              <a:t>techniques are leveraged to prevent this from occurring, the value of </a:t>
            </a:r>
            <a:r>
              <a:rPr lang="en" sz="2000">
                <a:solidFill>
                  <a:srgbClr val="FF0000"/>
                </a:solidFill>
              </a:rPr>
              <a:t>k </a:t>
            </a:r>
            <a:r>
              <a:rPr lang="en" sz="2000"/>
              <a:t>can also impact the model’s behavior. </a:t>
            </a:r>
            <a:endParaRPr/>
          </a:p>
        </p:txBody>
      </p:sp>
      <p:pic>
        <p:nvPicPr>
          <p:cNvPr id="1688" name="Google Shape;1688;p234"/>
          <p:cNvPicPr preferRelativeResize="0"/>
          <p:nvPr/>
        </p:nvPicPr>
        <p:blipFill>
          <a:blip r:embed="rId3">
            <a:alphaModFix/>
          </a:blip>
          <a:stretch>
            <a:fillRect/>
          </a:stretch>
        </p:blipFill>
        <p:spPr>
          <a:xfrm>
            <a:off x="5759502" y="0"/>
            <a:ext cx="3384501" cy="258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pic>
        <p:nvPicPr>
          <p:cNvPr id="1693" name="Google Shape;1693;p235"/>
          <p:cNvPicPr preferRelativeResize="0"/>
          <p:nvPr/>
        </p:nvPicPr>
        <p:blipFill>
          <a:blip r:embed="rId3">
            <a:alphaModFix/>
          </a:blip>
          <a:stretch>
            <a:fillRect/>
          </a:stretch>
        </p:blipFill>
        <p:spPr>
          <a:xfrm>
            <a:off x="2001403" y="35900"/>
            <a:ext cx="5453800" cy="5071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406600" y="570775"/>
            <a:ext cx="6141600" cy="288300"/>
          </a:xfrm>
          <a:prstGeom prst="rect">
            <a:avLst/>
          </a:prstGeom>
          <a:noFill/>
          <a:ln>
            <a:noFill/>
          </a:ln>
        </p:spPr>
        <p:txBody>
          <a:bodyPr anchorCtr="0" anchor="b" bIns="0" lIns="0" spcFirstLastPara="1" rIns="0" wrap="square" tIns="0">
            <a:normAutofit fontScale="90000"/>
          </a:bodyPr>
          <a:lstStyle/>
          <a:p>
            <a:pPr indent="0" lvl="0" marL="0" rtl="0" algn="l">
              <a:lnSpc>
                <a:spcPct val="100000"/>
              </a:lnSpc>
              <a:spcBef>
                <a:spcPts val="0"/>
              </a:spcBef>
              <a:spcAft>
                <a:spcPts val="0"/>
              </a:spcAft>
              <a:buSzPct val="129629"/>
              <a:buNone/>
            </a:pPr>
            <a:r>
              <a:rPr lang="en" sz="2700">
                <a:solidFill>
                  <a:srgbClr val="000000"/>
                </a:solidFill>
              </a:rPr>
              <a:t>Simple Linear Regression Idea (</a:t>
            </a:r>
            <a:endParaRPr sz="2700">
              <a:solidFill>
                <a:srgbClr val="000000"/>
              </a:solidFill>
            </a:endParaRPr>
          </a:p>
          <a:p>
            <a:pPr indent="0" lvl="0" marL="0" rtl="0" algn="l">
              <a:lnSpc>
                <a:spcPct val="100000"/>
              </a:lnSpc>
              <a:spcBef>
                <a:spcPts val="0"/>
              </a:spcBef>
              <a:spcAft>
                <a:spcPts val="0"/>
              </a:spcAft>
              <a:buSzPct val="129629"/>
              <a:buNone/>
            </a:pPr>
            <a:r>
              <a:rPr lang="en" sz="2700">
                <a:solidFill>
                  <a:srgbClr val="000000"/>
                </a:solidFill>
              </a:rPr>
              <a:t>Ordinary Least Squares OLS)</a:t>
            </a:r>
            <a:endParaRPr>
              <a:solidFill>
                <a:srgbClr val="000000"/>
              </a:solidFill>
            </a:endParaRPr>
          </a:p>
        </p:txBody>
      </p:sp>
      <p:sp>
        <p:nvSpPr>
          <p:cNvPr id="285" name="Google Shape;285;p47"/>
          <p:cNvSpPr txBox="1"/>
          <p:nvPr>
            <p:ph idx="1" type="body"/>
          </p:nvPr>
        </p:nvSpPr>
        <p:spPr>
          <a:xfrm>
            <a:off x="406595" y="1292287"/>
            <a:ext cx="4672200" cy="2252100"/>
          </a:xfrm>
          <a:prstGeom prst="rect">
            <a:avLst/>
          </a:prstGeom>
          <a:noFill/>
          <a:ln>
            <a:noFill/>
          </a:ln>
        </p:spPr>
        <p:txBody>
          <a:bodyPr anchorCtr="0" anchor="t" bIns="0" lIns="0" spcFirstLastPara="1" rIns="0" wrap="square" tIns="0">
            <a:normAutofit fontScale="77500" lnSpcReduction="20000"/>
          </a:bodyPr>
          <a:lstStyle/>
          <a:p>
            <a:pPr indent="-356552" lvl="0" marL="457200" rtl="0" algn="l">
              <a:lnSpc>
                <a:spcPct val="115000"/>
              </a:lnSpc>
              <a:spcBef>
                <a:spcPts val="600"/>
              </a:spcBef>
              <a:spcAft>
                <a:spcPts val="0"/>
              </a:spcAft>
              <a:buClr>
                <a:schemeClr val="dk1"/>
              </a:buClr>
              <a:buSzPct val="144444"/>
              <a:buChar char="⬡"/>
            </a:pPr>
            <a:r>
              <a:rPr lang="en" sz="1800">
                <a:solidFill>
                  <a:schemeClr val="dk1"/>
                </a:solidFill>
              </a:rPr>
              <a:t>The idea of Simple Linear Regression is finding  parameters Ɵ</a:t>
            </a:r>
            <a:r>
              <a:rPr baseline="-25000" lang="en" sz="1800">
                <a:solidFill>
                  <a:schemeClr val="dk1"/>
                </a:solidFill>
              </a:rPr>
              <a:t>0 </a:t>
            </a:r>
            <a:r>
              <a:rPr lang="en" sz="1800">
                <a:solidFill>
                  <a:schemeClr val="dk1"/>
                </a:solidFill>
              </a:rPr>
              <a:t>and Ɵ</a:t>
            </a:r>
            <a:r>
              <a:rPr baseline="-25000" lang="en" sz="1800">
                <a:solidFill>
                  <a:schemeClr val="dk1"/>
                </a:solidFill>
              </a:rPr>
              <a:t>1</a:t>
            </a:r>
            <a:r>
              <a:rPr lang="en" sz="1800">
                <a:solidFill>
                  <a:schemeClr val="dk1"/>
                </a:solidFill>
              </a:rPr>
              <a:t> for which the error term is minimized(optimization problem).</a:t>
            </a:r>
            <a:endParaRPr>
              <a:solidFill>
                <a:schemeClr val="dk1"/>
              </a:solidFill>
            </a:endParaRPr>
          </a:p>
          <a:p>
            <a:pPr indent="-356552" lvl="0" marL="457200" rtl="0" algn="l">
              <a:lnSpc>
                <a:spcPct val="115000"/>
              </a:lnSpc>
              <a:spcBef>
                <a:spcPts val="600"/>
              </a:spcBef>
              <a:spcAft>
                <a:spcPts val="0"/>
              </a:spcAft>
              <a:buClr>
                <a:schemeClr val="dk1"/>
              </a:buClr>
              <a:buSzPct val="144444"/>
              <a:buChar char="⬡"/>
            </a:pPr>
            <a:r>
              <a:rPr lang="en" sz="1800">
                <a:solidFill>
                  <a:schemeClr val="dk1"/>
                </a:solidFill>
              </a:rPr>
              <a:t> The model wi</a:t>
            </a:r>
            <a:r>
              <a:rPr i="1" lang="en" sz="1800" u="sng">
                <a:solidFill>
                  <a:schemeClr val="dk1"/>
                </a:solidFill>
              </a:rPr>
              <a:t>ll minimize the sum of squared residuals</a:t>
            </a:r>
            <a:r>
              <a:rPr lang="en" sz="1800">
                <a:solidFill>
                  <a:schemeClr val="dk1"/>
                </a:solidFill>
              </a:rPr>
              <a:t> which is (cost/loss) function: we don’t want our positive residuals to be cancelled by the negative ones, since they are equally penalizing for our model.</a:t>
            </a:r>
            <a:endParaRPr>
              <a:solidFill>
                <a:schemeClr val="dk1"/>
              </a:solidFill>
            </a:endParaRPr>
          </a:p>
          <a:p>
            <a:pPr indent="-356552" lvl="0" marL="457200" rtl="0" algn="l">
              <a:lnSpc>
                <a:spcPct val="115000"/>
              </a:lnSpc>
              <a:spcBef>
                <a:spcPts val="600"/>
              </a:spcBef>
              <a:spcAft>
                <a:spcPts val="0"/>
              </a:spcAft>
              <a:buClr>
                <a:schemeClr val="dk1"/>
              </a:buClr>
              <a:buSzPct val="144444"/>
              <a:buChar char="⬡"/>
            </a:pPr>
            <a:r>
              <a:rPr lang="en" sz="1800">
                <a:solidFill>
                  <a:schemeClr val="dk1"/>
                </a:solidFill>
              </a:rPr>
              <a:t>This procedure is called Ordinary Least Squared error - OLS.</a:t>
            </a:r>
            <a:endParaRPr>
              <a:solidFill>
                <a:schemeClr val="dk1"/>
              </a:solidFill>
            </a:endParaRPr>
          </a:p>
        </p:txBody>
      </p:sp>
      <p:sp>
        <p:nvSpPr>
          <p:cNvPr id="286" name="Google Shape;286;p47"/>
          <p:cNvSpPr txBox="1"/>
          <p:nvPr/>
        </p:nvSpPr>
        <p:spPr>
          <a:xfrm>
            <a:off x="5477663" y="3000987"/>
            <a:ext cx="2799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Notice it is a vertical line not perpendicular as vertical lines can be minimized.</a:t>
            </a:r>
            <a:endParaRPr b="0" i="0" sz="1400" u="none" cap="none" strike="noStrike">
              <a:solidFill>
                <a:srgbClr val="000000"/>
              </a:solidFill>
              <a:latin typeface="Arial"/>
              <a:ea typeface="Arial"/>
              <a:cs typeface="Arial"/>
              <a:sym typeface="Arial"/>
            </a:endParaRPr>
          </a:p>
        </p:txBody>
      </p:sp>
      <p:pic>
        <p:nvPicPr>
          <p:cNvPr id="287" name="Google Shape;287;p47"/>
          <p:cNvPicPr preferRelativeResize="0"/>
          <p:nvPr/>
        </p:nvPicPr>
        <p:blipFill rotWithShape="1">
          <a:blip r:embed="rId3">
            <a:alphaModFix/>
          </a:blip>
          <a:srcRect b="0" l="0" r="0" t="0"/>
          <a:stretch/>
        </p:blipFill>
        <p:spPr>
          <a:xfrm>
            <a:off x="5214055" y="1453074"/>
            <a:ext cx="3759828" cy="1729523"/>
          </a:xfrm>
          <a:prstGeom prst="rect">
            <a:avLst/>
          </a:prstGeom>
          <a:noFill/>
          <a:ln>
            <a:noFill/>
          </a:ln>
        </p:spPr>
      </p:pic>
      <p:sp>
        <p:nvSpPr>
          <p:cNvPr id="288" name="Google Shape;288;p47"/>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236"/>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1699" name="Google Shape;1699;p236"/>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pic>
        <p:nvPicPr>
          <p:cNvPr id="1700" name="Google Shape;1700;p236"/>
          <p:cNvPicPr preferRelativeResize="0"/>
          <p:nvPr/>
        </p:nvPicPr>
        <p:blipFill rotWithShape="1">
          <a:blip r:embed="rId3">
            <a:alphaModFix/>
          </a:blip>
          <a:srcRect b="0" l="0" r="0" t="0"/>
          <a:stretch/>
        </p:blipFill>
        <p:spPr>
          <a:xfrm>
            <a:off x="-307181" y="-171450"/>
            <a:ext cx="9758363" cy="5486400"/>
          </a:xfrm>
          <a:prstGeom prst="rect">
            <a:avLst/>
          </a:prstGeom>
          <a:noFill/>
          <a:ln>
            <a:noFill/>
          </a:ln>
        </p:spPr>
      </p:pic>
      <p:sp>
        <p:nvSpPr>
          <p:cNvPr id="1701" name="Google Shape;1701;p236"/>
          <p:cNvSpPr txBox="1"/>
          <p:nvPr/>
        </p:nvSpPr>
        <p:spPr>
          <a:xfrm>
            <a:off x="1114250" y="-46800"/>
            <a:ext cx="59973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rgbClr val="1869A6"/>
                </a:solidFill>
                <a:latin typeface="Arial"/>
                <a:ea typeface="Arial"/>
                <a:cs typeface="Arial"/>
                <a:sym typeface="Arial"/>
              </a:rPr>
              <a:t>Dimension reduction (Feature extraction )</a:t>
            </a:r>
            <a:endParaRPr sz="1100"/>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pic>
        <p:nvPicPr>
          <p:cNvPr id="1706" name="Google Shape;1706;p237"/>
          <p:cNvPicPr preferRelativeResize="0"/>
          <p:nvPr/>
        </p:nvPicPr>
        <p:blipFill>
          <a:blip r:embed="rId3">
            <a:alphaModFix/>
          </a:blip>
          <a:stretch>
            <a:fillRect/>
          </a:stretch>
        </p:blipFill>
        <p:spPr>
          <a:xfrm>
            <a:off x="0" y="0"/>
            <a:ext cx="5112050" cy="2877426"/>
          </a:xfrm>
          <a:prstGeom prst="rect">
            <a:avLst/>
          </a:prstGeom>
          <a:noFill/>
          <a:ln>
            <a:noFill/>
          </a:ln>
        </p:spPr>
      </p:pic>
      <p:pic>
        <p:nvPicPr>
          <p:cNvPr id="1707" name="Google Shape;1707;p237"/>
          <p:cNvPicPr preferRelativeResize="0"/>
          <p:nvPr/>
        </p:nvPicPr>
        <p:blipFill>
          <a:blip r:embed="rId4">
            <a:alphaModFix/>
          </a:blip>
          <a:stretch>
            <a:fillRect/>
          </a:stretch>
        </p:blipFill>
        <p:spPr>
          <a:xfrm>
            <a:off x="3043600" y="2518104"/>
            <a:ext cx="6048300" cy="2625400"/>
          </a:xfrm>
          <a:prstGeom prst="rect">
            <a:avLst/>
          </a:prstGeom>
          <a:noFill/>
          <a:ln>
            <a:noFill/>
          </a:ln>
        </p:spPr>
      </p:pic>
      <p:sp>
        <p:nvSpPr>
          <p:cNvPr id="1708" name="Google Shape;1708;p237"/>
          <p:cNvSpPr txBox="1"/>
          <p:nvPr/>
        </p:nvSpPr>
        <p:spPr>
          <a:xfrm>
            <a:off x="4304950" y="137875"/>
            <a:ext cx="59973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rgbClr val="1869A6"/>
                </a:solidFill>
                <a:latin typeface="Arial"/>
                <a:ea typeface="Arial"/>
                <a:cs typeface="Arial"/>
                <a:sym typeface="Arial"/>
              </a:rPr>
              <a:t>Dimension reduction</a:t>
            </a:r>
            <a:endParaRPr b="1" sz="1800">
              <a:solidFill>
                <a:srgbClr val="1869A6"/>
              </a:solidFill>
            </a:endParaRPr>
          </a:p>
          <a:p>
            <a:pPr indent="0" lvl="0" marL="0" marR="0" rtl="0" algn="ctr">
              <a:spcBef>
                <a:spcPts val="0"/>
              </a:spcBef>
              <a:spcAft>
                <a:spcPts val="0"/>
              </a:spcAft>
              <a:buNone/>
            </a:pPr>
            <a:r>
              <a:rPr b="1" lang="en" sz="1800">
                <a:solidFill>
                  <a:srgbClr val="1869A6"/>
                </a:solidFill>
                <a:latin typeface="Arial"/>
                <a:ea typeface="Arial"/>
                <a:cs typeface="Arial"/>
                <a:sym typeface="Arial"/>
              </a:rPr>
              <a:t>(Feature extraction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238"/>
          <p:cNvSpPr txBox="1"/>
          <p:nvPr/>
        </p:nvSpPr>
        <p:spPr>
          <a:xfrm>
            <a:off x="199825" y="593013"/>
            <a:ext cx="8448600" cy="43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Lexend Deca"/>
                <a:ea typeface="Lexend Deca"/>
                <a:cs typeface="Lexend Deca"/>
                <a:sym typeface="Lexend Deca"/>
              </a:rPr>
              <a:t>Required Data Preparation for KNN</a:t>
            </a:r>
            <a:endParaRPr b="1" i="0" sz="3200" u="none" cap="none" strike="noStrike">
              <a:solidFill>
                <a:schemeClr val="dk1"/>
              </a:solidFill>
              <a:latin typeface="Lexend Deca"/>
              <a:ea typeface="Lexend Deca"/>
              <a:cs typeface="Lexend Deca"/>
              <a:sym typeface="Lexend Deca"/>
            </a:endParaRPr>
          </a:p>
        </p:txBody>
      </p:sp>
      <p:sp>
        <p:nvSpPr>
          <p:cNvPr id="1714" name="Google Shape;1714;p238"/>
          <p:cNvSpPr txBox="1"/>
          <p:nvPr/>
        </p:nvSpPr>
        <p:spPr>
          <a:xfrm>
            <a:off x="317783" y="1388788"/>
            <a:ext cx="8448600" cy="3161700"/>
          </a:xfrm>
          <a:prstGeom prst="rect">
            <a:avLst/>
          </a:prstGeom>
          <a:noFill/>
          <a:ln>
            <a:noFill/>
          </a:ln>
        </p:spPr>
        <p:txBody>
          <a:bodyPr anchorCtr="0" anchor="t" bIns="0" lIns="0" spcFirstLastPara="1" rIns="0" wrap="square" tIns="0">
            <a:noAutofit/>
          </a:bodyPr>
          <a:lstStyle/>
          <a:p>
            <a:pPr indent="0" lvl="0" marL="76200" marR="0" rtl="0" algn="l">
              <a:lnSpc>
                <a:spcPct val="115000"/>
              </a:lnSpc>
              <a:spcBef>
                <a:spcPts val="600"/>
              </a:spcBef>
              <a:spcAft>
                <a:spcPts val="0"/>
              </a:spcAft>
              <a:buClr>
                <a:srgbClr val="000000"/>
              </a:buClr>
              <a:buSzPts val="1700"/>
              <a:buFont typeface="Arial"/>
              <a:buNone/>
            </a:pPr>
            <a:r>
              <a:rPr b="1" i="0" lang="en" sz="1700" u="none" cap="none" strike="noStrike">
                <a:solidFill>
                  <a:schemeClr val="dk1"/>
                </a:solidFill>
                <a:latin typeface="Times New Roman"/>
                <a:ea typeface="Times New Roman"/>
                <a:cs typeface="Times New Roman"/>
                <a:sym typeface="Times New Roman"/>
              </a:rPr>
              <a:t>Computational Complexity:</a:t>
            </a:r>
            <a:endParaRPr b="1" i="0" sz="1700" u="none" cap="none" strike="noStrike">
              <a:solidFill>
                <a:schemeClr val="dk1"/>
              </a:solidFill>
              <a:latin typeface="Times New Roman"/>
              <a:ea typeface="Times New Roman"/>
              <a:cs typeface="Times New Roman"/>
              <a:sym typeface="Times New Roman"/>
            </a:endParaRPr>
          </a:p>
          <a:p>
            <a:pPr indent="-336550" lvl="0" marL="914400" marR="0" rtl="0" algn="l">
              <a:lnSpc>
                <a:spcPct val="115000"/>
              </a:lnSpc>
              <a:spcBef>
                <a:spcPts val="600"/>
              </a:spcBef>
              <a:spcAft>
                <a:spcPts val="0"/>
              </a:spcAft>
              <a:buClr>
                <a:schemeClr val="dk1"/>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Can be computationally expensive, especially with large datasets, because it requires calculating distances to all training points for each prediction</a:t>
            </a:r>
            <a:endParaRPr b="0" i="0" sz="1700" u="none" cap="none" strike="noStrike">
              <a:solidFill>
                <a:schemeClr val="dk1"/>
              </a:solidFill>
              <a:latin typeface="Times New Roman"/>
              <a:ea typeface="Times New Roman"/>
              <a:cs typeface="Times New Roman"/>
              <a:sym typeface="Times New Roman"/>
            </a:endParaRPr>
          </a:p>
          <a:p>
            <a:pPr indent="0" lvl="0" marL="76200" marR="0" rtl="0" algn="l">
              <a:lnSpc>
                <a:spcPct val="115000"/>
              </a:lnSpc>
              <a:spcBef>
                <a:spcPts val="600"/>
              </a:spcBef>
              <a:spcAft>
                <a:spcPts val="0"/>
              </a:spcAft>
              <a:buClr>
                <a:srgbClr val="000000"/>
              </a:buClr>
              <a:buSzPts val="1700"/>
              <a:buFont typeface="Arial"/>
              <a:buNone/>
            </a:pPr>
            <a:r>
              <a:rPr b="1" i="0" lang="en" sz="1700" u="none" cap="none" strike="noStrike">
                <a:solidFill>
                  <a:schemeClr val="dk1"/>
                </a:solidFill>
                <a:latin typeface="Times New Roman"/>
                <a:ea typeface="Times New Roman"/>
                <a:cs typeface="Times New Roman"/>
                <a:sym typeface="Times New Roman"/>
              </a:rPr>
              <a:t>Normalization:</a:t>
            </a:r>
            <a:endParaRPr b="1" i="0" sz="1700" u="none" cap="none" strike="noStrike">
              <a:solidFill>
                <a:schemeClr val="dk1"/>
              </a:solidFill>
              <a:latin typeface="Times New Roman"/>
              <a:ea typeface="Times New Roman"/>
              <a:cs typeface="Times New Roman"/>
              <a:sym typeface="Times New Roman"/>
            </a:endParaRPr>
          </a:p>
          <a:p>
            <a:pPr indent="-336550" lvl="0" marL="914400" marR="0" rtl="0" algn="l">
              <a:lnSpc>
                <a:spcPct val="115000"/>
              </a:lnSpc>
              <a:spcBef>
                <a:spcPts val="600"/>
              </a:spcBef>
              <a:spcAft>
                <a:spcPts val="0"/>
              </a:spcAft>
              <a:buClr>
                <a:schemeClr val="dk1"/>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Feature scaling (normalization) is important to ensure all features contribute equally to the distance calculations</a:t>
            </a:r>
            <a:endParaRPr b="0" i="0" sz="1700" u="none" cap="none" strike="noStrike">
              <a:solidFill>
                <a:schemeClr val="dk1"/>
              </a:solidFill>
              <a:latin typeface="Times New Roman"/>
              <a:ea typeface="Times New Roman"/>
              <a:cs typeface="Times New Roman"/>
              <a:sym typeface="Times New Roman"/>
            </a:endParaRPr>
          </a:p>
          <a:p>
            <a:pPr indent="0" lvl="0" marL="76200" marR="0" rtl="0" algn="l">
              <a:lnSpc>
                <a:spcPct val="115000"/>
              </a:lnSpc>
              <a:spcBef>
                <a:spcPts val="600"/>
              </a:spcBef>
              <a:spcAft>
                <a:spcPts val="0"/>
              </a:spcAft>
              <a:buClr>
                <a:srgbClr val="000000"/>
              </a:buClr>
              <a:buSzPts val="1700"/>
              <a:buFont typeface="Arial"/>
              <a:buNone/>
            </a:pPr>
            <a:r>
              <a:rPr b="1" i="0" lang="en" sz="1700" u="none" cap="none" strike="noStrike">
                <a:solidFill>
                  <a:schemeClr val="dk1"/>
                </a:solidFill>
                <a:latin typeface="Times New Roman"/>
                <a:ea typeface="Times New Roman"/>
                <a:cs typeface="Times New Roman"/>
                <a:sym typeface="Times New Roman"/>
              </a:rPr>
              <a:t>Handling High Dimensionality:</a:t>
            </a:r>
            <a:endParaRPr b="1" i="0" sz="1700" u="none" cap="none" strike="noStrike">
              <a:solidFill>
                <a:schemeClr val="dk1"/>
              </a:solidFill>
              <a:latin typeface="Times New Roman"/>
              <a:ea typeface="Times New Roman"/>
              <a:cs typeface="Times New Roman"/>
              <a:sym typeface="Times New Roman"/>
            </a:endParaRPr>
          </a:p>
          <a:p>
            <a:pPr indent="-336550" lvl="0" marL="914400" marR="0" rtl="0" algn="l">
              <a:lnSpc>
                <a:spcPct val="115000"/>
              </a:lnSpc>
              <a:spcBef>
                <a:spcPts val="600"/>
              </a:spcBef>
              <a:spcAft>
                <a:spcPts val="0"/>
              </a:spcAft>
              <a:buClr>
                <a:schemeClr val="dk1"/>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Performance can degrade in high-dimensional spaces (curse of dimensionality)</a:t>
            </a:r>
            <a:endParaRPr b="0" i="0" sz="1700" u="none" cap="none" strike="noStrike">
              <a:solidFill>
                <a:schemeClr val="dk1"/>
              </a:solidFill>
              <a:latin typeface="Times New Roman"/>
              <a:ea typeface="Times New Roman"/>
              <a:cs typeface="Times New Roman"/>
              <a:sym typeface="Times New Roman"/>
            </a:endParaRPr>
          </a:p>
          <a:p>
            <a:pPr indent="-336550" lvl="0" marL="914400" marR="0" rtl="0" algn="l">
              <a:lnSpc>
                <a:spcPct val="115000"/>
              </a:lnSpc>
              <a:spcBef>
                <a:spcPts val="0"/>
              </a:spcBef>
              <a:spcAft>
                <a:spcPts val="0"/>
              </a:spcAft>
              <a:buClr>
                <a:schemeClr val="dk1"/>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Dimensionality reduction techniques (e.g., PCA) can be helpful</a:t>
            </a:r>
            <a:endParaRPr b="0" i="0" sz="1700" u="none" cap="none" strike="noStrike">
              <a:solidFill>
                <a:schemeClr val="dk1"/>
              </a:solidFill>
              <a:latin typeface="Times New Roman"/>
              <a:ea typeface="Times New Roman"/>
              <a:cs typeface="Times New Roman"/>
              <a:sym typeface="Times New Roman"/>
            </a:endParaRPr>
          </a:p>
          <a:p>
            <a:pPr indent="0" lvl="0" marL="76200" marR="0" rtl="0" algn="l">
              <a:lnSpc>
                <a:spcPct val="115000"/>
              </a:lnSpc>
              <a:spcBef>
                <a:spcPts val="600"/>
              </a:spcBef>
              <a:spcAft>
                <a:spcPts val="0"/>
              </a:spcAft>
              <a:buClr>
                <a:srgbClr val="000000"/>
              </a:buClr>
              <a:buSzPts val="1700"/>
              <a:buFont typeface="Arial"/>
              <a:buNone/>
            </a:pPr>
            <a:r>
              <a:t/>
            </a:r>
            <a:endParaRPr b="0" i="0" sz="17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pic>
        <p:nvPicPr>
          <p:cNvPr descr="Distance metrics and K-Nearest Neighbor (KNN) | by Luigi Fiori | Medium" id="1719" name="Google Shape;1719;p239"/>
          <p:cNvPicPr preferRelativeResize="0"/>
          <p:nvPr/>
        </p:nvPicPr>
        <p:blipFill>
          <a:blip r:embed="rId3">
            <a:alphaModFix/>
          </a:blip>
          <a:stretch>
            <a:fillRect/>
          </a:stretch>
        </p:blipFill>
        <p:spPr>
          <a:xfrm>
            <a:off x="108100" y="1414725"/>
            <a:ext cx="9144000" cy="3600450"/>
          </a:xfrm>
          <a:prstGeom prst="rect">
            <a:avLst/>
          </a:prstGeom>
          <a:noFill/>
          <a:ln>
            <a:noFill/>
          </a:ln>
        </p:spPr>
      </p:pic>
      <p:sp>
        <p:nvSpPr>
          <p:cNvPr id="1720" name="Google Shape;1720;p239"/>
          <p:cNvSpPr txBox="1"/>
          <p:nvPr/>
        </p:nvSpPr>
        <p:spPr>
          <a:xfrm>
            <a:off x="332475" y="14840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21" name="Google Shape;1721;p23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722" name="Google Shape;1722;p239"/>
          <p:cNvSpPr txBox="1"/>
          <p:nvPr/>
        </p:nvSpPr>
        <p:spPr>
          <a:xfrm>
            <a:off x="83050" y="741925"/>
            <a:ext cx="8745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highlight>
                  <a:srgbClr val="F5F5F5"/>
                </a:highlight>
              </a:rPr>
              <a:t>K-Nearest Neighbors (KNN) uses distance measures to determine the proximity of data points to one another. Different distance metrics affect how KNN classifies the data points.​</a:t>
            </a:r>
            <a:endParaRPr/>
          </a:p>
        </p:txBody>
      </p:sp>
      <p:sp>
        <p:nvSpPr>
          <p:cNvPr id="1723" name="Google Shape;1723;p239"/>
          <p:cNvSpPr txBox="1"/>
          <p:nvPr/>
        </p:nvSpPr>
        <p:spPr>
          <a:xfrm>
            <a:off x="0" y="0"/>
            <a:ext cx="411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highlight>
                  <a:srgbClr val="F5F5F5"/>
                </a:highlight>
              </a:rPr>
              <a:t>Distance Measures for KNN</a:t>
            </a:r>
            <a:r>
              <a:rPr lang="en" sz="1800">
                <a:solidFill>
                  <a:schemeClr val="dk1"/>
                </a:solidFill>
                <a:highlight>
                  <a:srgbClr val="F5F5F5"/>
                </a:highlight>
              </a:rPr>
              <a:t>​</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pic>
        <p:nvPicPr>
          <p:cNvPr id="1728" name="Google Shape;1728;p240"/>
          <p:cNvPicPr preferRelativeResize="0"/>
          <p:nvPr/>
        </p:nvPicPr>
        <p:blipFill>
          <a:blip r:embed="rId3">
            <a:alphaModFix/>
          </a:blip>
          <a:stretch>
            <a:fillRect/>
          </a:stretch>
        </p:blipFill>
        <p:spPr>
          <a:xfrm>
            <a:off x="152400" y="152400"/>
            <a:ext cx="8839200" cy="4729428"/>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pic>
        <p:nvPicPr>
          <p:cNvPr id="1733" name="Google Shape;1733;p241"/>
          <p:cNvPicPr preferRelativeResize="0"/>
          <p:nvPr/>
        </p:nvPicPr>
        <p:blipFill>
          <a:blip r:embed="rId3">
            <a:alphaModFix/>
          </a:blip>
          <a:stretch>
            <a:fillRect/>
          </a:stretch>
        </p:blipFill>
        <p:spPr>
          <a:xfrm>
            <a:off x="152400" y="152400"/>
            <a:ext cx="8839200" cy="4493769"/>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pic>
        <p:nvPicPr>
          <p:cNvPr id="1738" name="Google Shape;1738;p242"/>
          <p:cNvPicPr preferRelativeResize="0"/>
          <p:nvPr/>
        </p:nvPicPr>
        <p:blipFill>
          <a:blip r:embed="rId3">
            <a:alphaModFix/>
          </a:blip>
          <a:stretch>
            <a:fillRect/>
          </a:stretch>
        </p:blipFill>
        <p:spPr>
          <a:xfrm>
            <a:off x="152400" y="191150"/>
            <a:ext cx="8516450" cy="483870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243"/>
          <p:cNvSpPr txBox="1"/>
          <p:nvPr>
            <p:ph type="ctrTitle"/>
          </p:nvPr>
        </p:nvSpPr>
        <p:spPr>
          <a:xfrm>
            <a:off x="311708" y="744575"/>
            <a:ext cx="8520600" cy="2052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
        <p:nvSpPr>
          <p:cNvPr id="1744" name="Google Shape;1744;p24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t/>
            </a:r>
            <a:endParaRPr/>
          </a:p>
        </p:txBody>
      </p:sp>
      <p:pic>
        <p:nvPicPr>
          <p:cNvPr id="1745" name="Google Shape;1745;p243"/>
          <p:cNvPicPr preferRelativeResize="0"/>
          <p:nvPr/>
        </p:nvPicPr>
        <p:blipFill>
          <a:blip r:embed="rId3">
            <a:alphaModFix/>
          </a:blip>
          <a:stretch>
            <a:fillRect/>
          </a:stretch>
        </p:blipFill>
        <p:spPr>
          <a:xfrm>
            <a:off x="0" y="199842"/>
            <a:ext cx="9144001" cy="4743817"/>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pic>
        <p:nvPicPr>
          <p:cNvPr id="1750" name="Google Shape;1750;p244"/>
          <p:cNvPicPr preferRelativeResize="0"/>
          <p:nvPr/>
        </p:nvPicPr>
        <p:blipFill>
          <a:blip r:embed="rId3">
            <a:alphaModFix/>
          </a:blip>
          <a:stretch>
            <a:fillRect/>
          </a:stretch>
        </p:blipFill>
        <p:spPr>
          <a:xfrm>
            <a:off x="152400" y="152400"/>
            <a:ext cx="8534334" cy="4838701"/>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24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1" algn="r">
              <a:spcBef>
                <a:spcPts val="0"/>
              </a:spcBef>
              <a:spcAft>
                <a:spcPts val="0"/>
              </a:spcAft>
              <a:buNone/>
            </a:pPr>
            <a:r>
              <a:rPr lang="en"/>
              <a:t>متى افكر استخدم KNN</a:t>
            </a:r>
            <a:endParaRPr/>
          </a:p>
        </p:txBody>
      </p:sp>
      <p:sp>
        <p:nvSpPr>
          <p:cNvPr id="1756" name="Google Shape;1756;p24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lnSpcReduction="20000"/>
          </a:bodyPr>
          <a:lstStyle/>
          <a:p>
            <a:pPr indent="-317500" lvl="0" marL="457200" rtl="1" algn="r">
              <a:lnSpc>
                <a:spcPct val="150000"/>
              </a:lnSpc>
              <a:spcBef>
                <a:spcPts val="800"/>
              </a:spcBef>
              <a:spcAft>
                <a:spcPts val="0"/>
              </a:spcAft>
              <a:buSzPts val="1400"/>
              <a:buChar char="●"/>
            </a:pPr>
            <a:r>
              <a:rPr b="1" lang="en"/>
              <a:t>حسب نوع المشكلة</a:t>
            </a:r>
            <a:endParaRPr b="1"/>
          </a:p>
          <a:p>
            <a:pPr indent="-317500" lvl="1" marL="914400" rtl="1" algn="r">
              <a:lnSpc>
                <a:spcPct val="150000"/>
              </a:lnSpc>
              <a:spcBef>
                <a:spcPts val="0"/>
              </a:spcBef>
              <a:spcAft>
                <a:spcPts val="0"/>
              </a:spcAft>
              <a:buSzPts val="1400"/>
              <a:buChar char="○"/>
            </a:pPr>
            <a:r>
              <a:rPr lang="en"/>
              <a:t>Regression or Classifaction</a:t>
            </a:r>
            <a:endParaRPr/>
          </a:p>
          <a:p>
            <a:pPr indent="-317500" lvl="0" marL="457200" rtl="1" algn="r">
              <a:lnSpc>
                <a:spcPct val="150000"/>
              </a:lnSpc>
              <a:spcBef>
                <a:spcPts val="0"/>
              </a:spcBef>
              <a:spcAft>
                <a:spcPts val="0"/>
              </a:spcAft>
              <a:buSzPts val="1400"/>
              <a:buChar char="●"/>
            </a:pPr>
            <a:r>
              <a:rPr b="1" lang="en"/>
              <a:t>طبيعة البيانات </a:t>
            </a:r>
            <a:endParaRPr b="1"/>
          </a:p>
          <a:p>
            <a:pPr indent="-317500" lvl="1" marL="914400" rtl="1" algn="r">
              <a:lnSpc>
                <a:spcPct val="150000"/>
              </a:lnSpc>
              <a:spcBef>
                <a:spcPts val="0"/>
              </a:spcBef>
              <a:spcAft>
                <a:spcPts val="0"/>
              </a:spcAft>
              <a:buSzPts val="1400"/>
              <a:buChar char="○"/>
            </a:pPr>
            <a:r>
              <a:rPr lang="en"/>
              <a:t>بيانات بسيطة وغير معقدة </a:t>
            </a:r>
            <a:endParaRPr/>
          </a:p>
          <a:p>
            <a:pPr indent="-317500" lvl="1" marL="914400" rtl="1" algn="r">
              <a:lnSpc>
                <a:spcPct val="150000"/>
              </a:lnSpc>
              <a:spcBef>
                <a:spcPts val="0"/>
              </a:spcBef>
              <a:spcAft>
                <a:spcPts val="0"/>
              </a:spcAft>
              <a:buSzPts val="1400"/>
              <a:buChar char="○"/>
            </a:pPr>
            <a:r>
              <a:rPr b="1" lang="en"/>
              <a:t>no linear</a:t>
            </a:r>
            <a:r>
              <a:rPr lang="en"/>
              <a:t>	</a:t>
            </a:r>
            <a:endParaRPr/>
          </a:p>
          <a:p>
            <a:pPr indent="-317500" lvl="1" marL="914400" rtl="1" algn="r">
              <a:lnSpc>
                <a:spcPct val="150000"/>
              </a:lnSpc>
              <a:spcBef>
                <a:spcPts val="0"/>
              </a:spcBef>
              <a:spcAft>
                <a:spcPts val="0"/>
              </a:spcAft>
              <a:buSzPts val="1400"/>
              <a:buChar char="○"/>
            </a:pPr>
            <a:r>
              <a:rPr lang="en"/>
              <a:t>Similar scale </a:t>
            </a:r>
            <a:endParaRPr/>
          </a:p>
          <a:p>
            <a:pPr indent="-317500" lvl="0" marL="457200" rtl="1" algn="r">
              <a:lnSpc>
                <a:spcPct val="150000"/>
              </a:lnSpc>
              <a:spcBef>
                <a:spcPts val="0"/>
              </a:spcBef>
              <a:spcAft>
                <a:spcPts val="0"/>
              </a:spcAft>
              <a:buSzPts val="1400"/>
              <a:buChar char="●"/>
            </a:pPr>
            <a:r>
              <a:rPr b="1" lang="en"/>
              <a:t>اياك ثم اياك تستخدمها مع داتا بابعاد كثير (Curse of dimensionality) يعني عدد الفيتشر يكون كبير (مينفعششششش) </a:t>
            </a:r>
            <a:endParaRPr b="1"/>
          </a:p>
          <a:p>
            <a:pPr indent="-317500" lvl="1" marL="914400" rtl="1" algn="r">
              <a:lnSpc>
                <a:spcPct val="150000"/>
              </a:lnSpc>
              <a:spcBef>
                <a:spcPts val="0"/>
              </a:spcBef>
              <a:spcAft>
                <a:spcPts val="0"/>
              </a:spcAft>
              <a:buSzPts val="1400"/>
              <a:buChar char="○"/>
            </a:pPr>
            <a:r>
              <a:rPr lang="en"/>
              <a:t>ممكن تحل هاي المشكلة باستخدام الطرق الموجودة بالسلايدات المرفقة</a:t>
            </a:r>
            <a:endParaRPr/>
          </a:p>
          <a:p>
            <a:pPr indent="-317500" lvl="0" marL="457200" rtl="1" algn="r">
              <a:lnSpc>
                <a:spcPct val="150000"/>
              </a:lnSpc>
              <a:spcBef>
                <a:spcPts val="0"/>
              </a:spcBef>
              <a:spcAft>
                <a:spcPts val="0"/>
              </a:spcAft>
              <a:buSzPts val="1400"/>
              <a:buChar char="●"/>
            </a:pPr>
            <a:r>
              <a:rPr lang="en"/>
              <a:t>حسااااااااااااس جدا ل outliers, Noise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8"/>
          <p:cNvPicPr preferRelativeResize="0"/>
          <p:nvPr/>
        </p:nvPicPr>
        <p:blipFill>
          <a:blip r:embed="rId3">
            <a:alphaModFix/>
          </a:blip>
          <a:stretch>
            <a:fillRect/>
          </a:stretch>
        </p:blipFill>
        <p:spPr>
          <a:xfrm>
            <a:off x="84350" y="0"/>
            <a:ext cx="7239000" cy="1343025"/>
          </a:xfrm>
          <a:prstGeom prst="rect">
            <a:avLst/>
          </a:prstGeom>
          <a:noFill/>
          <a:ln>
            <a:noFill/>
          </a:ln>
        </p:spPr>
      </p:pic>
      <p:pic>
        <p:nvPicPr>
          <p:cNvPr id="294" name="Google Shape;294;p48"/>
          <p:cNvPicPr preferRelativeResize="0"/>
          <p:nvPr/>
        </p:nvPicPr>
        <p:blipFill>
          <a:blip r:embed="rId4">
            <a:alphaModFix/>
          </a:blip>
          <a:stretch>
            <a:fillRect/>
          </a:stretch>
        </p:blipFill>
        <p:spPr>
          <a:xfrm>
            <a:off x="152400" y="1495425"/>
            <a:ext cx="7210425" cy="1628775"/>
          </a:xfrm>
          <a:prstGeom prst="rect">
            <a:avLst/>
          </a:prstGeom>
          <a:noFill/>
          <a:ln>
            <a:noFill/>
          </a:ln>
        </p:spPr>
      </p:pic>
      <p:pic>
        <p:nvPicPr>
          <p:cNvPr id="295" name="Google Shape;295;p48"/>
          <p:cNvPicPr preferRelativeResize="0"/>
          <p:nvPr/>
        </p:nvPicPr>
        <p:blipFill>
          <a:blip r:embed="rId5">
            <a:alphaModFix/>
          </a:blip>
          <a:stretch>
            <a:fillRect/>
          </a:stretch>
        </p:blipFill>
        <p:spPr>
          <a:xfrm>
            <a:off x="152400" y="3276600"/>
            <a:ext cx="6943725" cy="1685925"/>
          </a:xfrm>
          <a:prstGeom prst="rect">
            <a:avLst/>
          </a:prstGeom>
          <a:noFill/>
          <a:ln>
            <a:noFill/>
          </a:ln>
        </p:spPr>
      </p:pic>
      <p:pic>
        <p:nvPicPr>
          <p:cNvPr id="296" name="Google Shape;296;p48"/>
          <p:cNvPicPr preferRelativeResize="0"/>
          <p:nvPr/>
        </p:nvPicPr>
        <p:blipFill>
          <a:blip r:embed="rId6">
            <a:alphaModFix/>
          </a:blip>
          <a:stretch>
            <a:fillRect/>
          </a:stretch>
        </p:blipFill>
        <p:spPr>
          <a:xfrm>
            <a:off x="3457563" y="4210050"/>
            <a:ext cx="5686425" cy="93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760" name="Shape 1760"/>
        <p:cNvGrpSpPr/>
        <p:nvPr/>
      </p:nvGrpSpPr>
      <p:grpSpPr>
        <a:xfrm>
          <a:off x="0" y="0"/>
          <a:ext cx="0" cy="0"/>
          <a:chOff x="0" y="0"/>
          <a:chExt cx="0" cy="0"/>
        </a:xfrm>
      </p:grpSpPr>
      <p:sp>
        <p:nvSpPr>
          <p:cNvPr id="1761" name="Google Shape;1761;p246"/>
          <p:cNvSpPr txBox="1"/>
          <p:nvPr>
            <p:ph type="title"/>
          </p:nvPr>
        </p:nvSpPr>
        <p:spPr>
          <a:xfrm>
            <a:off x="596513" y="776179"/>
            <a:ext cx="7886700" cy="21396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b="1" lang="en" sz="6000">
                <a:solidFill>
                  <a:schemeClr val="lt1"/>
                </a:solidFill>
              </a:rPr>
              <a:t>Support Vector Machine</a:t>
            </a:r>
            <a:endParaRPr b="1" sz="6000">
              <a:solidFill>
                <a:schemeClr val="lt1"/>
              </a:solidFill>
            </a:endParaRPr>
          </a:p>
        </p:txBody>
      </p:sp>
      <p:cxnSp>
        <p:nvCxnSpPr>
          <p:cNvPr id="1762" name="Google Shape;1762;p246"/>
          <p:cNvCxnSpPr/>
          <p:nvPr/>
        </p:nvCxnSpPr>
        <p:spPr>
          <a:xfrm>
            <a:off x="668976" y="2901774"/>
            <a:ext cx="7786500" cy="0"/>
          </a:xfrm>
          <a:prstGeom prst="straightConnector1">
            <a:avLst/>
          </a:prstGeom>
          <a:noFill/>
          <a:ln cap="flat" cmpd="sng" w="76200">
            <a:solidFill>
              <a:schemeClr val="lt1"/>
            </a:solidFill>
            <a:prstDash val="solid"/>
            <a:miter lim="800000"/>
            <a:headEnd len="sm" w="sm" type="none"/>
            <a:tailEnd len="sm" w="sm" type="none"/>
          </a:ln>
        </p:spPr>
      </p:cxnSp>
      <p:sp>
        <p:nvSpPr>
          <p:cNvPr id="1763" name="Google Shape;1763;p246"/>
          <p:cNvSpPr txBox="1"/>
          <p:nvPr/>
        </p:nvSpPr>
        <p:spPr>
          <a:xfrm>
            <a:off x="1993850" y="3300400"/>
            <a:ext cx="4714500" cy="1293000"/>
          </a:xfrm>
          <a:prstGeom prst="rect">
            <a:avLst/>
          </a:prstGeom>
          <a:noFill/>
          <a:ln>
            <a:noFill/>
          </a:ln>
        </p:spPr>
        <p:txBody>
          <a:bodyPr anchorCtr="0" anchor="t" bIns="91425" lIns="91425" spcFirstLastPara="1" rIns="91425" wrap="square" tIns="91425">
            <a:spAutoFit/>
          </a:bodyPr>
          <a:lstStyle/>
          <a:p>
            <a:pPr indent="-317500" lvl="0" marL="457200" rtl="1" algn="r">
              <a:lnSpc>
                <a:spcPct val="150000"/>
              </a:lnSpc>
              <a:spcBef>
                <a:spcPts val="800"/>
              </a:spcBef>
              <a:spcAft>
                <a:spcPts val="0"/>
              </a:spcAft>
              <a:buClr>
                <a:schemeClr val="lt1"/>
              </a:buClr>
              <a:buSzPts val="1400"/>
              <a:buChar char="●"/>
            </a:pPr>
            <a:r>
              <a:rPr b="1" lang="en" sz="1800">
                <a:solidFill>
                  <a:schemeClr val="lt1"/>
                </a:solidFill>
              </a:rPr>
              <a:t>بتتعامل مع </a:t>
            </a:r>
            <a:r>
              <a:rPr b="1" lang="en" sz="1800">
                <a:solidFill>
                  <a:schemeClr val="lt1"/>
                </a:solidFill>
              </a:rPr>
              <a:t>outliers, Noise</a:t>
            </a:r>
            <a:endParaRPr b="1" sz="1800">
              <a:solidFill>
                <a:schemeClr val="lt1"/>
              </a:solidFill>
            </a:endParaRPr>
          </a:p>
          <a:p>
            <a:pPr indent="-342900" lvl="0" marL="457200" rtl="1" algn="r">
              <a:lnSpc>
                <a:spcPct val="150000"/>
              </a:lnSpc>
              <a:spcBef>
                <a:spcPts val="0"/>
              </a:spcBef>
              <a:spcAft>
                <a:spcPts val="0"/>
              </a:spcAft>
              <a:buClr>
                <a:schemeClr val="lt1"/>
              </a:buClr>
              <a:buSzPts val="1800"/>
              <a:buChar char="●"/>
            </a:pPr>
            <a:r>
              <a:rPr b="1" lang="en" sz="1800">
                <a:solidFill>
                  <a:schemeClr val="lt1"/>
                </a:solidFill>
              </a:rPr>
              <a:t>Curse of dimensionality</a:t>
            </a:r>
            <a:endParaRPr b="1" sz="1800">
              <a:solidFill>
                <a:schemeClr val="lt1"/>
              </a:solidFill>
            </a:endParaRPr>
          </a:p>
          <a:p>
            <a:pPr indent="-342900" lvl="0" marL="457200" rtl="1" algn="r">
              <a:lnSpc>
                <a:spcPct val="150000"/>
              </a:lnSpc>
              <a:spcBef>
                <a:spcPts val="0"/>
              </a:spcBef>
              <a:spcAft>
                <a:spcPts val="0"/>
              </a:spcAft>
              <a:buClr>
                <a:schemeClr val="lt1"/>
              </a:buClr>
              <a:buSzPts val="1800"/>
              <a:buChar char="●"/>
            </a:pPr>
            <a:r>
              <a:rPr b="1" lang="en" sz="1800">
                <a:solidFill>
                  <a:schemeClr val="lt1"/>
                </a:solidFill>
              </a:rPr>
              <a:t>Non linear date</a:t>
            </a:r>
            <a:endParaRPr b="1" sz="1800">
              <a:solidFill>
                <a:schemeClr val="lt1"/>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pic>
        <p:nvPicPr>
          <p:cNvPr id="1768" name="Google Shape;1768;p247"/>
          <p:cNvPicPr preferRelativeResize="0"/>
          <p:nvPr/>
        </p:nvPicPr>
        <p:blipFill>
          <a:blip r:embed="rId3">
            <a:alphaModFix/>
          </a:blip>
          <a:stretch>
            <a:fillRect/>
          </a:stretch>
        </p:blipFill>
        <p:spPr>
          <a:xfrm>
            <a:off x="152400" y="315788"/>
            <a:ext cx="8839200" cy="451192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248"/>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774" name="Google Shape;1774;p248"/>
          <p:cNvSpPr txBox="1"/>
          <p:nvPr>
            <p:ph idx="1" type="body"/>
          </p:nvPr>
        </p:nvSpPr>
        <p:spPr>
          <a:xfrm>
            <a:off x="623888" y="3442097"/>
            <a:ext cx="7886700" cy="1125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775" name="Google Shape;1775;p248"/>
          <p:cNvPicPr preferRelativeResize="0"/>
          <p:nvPr/>
        </p:nvPicPr>
        <p:blipFill>
          <a:blip r:embed="rId3">
            <a:alphaModFix/>
          </a:blip>
          <a:stretch>
            <a:fillRect/>
          </a:stretch>
        </p:blipFill>
        <p:spPr>
          <a:xfrm>
            <a:off x="534672" y="0"/>
            <a:ext cx="8074655" cy="5143499"/>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250"/>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785" name="Google Shape;1785;p250"/>
          <p:cNvSpPr txBox="1"/>
          <p:nvPr>
            <p:ph idx="1" type="body"/>
          </p:nvPr>
        </p:nvSpPr>
        <p:spPr>
          <a:xfrm>
            <a:off x="623888" y="3442097"/>
            <a:ext cx="7886700" cy="1125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786" name="Google Shape;1786;p250"/>
          <p:cNvPicPr preferRelativeResize="0"/>
          <p:nvPr/>
        </p:nvPicPr>
        <p:blipFill>
          <a:blip r:embed="rId3">
            <a:alphaModFix/>
          </a:blip>
          <a:stretch>
            <a:fillRect/>
          </a:stretch>
        </p:blipFill>
        <p:spPr>
          <a:xfrm>
            <a:off x="0" y="332569"/>
            <a:ext cx="9143999" cy="447836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pic>
        <p:nvPicPr>
          <p:cNvPr id="1791" name="Google Shape;1791;p251"/>
          <p:cNvPicPr preferRelativeResize="0"/>
          <p:nvPr/>
        </p:nvPicPr>
        <p:blipFill>
          <a:blip r:embed="rId3">
            <a:alphaModFix/>
          </a:blip>
          <a:stretch>
            <a:fillRect/>
          </a:stretch>
        </p:blipFill>
        <p:spPr>
          <a:xfrm>
            <a:off x="1632890" y="0"/>
            <a:ext cx="6942369" cy="5143500"/>
          </a:xfrm>
          <a:prstGeom prst="rect">
            <a:avLst/>
          </a:prstGeom>
          <a:noFill/>
          <a:ln>
            <a:noFill/>
          </a:ln>
        </p:spPr>
      </p:pic>
      <p:sp>
        <p:nvSpPr>
          <p:cNvPr id="1792" name="Google Shape;1792;p251"/>
          <p:cNvSpPr txBox="1"/>
          <p:nvPr/>
        </p:nvSpPr>
        <p:spPr>
          <a:xfrm>
            <a:off x="230575"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hard Margins</a:t>
            </a:r>
            <a:endParaRPr b="1"/>
          </a:p>
        </p:txBody>
      </p:sp>
      <p:pic>
        <p:nvPicPr>
          <p:cNvPr id="1793" name="Google Shape;1793;p251"/>
          <p:cNvPicPr preferRelativeResize="0"/>
          <p:nvPr/>
        </p:nvPicPr>
        <p:blipFill>
          <a:blip r:embed="rId4">
            <a:alphaModFix/>
          </a:blip>
          <a:stretch>
            <a:fillRect/>
          </a:stretch>
        </p:blipFill>
        <p:spPr>
          <a:xfrm>
            <a:off x="1765476" y="0"/>
            <a:ext cx="6677198"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pic>
        <p:nvPicPr>
          <p:cNvPr id="1798" name="Google Shape;1798;p252"/>
          <p:cNvPicPr preferRelativeResize="0"/>
          <p:nvPr/>
        </p:nvPicPr>
        <p:blipFill>
          <a:blip r:embed="rId3">
            <a:alphaModFix/>
          </a:blip>
          <a:stretch>
            <a:fillRect/>
          </a:stretch>
        </p:blipFill>
        <p:spPr>
          <a:xfrm>
            <a:off x="1721565" y="0"/>
            <a:ext cx="6942369" cy="5143500"/>
          </a:xfrm>
          <a:prstGeom prst="rect">
            <a:avLst/>
          </a:prstGeom>
          <a:noFill/>
          <a:ln>
            <a:noFill/>
          </a:ln>
        </p:spPr>
      </p:pic>
      <p:sp>
        <p:nvSpPr>
          <p:cNvPr id="1799" name="Google Shape;1799;p252"/>
          <p:cNvSpPr txBox="1"/>
          <p:nvPr/>
        </p:nvSpPr>
        <p:spPr>
          <a:xfrm>
            <a:off x="230575"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hard Margins</a:t>
            </a:r>
            <a:endParaRPr b="1"/>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253"/>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805" name="Google Shape;1805;p253"/>
          <p:cNvSpPr txBox="1"/>
          <p:nvPr>
            <p:ph idx="1" type="body"/>
          </p:nvPr>
        </p:nvSpPr>
        <p:spPr>
          <a:xfrm>
            <a:off x="623888" y="3442097"/>
            <a:ext cx="7886700" cy="1125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806" name="Google Shape;1806;p253"/>
          <p:cNvPicPr preferRelativeResize="0"/>
          <p:nvPr/>
        </p:nvPicPr>
        <p:blipFill>
          <a:blip r:embed="rId3">
            <a:alphaModFix/>
          </a:blip>
          <a:stretch>
            <a:fillRect/>
          </a:stretch>
        </p:blipFill>
        <p:spPr>
          <a:xfrm>
            <a:off x="958248" y="0"/>
            <a:ext cx="7227504" cy="5143499"/>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pic>
        <p:nvPicPr>
          <p:cNvPr id="1811" name="Google Shape;1811;p254"/>
          <p:cNvPicPr preferRelativeResize="0"/>
          <p:nvPr/>
        </p:nvPicPr>
        <p:blipFill>
          <a:blip r:embed="rId3">
            <a:alphaModFix/>
          </a:blip>
          <a:stretch>
            <a:fillRect/>
          </a:stretch>
        </p:blipFill>
        <p:spPr>
          <a:xfrm>
            <a:off x="1721565" y="0"/>
            <a:ext cx="6942369" cy="5143500"/>
          </a:xfrm>
          <a:prstGeom prst="rect">
            <a:avLst/>
          </a:prstGeom>
          <a:noFill/>
          <a:ln>
            <a:noFill/>
          </a:ln>
        </p:spPr>
      </p:pic>
      <p:sp>
        <p:nvSpPr>
          <p:cNvPr id="1812" name="Google Shape;1812;p254"/>
          <p:cNvSpPr txBox="1"/>
          <p:nvPr/>
        </p:nvSpPr>
        <p:spPr>
          <a:xfrm>
            <a:off x="230575"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Soft Margins</a:t>
            </a:r>
            <a:endParaRPr b="1"/>
          </a:p>
        </p:txBody>
      </p:sp>
      <p:pic>
        <p:nvPicPr>
          <p:cNvPr id="1813" name="Google Shape;1813;p254"/>
          <p:cNvPicPr preferRelativeResize="0"/>
          <p:nvPr/>
        </p:nvPicPr>
        <p:blipFill>
          <a:blip r:embed="rId4">
            <a:alphaModFix/>
          </a:blip>
          <a:stretch>
            <a:fillRect/>
          </a:stretch>
        </p:blipFill>
        <p:spPr>
          <a:xfrm>
            <a:off x="2294274" y="0"/>
            <a:ext cx="7434453" cy="5143501"/>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255"/>
          <p:cNvSpPr txBox="1"/>
          <p:nvPr/>
        </p:nvSpPr>
        <p:spPr>
          <a:xfrm>
            <a:off x="808800" y="536025"/>
            <a:ext cx="7526400" cy="3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Regularization Penalty in SVM </a:t>
            </a:r>
            <a:endParaRPr b="1"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As hyperparameter &gt; </a:t>
            </a:r>
            <a:r>
              <a:rPr b="1" lang="en" sz="1800">
                <a:solidFill>
                  <a:schemeClr val="dk2"/>
                </a:solidFill>
              </a:rPr>
              <a:t>C</a:t>
            </a:r>
            <a:endParaRPr b="1" sz="1800">
              <a:solidFill>
                <a:schemeClr val="dk2"/>
              </a:solidFill>
            </a:endParaRPr>
          </a:p>
          <a:p>
            <a:pPr indent="0" lvl="0" marL="0" rtl="0" algn="l">
              <a:spcBef>
                <a:spcPts val="0"/>
              </a:spcBef>
              <a:spcAft>
                <a:spcPts val="0"/>
              </a:spcAft>
              <a:buNone/>
            </a:pPr>
            <a:r>
              <a:t/>
            </a:r>
            <a:endParaRPr b="1" sz="1800">
              <a:solidFill>
                <a:schemeClr val="dk2"/>
              </a:solidFill>
            </a:endParaRPr>
          </a:p>
          <a:p>
            <a:pPr indent="0" lvl="0" marL="0" rtl="0" algn="l">
              <a:spcBef>
                <a:spcPts val="0"/>
              </a:spcBef>
              <a:spcAft>
                <a:spcPts val="0"/>
              </a:spcAft>
              <a:buNone/>
            </a:pPr>
            <a:r>
              <a:rPr b="1" lang="en" sz="1800">
                <a:solidFill>
                  <a:schemeClr val="dk2"/>
                </a:solidFill>
              </a:rPr>
              <a:t>low  C &gt;&gt; soft margins </a:t>
            </a:r>
            <a:endParaRPr b="1" sz="1800">
              <a:solidFill>
                <a:schemeClr val="dk2"/>
              </a:solidFill>
            </a:endParaRPr>
          </a:p>
          <a:p>
            <a:pPr indent="0" lvl="0" marL="0" rtl="0" algn="l">
              <a:spcBef>
                <a:spcPts val="0"/>
              </a:spcBef>
              <a:spcAft>
                <a:spcPts val="0"/>
              </a:spcAft>
              <a:buNone/>
            </a:pPr>
            <a:r>
              <a:rPr b="1" lang="en" sz="1800">
                <a:solidFill>
                  <a:schemeClr val="dk2"/>
                </a:solidFill>
              </a:rPr>
              <a:t>High C &gt;&gt; Hard margins &gt;&gt; overfitting </a:t>
            </a:r>
            <a:endParaRPr b="1"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9"/>
          <p:cNvPicPr preferRelativeResize="0"/>
          <p:nvPr/>
        </p:nvPicPr>
        <p:blipFill>
          <a:blip r:embed="rId3">
            <a:alphaModFix/>
          </a:blip>
          <a:stretch>
            <a:fillRect/>
          </a:stretch>
        </p:blipFill>
        <p:spPr>
          <a:xfrm>
            <a:off x="152400" y="152400"/>
            <a:ext cx="6372225" cy="2295525"/>
          </a:xfrm>
          <a:prstGeom prst="rect">
            <a:avLst/>
          </a:prstGeom>
          <a:noFill/>
          <a:ln>
            <a:noFill/>
          </a:ln>
        </p:spPr>
      </p:pic>
      <p:pic>
        <p:nvPicPr>
          <p:cNvPr id="302" name="Google Shape;302;p49"/>
          <p:cNvPicPr preferRelativeResize="0"/>
          <p:nvPr/>
        </p:nvPicPr>
        <p:blipFill>
          <a:blip r:embed="rId4">
            <a:alphaModFix/>
          </a:blip>
          <a:stretch>
            <a:fillRect/>
          </a:stretch>
        </p:blipFill>
        <p:spPr>
          <a:xfrm>
            <a:off x="191825" y="52350"/>
            <a:ext cx="6808525" cy="4564250"/>
          </a:xfrm>
          <a:prstGeom prst="rect">
            <a:avLst/>
          </a:prstGeom>
          <a:noFill/>
          <a:ln>
            <a:noFill/>
          </a:ln>
        </p:spPr>
      </p:pic>
      <p:pic>
        <p:nvPicPr>
          <p:cNvPr id="303" name="Google Shape;303;p49"/>
          <p:cNvPicPr preferRelativeResize="0"/>
          <p:nvPr/>
        </p:nvPicPr>
        <p:blipFill>
          <a:blip r:embed="rId5">
            <a:alphaModFix/>
          </a:blip>
          <a:stretch>
            <a:fillRect/>
          </a:stretch>
        </p:blipFill>
        <p:spPr>
          <a:xfrm>
            <a:off x="2390763" y="3952863"/>
            <a:ext cx="6753225" cy="1190625"/>
          </a:xfrm>
          <a:prstGeom prst="rect">
            <a:avLst/>
          </a:prstGeom>
          <a:noFill/>
          <a:ln>
            <a:noFill/>
          </a:ln>
        </p:spPr>
      </p:pic>
      <p:sp>
        <p:nvSpPr>
          <p:cNvPr id="304" name="Google Shape;304;p49"/>
          <p:cNvSpPr txBox="1"/>
          <p:nvPr/>
        </p:nvSpPr>
        <p:spPr>
          <a:xfrm>
            <a:off x="6125100" y="1090575"/>
            <a:ext cx="23091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Y = </a:t>
            </a:r>
            <a:r>
              <a:rPr lang="en" sz="1800">
                <a:solidFill>
                  <a:srgbClr val="C00000"/>
                </a:solidFill>
              </a:rPr>
              <a:t>a0</a:t>
            </a:r>
            <a:r>
              <a:rPr lang="en" sz="1800">
                <a:solidFill>
                  <a:schemeClr val="dk2"/>
                </a:solidFill>
              </a:rPr>
              <a:t>*x + </a:t>
            </a:r>
            <a:r>
              <a:rPr lang="en" sz="1800">
                <a:solidFill>
                  <a:srgbClr val="C00000"/>
                </a:solidFill>
              </a:rPr>
              <a:t>a1</a:t>
            </a:r>
            <a:endParaRPr sz="1800">
              <a:solidFill>
                <a:srgbClr val="C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pic>
        <p:nvPicPr>
          <p:cNvPr id="1823" name="Google Shape;1823;p256"/>
          <p:cNvPicPr preferRelativeResize="0"/>
          <p:nvPr/>
        </p:nvPicPr>
        <p:blipFill>
          <a:blip r:embed="rId3">
            <a:alphaModFix/>
          </a:blip>
          <a:stretch>
            <a:fillRect/>
          </a:stretch>
        </p:blipFill>
        <p:spPr>
          <a:xfrm>
            <a:off x="1311410" y="0"/>
            <a:ext cx="7199179" cy="5143500"/>
          </a:xfrm>
          <a:prstGeom prst="rect">
            <a:avLst/>
          </a:prstGeom>
          <a:noFill/>
          <a:ln>
            <a:noFill/>
          </a:ln>
        </p:spPr>
      </p:pic>
      <p:sp>
        <p:nvSpPr>
          <p:cNvPr id="1824" name="Google Shape;1824;p25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Nonlinear Classification</a:t>
            </a:r>
            <a:endParaRPr b="1"/>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257"/>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830" name="Google Shape;1830;p257"/>
          <p:cNvSpPr txBox="1"/>
          <p:nvPr>
            <p:ph idx="1" type="body"/>
          </p:nvPr>
        </p:nvSpPr>
        <p:spPr>
          <a:xfrm>
            <a:off x="623888" y="3442097"/>
            <a:ext cx="7886700" cy="1125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831" name="Google Shape;1831;p257"/>
          <p:cNvPicPr preferRelativeResize="0"/>
          <p:nvPr/>
        </p:nvPicPr>
        <p:blipFill>
          <a:blip r:embed="rId3">
            <a:alphaModFix/>
          </a:blip>
          <a:stretch>
            <a:fillRect/>
          </a:stretch>
        </p:blipFill>
        <p:spPr>
          <a:xfrm>
            <a:off x="70950" y="266508"/>
            <a:ext cx="9144000" cy="4610485"/>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pic>
        <p:nvPicPr>
          <p:cNvPr id="1836" name="Google Shape;1836;p258"/>
          <p:cNvPicPr preferRelativeResize="0"/>
          <p:nvPr/>
        </p:nvPicPr>
        <p:blipFill>
          <a:blip r:embed="rId3">
            <a:alphaModFix/>
          </a:blip>
          <a:stretch>
            <a:fillRect/>
          </a:stretch>
        </p:blipFill>
        <p:spPr>
          <a:xfrm>
            <a:off x="2061053" y="2844153"/>
            <a:ext cx="7082950" cy="2299350"/>
          </a:xfrm>
          <a:prstGeom prst="rect">
            <a:avLst/>
          </a:prstGeom>
          <a:noFill/>
          <a:ln>
            <a:noFill/>
          </a:ln>
        </p:spPr>
      </p:pic>
      <p:pic>
        <p:nvPicPr>
          <p:cNvPr id="1837" name="Google Shape;1837;p258"/>
          <p:cNvPicPr preferRelativeResize="0"/>
          <p:nvPr/>
        </p:nvPicPr>
        <p:blipFill>
          <a:blip r:embed="rId4">
            <a:alphaModFix/>
          </a:blip>
          <a:stretch>
            <a:fillRect/>
          </a:stretch>
        </p:blipFill>
        <p:spPr>
          <a:xfrm>
            <a:off x="1968725" y="819675"/>
            <a:ext cx="4371975" cy="1581150"/>
          </a:xfrm>
          <a:prstGeom prst="rect">
            <a:avLst/>
          </a:prstGeom>
          <a:noFill/>
          <a:ln>
            <a:noFill/>
          </a:ln>
        </p:spPr>
      </p:pic>
      <p:sp>
        <p:nvSpPr>
          <p:cNvPr id="1838" name="Google Shape;1838;p258"/>
          <p:cNvSpPr txBox="1"/>
          <p:nvPr/>
        </p:nvSpPr>
        <p:spPr>
          <a:xfrm>
            <a:off x="2654713" y="2184500"/>
            <a:ext cx="3000000" cy="125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800">
                <a:solidFill>
                  <a:schemeClr val="dk1"/>
                </a:solidFill>
              </a:rPr>
              <a:t>Assume: </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 sz="1800">
                <a:solidFill>
                  <a:schemeClr val="dk1"/>
                </a:solidFill>
              </a:rPr>
              <a:t>x = (x_1, x_2, x_3)</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y = (y_1, y_2, y_3)</a:t>
            </a:r>
            <a:endParaRPr sz="1800">
              <a:solidFill>
                <a:schemeClr val="dk1"/>
              </a:solidFill>
            </a:endParaRPr>
          </a:p>
        </p:txBody>
      </p:sp>
      <p:graphicFrame>
        <p:nvGraphicFramePr>
          <p:cNvPr id="1839" name="Google Shape;1839;p258"/>
          <p:cNvGraphicFramePr/>
          <p:nvPr/>
        </p:nvGraphicFramePr>
        <p:xfrm>
          <a:off x="152400" y="152400"/>
          <a:ext cx="3000000" cy="3000000"/>
        </p:xfrm>
        <a:graphic>
          <a:graphicData uri="http://schemas.openxmlformats.org/drawingml/2006/table">
            <a:tbl>
              <a:tblPr>
                <a:noFill/>
                <a:tableStyleId>{61D8BBBF-22AE-4D85-9032-958EE34EF3DA}</a:tableStyleId>
              </a:tblPr>
              <a:tblGrid>
                <a:gridCol w="5732525"/>
              </a:tblGrid>
              <a:tr h="190500">
                <a:tc>
                  <a:txBody>
                    <a:bodyPr/>
                    <a:lstStyle/>
                    <a:p>
                      <a:pPr indent="0" lvl="0" marL="0" rtl="0" algn="l">
                        <a:spcBef>
                          <a:spcPts val="0"/>
                        </a:spcBef>
                        <a:spcAft>
                          <a:spcPts val="0"/>
                        </a:spcAft>
                        <a:buNone/>
                      </a:pPr>
                      <a:r>
                        <a:rPr b="1" lang="en"/>
                        <a:t>Feature Expansion / Feature Mapping / Basis Expansion</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Explicitly transform input into higher-dimensional features</a:t>
                      </a:r>
                      <a:endParaRPr/>
                    </a:p>
                  </a:txBody>
                  <a:tcPr marT="91425" marB="91425" marR="91425" marL="91425"/>
                </a:tc>
              </a:tr>
            </a:tbl>
          </a:graphicData>
        </a:graphic>
      </p:graphicFrame>
      <p:graphicFrame>
        <p:nvGraphicFramePr>
          <p:cNvPr id="1840" name="Google Shape;1840;p258"/>
          <p:cNvGraphicFramePr/>
          <p:nvPr/>
        </p:nvGraphicFramePr>
        <p:xfrm>
          <a:off x="304800" y="304800"/>
          <a:ext cx="3000000" cy="3000000"/>
        </p:xfrm>
        <a:graphic>
          <a:graphicData uri="http://schemas.openxmlformats.org/drawingml/2006/table">
            <a:tbl>
              <a:tblPr>
                <a:noFill/>
                <a:tableStyleId>{61D8BBBF-22AE-4D85-9032-958EE34EF3DA}</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pic>
        <p:nvPicPr>
          <p:cNvPr id="1845" name="Google Shape;1845;p259"/>
          <p:cNvPicPr preferRelativeResize="0"/>
          <p:nvPr/>
        </p:nvPicPr>
        <p:blipFill>
          <a:blip r:embed="rId3">
            <a:alphaModFix/>
          </a:blip>
          <a:stretch>
            <a:fillRect/>
          </a:stretch>
        </p:blipFill>
        <p:spPr>
          <a:xfrm>
            <a:off x="718325" y="1198313"/>
            <a:ext cx="7521200" cy="2746875"/>
          </a:xfrm>
          <a:prstGeom prst="rect">
            <a:avLst/>
          </a:prstGeom>
          <a:noFill/>
          <a:ln>
            <a:noFill/>
          </a:ln>
        </p:spPr>
      </p:pic>
      <p:sp>
        <p:nvSpPr>
          <p:cNvPr id="1846" name="Google Shape;1846;p259"/>
          <p:cNvSpPr txBox="1"/>
          <p:nvPr/>
        </p:nvSpPr>
        <p:spPr>
          <a:xfrm>
            <a:off x="0" y="0"/>
            <a:ext cx="3000000" cy="76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300">
                <a:solidFill>
                  <a:schemeClr val="dk1"/>
                </a:solidFill>
              </a:rPr>
              <a:t>Kernel Trick</a:t>
            </a:r>
            <a:endParaRPr b="1" sz="23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pic>
        <p:nvPicPr>
          <p:cNvPr id="1851" name="Google Shape;1851;p260"/>
          <p:cNvPicPr preferRelativeResize="0"/>
          <p:nvPr/>
        </p:nvPicPr>
        <p:blipFill>
          <a:blip r:embed="rId3">
            <a:alphaModFix/>
          </a:blip>
          <a:stretch>
            <a:fillRect/>
          </a:stretch>
        </p:blipFill>
        <p:spPr>
          <a:xfrm>
            <a:off x="1095000" y="241075"/>
            <a:ext cx="6231874" cy="451810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pic>
        <p:nvPicPr>
          <p:cNvPr id="1856" name="Google Shape;1856;p261"/>
          <p:cNvPicPr preferRelativeResize="0"/>
          <p:nvPr/>
        </p:nvPicPr>
        <p:blipFill>
          <a:blip r:embed="rId3">
            <a:alphaModFix/>
          </a:blip>
          <a:stretch>
            <a:fillRect/>
          </a:stretch>
        </p:blipFill>
        <p:spPr>
          <a:xfrm>
            <a:off x="1143000" y="0"/>
            <a:ext cx="6858000" cy="5143500"/>
          </a:xfrm>
          <a:prstGeom prst="rect">
            <a:avLst/>
          </a:prstGeom>
          <a:noFill/>
          <a:ln>
            <a:noFill/>
          </a:ln>
        </p:spPr>
      </p:pic>
      <p:pic>
        <p:nvPicPr>
          <p:cNvPr id="1857" name="Google Shape;1857;p261"/>
          <p:cNvPicPr preferRelativeResize="0"/>
          <p:nvPr/>
        </p:nvPicPr>
        <p:blipFill>
          <a:blip r:embed="rId4">
            <a:alphaModFix/>
          </a:blip>
          <a:stretch>
            <a:fillRect/>
          </a:stretch>
        </p:blipFill>
        <p:spPr>
          <a:xfrm>
            <a:off x="140700" y="1915125"/>
            <a:ext cx="1678701" cy="940800"/>
          </a:xfrm>
          <a:prstGeom prst="rect">
            <a:avLst/>
          </a:prstGeom>
          <a:noFill/>
          <a:ln>
            <a:noFill/>
          </a:ln>
        </p:spPr>
      </p:pic>
      <p:sp>
        <p:nvSpPr>
          <p:cNvPr id="1858" name="Google Shape;1858;p261"/>
          <p:cNvSpPr txBox="1"/>
          <p:nvPr/>
        </p:nvSpPr>
        <p:spPr>
          <a:xfrm>
            <a:off x="4199600" y="2092950"/>
            <a:ext cx="17373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&amp; Gaussian</a:t>
            </a:r>
            <a:endParaRPr sz="1800">
              <a:solidFill>
                <a:schemeClr val="dk2"/>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262"/>
          <p:cNvSpPr txBox="1"/>
          <p:nvPr/>
        </p:nvSpPr>
        <p:spPr>
          <a:xfrm>
            <a:off x="0" y="0"/>
            <a:ext cx="8320200" cy="74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50">
                <a:solidFill>
                  <a:srgbClr val="1F1F1F"/>
                </a:solidFill>
                <a:highlight>
                  <a:srgbClr val="FFFFFF"/>
                </a:highlight>
              </a:rPr>
              <a:t>Guidelines for Building SVM Models for Classification</a:t>
            </a:r>
            <a:endParaRPr b="1" sz="2250">
              <a:solidFill>
                <a:srgbClr val="1F1F1F"/>
              </a:solidFill>
              <a:highlight>
                <a:srgbClr val="FFFFFF"/>
              </a:highlight>
            </a:endParaRPr>
          </a:p>
          <a:p>
            <a:pPr indent="0" lvl="0" marL="0" rtl="0" algn="l">
              <a:lnSpc>
                <a:spcPct val="115000"/>
              </a:lnSpc>
              <a:spcBef>
                <a:spcPts val="0"/>
              </a:spcBef>
              <a:spcAft>
                <a:spcPts val="0"/>
              </a:spcAft>
              <a:buNone/>
            </a:pPr>
            <a:r>
              <a:t/>
            </a:r>
            <a:endParaRPr sz="1050">
              <a:solidFill>
                <a:srgbClr val="1F1F1F"/>
              </a:solidFill>
              <a:highlight>
                <a:srgbClr val="FFFFFF"/>
              </a:highlight>
            </a:endParaRPr>
          </a:p>
        </p:txBody>
      </p:sp>
      <p:sp>
        <p:nvSpPr>
          <p:cNvPr id="1864" name="Google Shape;1864;p262"/>
          <p:cNvSpPr txBox="1"/>
          <p:nvPr/>
        </p:nvSpPr>
        <p:spPr>
          <a:xfrm>
            <a:off x="186000" y="668400"/>
            <a:ext cx="8958000" cy="28014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Consider using an SVM model when the problem you are trying to solve is sensitive to outliers.</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Consider using an SVM model when working with a high-dimensional dataset.</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In classification, recognize that the goal of an SVM model is to widen the margins as much as is feasible, while at the same time keeping data examples outside of the margins.</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Tune the (c)regularization hyperparameter to adjust the size of the margins.</a:t>
            </a:r>
            <a:endParaRPr sz="1700">
              <a:solidFill>
                <a:srgbClr val="1F1F1F"/>
              </a:solidFill>
              <a:highlight>
                <a:srgbClr val="FFFFFF"/>
              </a:highlight>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263"/>
          <p:cNvSpPr txBox="1"/>
          <p:nvPr/>
        </p:nvSpPr>
        <p:spPr>
          <a:xfrm>
            <a:off x="0" y="0"/>
            <a:ext cx="8320200" cy="74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50">
                <a:solidFill>
                  <a:srgbClr val="1F1F1F"/>
                </a:solidFill>
                <a:highlight>
                  <a:srgbClr val="FFFFFF"/>
                </a:highlight>
              </a:rPr>
              <a:t>Guidelines for Building SVM Models for Classification</a:t>
            </a:r>
            <a:endParaRPr b="1" sz="2250">
              <a:solidFill>
                <a:srgbClr val="1F1F1F"/>
              </a:solidFill>
              <a:highlight>
                <a:srgbClr val="FFFFFF"/>
              </a:highlight>
            </a:endParaRPr>
          </a:p>
          <a:p>
            <a:pPr indent="0" lvl="0" marL="0" rtl="0" algn="l">
              <a:lnSpc>
                <a:spcPct val="115000"/>
              </a:lnSpc>
              <a:spcBef>
                <a:spcPts val="0"/>
              </a:spcBef>
              <a:spcAft>
                <a:spcPts val="0"/>
              </a:spcAft>
              <a:buNone/>
            </a:pPr>
            <a:r>
              <a:t/>
            </a:r>
            <a:endParaRPr sz="1050">
              <a:solidFill>
                <a:srgbClr val="1F1F1F"/>
              </a:solidFill>
              <a:highlight>
                <a:srgbClr val="FFFFFF"/>
              </a:highlight>
            </a:endParaRPr>
          </a:p>
        </p:txBody>
      </p:sp>
      <p:sp>
        <p:nvSpPr>
          <p:cNvPr id="1870" name="Google Shape;1870;p263"/>
          <p:cNvSpPr txBox="1"/>
          <p:nvPr/>
        </p:nvSpPr>
        <p:spPr>
          <a:xfrm>
            <a:off x="186000" y="973200"/>
            <a:ext cx="8958000" cy="39789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Consider that narrowing the margins too much to keep all examples outside of those margins may lead to complications (e.g., overfitting).Consider softening the margins to avoid hard-margin overfitting issues.</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Recognize that softening the margins will likely place some examples within those margins, which is often a necessary tradeoff.</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Apply a kernel trick method to SVM models whose training data is not linearly separable.</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Consider the different types of kernel methods and how one might be more applicable to your current problem.</a:t>
            </a:r>
            <a:endParaRPr sz="1700">
              <a:solidFill>
                <a:srgbClr val="1F1F1F"/>
              </a:solidFill>
              <a:highlight>
                <a:srgbClr val="FFFFFF"/>
              </a:highlight>
            </a:endParaRPr>
          </a:p>
          <a:p>
            <a:pPr indent="-336550" lvl="0" marL="457200" rtl="0" algn="l">
              <a:lnSpc>
                <a:spcPct val="150000"/>
              </a:lnSpc>
              <a:spcBef>
                <a:spcPts val="0"/>
              </a:spcBef>
              <a:spcAft>
                <a:spcPts val="0"/>
              </a:spcAft>
              <a:buClr>
                <a:srgbClr val="1F1F1F"/>
              </a:buClr>
              <a:buSzPts val="1700"/>
              <a:buChar char="●"/>
            </a:pPr>
            <a:r>
              <a:rPr lang="en" sz="1700">
                <a:solidFill>
                  <a:srgbClr val="1F1F1F"/>
                </a:solidFill>
                <a:highlight>
                  <a:srgbClr val="FFFFFF"/>
                </a:highlight>
              </a:rPr>
              <a:t>g</a:t>
            </a:r>
            <a:r>
              <a:rPr lang="en" sz="1700">
                <a:solidFill>
                  <a:srgbClr val="1F1F1F"/>
                </a:solidFill>
                <a:highlight>
                  <a:srgbClr val="FFFFFF"/>
                </a:highlight>
              </a:rPr>
              <a:t>amma &gt; قديش المودل مركز على الجيران القربيبن ولا مبسط اكثر؟</a:t>
            </a:r>
            <a:endParaRPr sz="1700">
              <a:solidFill>
                <a:srgbClr val="1F1F1F"/>
              </a:solidFill>
              <a:highlight>
                <a:srgbClr val="FFFFFF"/>
              </a:highlight>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1874" name="Shape 1874"/>
        <p:cNvGrpSpPr/>
        <p:nvPr/>
      </p:nvGrpSpPr>
      <p:grpSpPr>
        <a:xfrm>
          <a:off x="0" y="0"/>
          <a:ext cx="0" cy="0"/>
          <a:chOff x="0" y="0"/>
          <a:chExt cx="0" cy="0"/>
        </a:xfrm>
      </p:grpSpPr>
      <p:sp>
        <p:nvSpPr>
          <p:cNvPr id="1875" name="Google Shape;1875;p264"/>
          <p:cNvSpPr txBox="1"/>
          <p:nvPr>
            <p:ph type="title"/>
          </p:nvPr>
        </p:nvSpPr>
        <p:spPr>
          <a:xfrm>
            <a:off x="1" y="0"/>
            <a:ext cx="8776800" cy="21396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b="1" lang="en" sz="6000">
                <a:solidFill>
                  <a:schemeClr val="lt1"/>
                </a:solidFill>
              </a:rPr>
              <a:t>Naïve Bayes’ Classifier</a:t>
            </a:r>
            <a:endParaRPr b="1" sz="6000">
              <a:solidFill>
                <a:schemeClr val="lt1"/>
              </a:solidFill>
            </a:endParaRPr>
          </a:p>
        </p:txBody>
      </p:sp>
      <p:cxnSp>
        <p:nvCxnSpPr>
          <p:cNvPr id="1876" name="Google Shape;1876;p264"/>
          <p:cNvCxnSpPr/>
          <p:nvPr/>
        </p:nvCxnSpPr>
        <p:spPr>
          <a:xfrm>
            <a:off x="72451" y="2125599"/>
            <a:ext cx="7786500" cy="0"/>
          </a:xfrm>
          <a:prstGeom prst="straightConnector1">
            <a:avLst/>
          </a:prstGeom>
          <a:noFill/>
          <a:ln cap="flat" cmpd="sng" w="76200">
            <a:solidFill>
              <a:schemeClr val="lt1"/>
            </a:solidFill>
            <a:prstDash val="solid"/>
            <a:miter lim="800000"/>
            <a:headEnd len="sm" w="sm" type="none"/>
            <a:tailEnd len="sm" w="sm" type="none"/>
          </a:ln>
        </p:spPr>
      </p:cxnSp>
      <p:pic>
        <p:nvPicPr>
          <p:cNvPr id="1877" name="Google Shape;1877;p264"/>
          <p:cNvPicPr preferRelativeResize="0"/>
          <p:nvPr/>
        </p:nvPicPr>
        <p:blipFill rotWithShape="1">
          <a:blip r:embed="rId3">
            <a:alphaModFix/>
          </a:blip>
          <a:srcRect b="5492" l="3725" r="0" t="26944"/>
          <a:stretch/>
        </p:blipFill>
        <p:spPr>
          <a:xfrm>
            <a:off x="1379425" y="2464488"/>
            <a:ext cx="6218999" cy="2394025"/>
          </a:xfrm>
          <a:prstGeom prst="rect">
            <a:avLst/>
          </a:prstGeom>
          <a:noFill/>
          <a:ln>
            <a:noFill/>
          </a:ln>
        </p:spPr>
      </p:pic>
      <p:sp>
        <p:nvSpPr>
          <p:cNvPr id="1878" name="Google Shape;1878;p26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Session 4</a:t>
            </a:r>
            <a:endParaRPr>
              <a:solidFill>
                <a:schemeClr val="lt1"/>
              </a:solidFil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265"/>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1884" name="Google Shape;1884;p265"/>
          <p:cNvPicPr preferRelativeResize="0"/>
          <p:nvPr/>
        </p:nvPicPr>
        <p:blipFill>
          <a:blip r:embed="rId3">
            <a:alphaModFix/>
          </a:blip>
          <a:stretch>
            <a:fillRect/>
          </a:stretch>
        </p:blipFill>
        <p:spPr>
          <a:xfrm>
            <a:off x="304800" y="528400"/>
            <a:ext cx="8167659" cy="34923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50"/>
          <p:cNvPicPr preferRelativeResize="0"/>
          <p:nvPr/>
        </p:nvPicPr>
        <p:blipFill rotWithShape="1">
          <a:blip r:embed="rId3">
            <a:alphaModFix/>
          </a:blip>
          <a:srcRect b="0" l="48016" r="0" t="0"/>
          <a:stretch/>
        </p:blipFill>
        <p:spPr>
          <a:xfrm>
            <a:off x="6971522" y="57925"/>
            <a:ext cx="2215951" cy="4838700"/>
          </a:xfrm>
          <a:prstGeom prst="rect">
            <a:avLst/>
          </a:prstGeom>
          <a:noFill/>
          <a:ln>
            <a:noFill/>
          </a:ln>
        </p:spPr>
      </p:pic>
      <p:pic>
        <p:nvPicPr>
          <p:cNvPr id="310" name="Google Shape;310;p50"/>
          <p:cNvPicPr preferRelativeResize="0"/>
          <p:nvPr/>
        </p:nvPicPr>
        <p:blipFill>
          <a:blip r:embed="rId4">
            <a:alphaModFix/>
          </a:blip>
          <a:stretch>
            <a:fillRect/>
          </a:stretch>
        </p:blipFill>
        <p:spPr>
          <a:xfrm>
            <a:off x="0" y="152400"/>
            <a:ext cx="2511437" cy="4838701"/>
          </a:xfrm>
          <a:prstGeom prst="rect">
            <a:avLst/>
          </a:prstGeom>
          <a:noFill/>
          <a:ln>
            <a:noFill/>
          </a:ln>
        </p:spPr>
      </p:pic>
      <p:pic>
        <p:nvPicPr>
          <p:cNvPr id="311" name="Google Shape;311;p50"/>
          <p:cNvPicPr preferRelativeResize="0"/>
          <p:nvPr/>
        </p:nvPicPr>
        <p:blipFill>
          <a:blip r:embed="rId5">
            <a:alphaModFix/>
          </a:blip>
          <a:stretch>
            <a:fillRect/>
          </a:stretch>
        </p:blipFill>
        <p:spPr>
          <a:xfrm>
            <a:off x="1770102" y="309625"/>
            <a:ext cx="886725" cy="886725"/>
          </a:xfrm>
          <a:prstGeom prst="rect">
            <a:avLst/>
          </a:prstGeom>
          <a:noFill/>
          <a:ln>
            <a:noFill/>
          </a:ln>
        </p:spPr>
      </p:pic>
      <p:pic>
        <p:nvPicPr>
          <p:cNvPr id="312" name="Google Shape;312;p50"/>
          <p:cNvPicPr preferRelativeResize="0"/>
          <p:nvPr/>
        </p:nvPicPr>
        <p:blipFill>
          <a:blip r:embed="rId5">
            <a:alphaModFix/>
          </a:blip>
          <a:stretch>
            <a:fillRect/>
          </a:stretch>
        </p:blipFill>
        <p:spPr>
          <a:xfrm>
            <a:off x="5433327" y="610975"/>
            <a:ext cx="886725" cy="886725"/>
          </a:xfrm>
          <a:prstGeom prst="rect">
            <a:avLst/>
          </a:prstGeom>
          <a:noFill/>
          <a:ln>
            <a:noFill/>
          </a:ln>
        </p:spPr>
      </p:pic>
      <p:pic>
        <p:nvPicPr>
          <p:cNvPr id="313" name="Google Shape;313;p50"/>
          <p:cNvPicPr preferRelativeResize="0"/>
          <p:nvPr/>
        </p:nvPicPr>
        <p:blipFill>
          <a:blip r:embed="rId5">
            <a:alphaModFix/>
          </a:blip>
          <a:stretch>
            <a:fillRect/>
          </a:stretch>
        </p:blipFill>
        <p:spPr>
          <a:xfrm>
            <a:off x="6386252" y="432375"/>
            <a:ext cx="886725" cy="886725"/>
          </a:xfrm>
          <a:prstGeom prst="rect">
            <a:avLst/>
          </a:prstGeom>
          <a:noFill/>
          <a:ln>
            <a:noFill/>
          </a:ln>
        </p:spPr>
      </p:pic>
      <p:pic>
        <p:nvPicPr>
          <p:cNvPr id="314" name="Google Shape;314;p50"/>
          <p:cNvPicPr preferRelativeResize="0"/>
          <p:nvPr/>
        </p:nvPicPr>
        <p:blipFill>
          <a:blip r:embed="rId5">
            <a:alphaModFix/>
          </a:blip>
          <a:stretch>
            <a:fillRect/>
          </a:stretch>
        </p:blipFill>
        <p:spPr>
          <a:xfrm>
            <a:off x="4298115" y="859225"/>
            <a:ext cx="886725" cy="886725"/>
          </a:xfrm>
          <a:prstGeom prst="rect">
            <a:avLst/>
          </a:prstGeom>
          <a:noFill/>
          <a:ln>
            <a:noFill/>
          </a:ln>
        </p:spPr>
      </p:pic>
      <p:pic>
        <p:nvPicPr>
          <p:cNvPr id="315" name="Google Shape;315;p50"/>
          <p:cNvPicPr preferRelativeResize="0"/>
          <p:nvPr/>
        </p:nvPicPr>
        <p:blipFill>
          <a:blip r:embed="rId5">
            <a:alphaModFix/>
          </a:blip>
          <a:stretch>
            <a:fillRect/>
          </a:stretch>
        </p:blipFill>
        <p:spPr>
          <a:xfrm>
            <a:off x="7272976" y="450263"/>
            <a:ext cx="605450" cy="605450"/>
          </a:xfrm>
          <a:prstGeom prst="rect">
            <a:avLst/>
          </a:prstGeom>
          <a:noFill/>
          <a:ln>
            <a:noFill/>
          </a:ln>
        </p:spPr>
      </p:pic>
      <p:pic>
        <p:nvPicPr>
          <p:cNvPr id="316" name="Google Shape;316;p50"/>
          <p:cNvPicPr preferRelativeResize="0"/>
          <p:nvPr/>
        </p:nvPicPr>
        <p:blipFill rotWithShape="1">
          <a:blip r:embed="rId4">
            <a:alphaModFix/>
          </a:blip>
          <a:srcRect b="0" l="0" r="21352" t="16826"/>
          <a:stretch/>
        </p:blipFill>
        <p:spPr>
          <a:xfrm rot="-1188397">
            <a:off x="565238" y="1080225"/>
            <a:ext cx="2024751" cy="4125850"/>
          </a:xfrm>
          <a:prstGeom prst="rect">
            <a:avLst/>
          </a:prstGeom>
          <a:noFill/>
          <a:ln>
            <a:noFill/>
          </a:ln>
        </p:spPr>
      </p:pic>
      <p:sp>
        <p:nvSpPr>
          <p:cNvPr id="317" name="Google Shape;317;p50"/>
          <p:cNvSpPr/>
          <p:nvPr/>
        </p:nvSpPr>
        <p:spPr>
          <a:xfrm>
            <a:off x="0" y="3546900"/>
            <a:ext cx="1120200" cy="159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50"/>
          <p:cNvSpPr txBox="1"/>
          <p:nvPr/>
        </p:nvSpPr>
        <p:spPr>
          <a:xfrm>
            <a:off x="2162075" y="2790800"/>
            <a:ext cx="6479400" cy="1473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800">
                <a:solidFill>
                  <a:schemeClr val="dk2"/>
                </a:solidFill>
              </a:rPr>
              <a:t>y</a:t>
            </a:r>
            <a:r>
              <a:rPr lang="en" sz="1800">
                <a:solidFill>
                  <a:schemeClr val="dk2"/>
                </a:solidFill>
              </a:rPr>
              <a:t> = </a:t>
            </a:r>
            <a:r>
              <a:rPr lang="en" sz="1800">
                <a:solidFill>
                  <a:srgbClr val="C00000"/>
                </a:solidFill>
              </a:rPr>
              <a:t>b</a:t>
            </a:r>
            <a:r>
              <a:rPr lang="en" sz="1800">
                <a:solidFill>
                  <a:srgbClr val="A458FF"/>
                </a:solidFill>
              </a:rPr>
              <a:t>x</a:t>
            </a:r>
            <a:r>
              <a:rPr lang="en" sz="1800">
                <a:solidFill>
                  <a:schemeClr val="dk2"/>
                </a:solidFill>
              </a:rPr>
              <a:t> + a</a:t>
            </a:r>
            <a:endParaRPr sz="1800">
              <a:solidFill>
                <a:schemeClr val="dk2"/>
              </a:solidFill>
            </a:endParaRPr>
          </a:p>
          <a:p>
            <a:pPr indent="-342900" lvl="2" marL="1371600" rtl="1" algn="r">
              <a:spcBef>
                <a:spcPts val="0"/>
              </a:spcBef>
              <a:spcAft>
                <a:spcPts val="0"/>
              </a:spcAft>
              <a:buClr>
                <a:srgbClr val="A458FF"/>
              </a:buClr>
              <a:buSzPts val="1800"/>
              <a:buChar char="■"/>
            </a:pPr>
            <a:r>
              <a:rPr lang="en" sz="1800">
                <a:solidFill>
                  <a:srgbClr val="A458FF"/>
                </a:solidFill>
              </a:rPr>
              <a:t>x  &gt; القوة إلي بترمي فيها الكرة</a:t>
            </a:r>
            <a:endParaRPr sz="1800">
              <a:solidFill>
                <a:srgbClr val="A458FF"/>
              </a:solidFill>
            </a:endParaRPr>
          </a:p>
          <a:p>
            <a:pPr indent="-342900" lvl="2" marL="1371600" rtl="1" algn="r">
              <a:spcBef>
                <a:spcPts val="0"/>
              </a:spcBef>
              <a:spcAft>
                <a:spcPts val="0"/>
              </a:spcAft>
              <a:buClr>
                <a:schemeClr val="dk2"/>
              </a:buClr>
              <a:buSzPts val="1800"/>
              <a:buChar char="■"/>
            </a:pPr>
            <a:r>
              <a:rPr lang="en" sz="1800">
                <a:solidFill>
                  <a:schemeClr val="dk2"/>
                </a:solidFill>
              </a:rPr>
              <a:t>b  &gt; الميل يعني كل ما تزيد x  شو بصير ب y</a:t>
            </a:r>
            <a:endParaRPr sz="1800">
              <a:solidFill>
                <a:schemeClr val="dk2"/>
              </a:solidFill>
            </a:endParaRPr>
          </a:p>
          <a:p>
            <a:pPr indent="-342900" lvl="2" marL="1371600" rtl="1" algn="r">
              <a:spcBef>
                <a:spcPts val="0"/>
              </a:spcBef>
              <a:spcAft>
                <a:spcPts val="0"/>
              </a:spcAft>
              <a:buClr>
                <a:schemeClr val="dk2"/>
              </a:buClr>
              <a:buSzPts val="1800"/>
              <a:buChar char="■"/>
            </a:pPr>
            <a:r>
              <a:rPr lang="en" sz="1800">
                <a:solidFill>
                  <a:schemeClr val="dk2"/>
                </a:solidFill>
              </a:rPr>
              <a:t>a &gt; من وين الخط هيبدأ (يعني من وين هيرمي الكرة اول مرة )</a:t>
            </a:r>
            <a:endParaRPr sz="1800">
              <a:solidFill>
                <a:schemeClr val="dk2"/>
              </a:solidFill>
            </a:endParaRPr>
          </a:p>
          <a:p>
            <a:pPr indent="-342900" lvl="2" marL="1371600" rtl="1" algn="r">
              <a:spcBef>
                <a:spcPts val="0"/>
              </a:spcBef>
              <a:spcAft>
                <a:spcPts val="0"/>
              </a:spcAft>
              <a:buClr>
                <a:schemeClr val="dk2"/>
              </a:buClr>
              <a:buSzPts val="1800"/>
              <a:buChar char="■"/>
            </a:pPr>
            <a:r>
              <a:rPr lang="en" sz="1800">
                <a:solidFill>
                  <a:schemeClr val="dk2"/>
                </a:solidFill>
              </a:rPr>
              <a:t>y &gt;  القيمة الي بدك تتنبأ فيها يعني (المسافة عن السلة)</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266"/>
          <p:cNvSpPr txBox="1"/>
          <p:nvPr>
            <p:ph type="title"/>
          </p:nvPr>
        </p:nvSpPr>
        <p:spPr>
          <a:xfrm>
            <a:off x="313007" y="2222354"/>
            <a:ext cx="3943200" cy="1076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b="1" lang="en"/>
              <a:t>Naïve Bayes’ Classifier</a:t>
            </a:r>
            <a:endParaRPr/>
          </a:p>
        </p:txBody>
      </p:sp>
      <p:pic>
        <p:nvPicPr>
          <p:cNvPr descr="Chart, line chart&#10;&#10;Description automatically generated" id="1890" name="Google Shape;1890;p266"/>
          <p:cNvPicPr preferRelativeResize="0"/>
          <p:nvPr>
            <p:ph idx="1" type="body"/>
          </p:nvPr>
        </p:nvPicPr>
        <p:blipFill rotWithShape="1">
          <a:blip r:embed="rId3">
            <a:alphaModFix/>
          </a:blip>
          <a:srcRect b="0" l="0" r="0" t="0"/>
          <a:stretch/>
        </p:blipFill>
        <p:spPr>
          <a:xfrm>
            <a:off x="4256357" y="843723"/>
            <a:ext cx="4574700" cy="364140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267"/>
          <p:cNvSpPr txBox="1"/>
          <p:nvPr>
            <p:ph type="title"/>
          </p:nvPr>
        </p:nvSpPr>
        <p:spPr>
          <a:xfrm>
            <a:off x="609072" y="164260"/>
            <a:ext cx="6187200" cy="401400"/>
          </a:xfrm>
          <a:prstGeom prst="rect">
            <a:avLst/>
          </a:prstGeom>
          <a:noFill/>
          <a:ln>
            <a:noFill/>
          </a:ln>
        </p:spPr>
        <p:txBody>
          <a:bodyPr anchorCtr="0" anchor="b" bIns="0" lIns="0" spcFirstLastPara="1" rIns="0" wrap="square" tIns="0">
            <a:normAutofit fontScale="90000"/>
          </a:bodyPr>
          <a:lstStyle/>
          <a:p>
            <a:pPr indent="0" lvl="0" marL="0" rtl="0" algn="l">
              <a:lnSpc>
                <a:spcPct val="100000"/>
              </a:lnSpc>
              <a:spcBef>
                <a:spcPts val="0"/>
              </a:spcBef>
              <a:spcAft>
                <a:spcPts val="0"/>
              </a:spcAft>
              <a:buSzPct val="126982"/>
              <a:buNone/>
            </a:pPr>
            <a:r>
              <a:rPr b="1" lang="en"/>
              <a:t>Naïve Bayes’ Classifier:</a:t>
            </a:r>
            <a:endParaRPr/>
          </a:p>
        </p:txBody>
      </p:sp>
      <p:sp>
        <p:nvSpPr>
          <p:cNvPr id="1896" name="Google Shape;1896;p267"/>
          <p:cNvSpPr txBox="1"/>
          <p:nvPr>
            <p:ph idx="1" type="body"/>
          </p:nvPr>
        </p:nvSpPr>
        <p:spPr>
          <a:xfrm>
            <a:off x="224850" y="720700"/>
            <a:ext cx="5219400" cy="4194600"/>
          </a:xfrm>
          <a:prstGeom prst="rect">
            <a:avLst/>
          </a:prstGeom>
          <a:noFill/>
          <a:ln>
            <a:noFill/>
          </a:ln>
        </p:spPr>
        <p:txBody>
          <a:bodyPr anchorCtr="0" anchor="t" bIns="0" lIns="0" spcFirstLastPara="1" rIns="0" wrap="square" tIns="0">
            <a:normAutofit fontScale="85000" lnSpcReduction="20000"/>
          </a:bodyPr>
          <a:lstStyle/>
          <a:p>
            <a:pPr indent="-353961" lvl="0" marL="457200" rtl="0" algn="l">
              <a:lnSpc>
                <a:spcPct val="115000"/>
              </a:lnSpc>
              <a:spcBef>
                <a:spcPts val="600"/>
              </a:spcBef>
              <a:spcAft>
                <a:spcPts val="0"/>
              </a:spcAft>
              <a:buClr>
                <a:schemeClr val="dk1"/>
              </a:buClr>
              <a:buSzPct val="129032"/>
              <a:buChar char="⬡"/>
            </a:pPr>
            <a:r>
              <a:rPr b="1" lang="en">
                <a:solidFill>
                  <a:schemeClr val="dk1"/>
                </a:solidFill>
              </a:rPr>
              <a:t>Naive Bayes is the simplest algorithm that you can apply to your data.</a:t>
            </a:r>
            <a:endParaRPr b="1">
              <a:solidFill>
                <a:schemeClr val="dk1"/>
              </a:solidFill>
            </a:endParaRPr>
          </a:p>
          <a:p>
            <a:pPr indent="-353961" lvl="0" marL="457200" rtl="0" algn="l">
              <a:lnSpc>
                <a:spcPct val="115000"/>
              </a:lnSpc>
              <a:spcBef>
                <a:spcPts val="600"/>
              </a:spcBef>
              <a:spcAft>
                <a:spcPts val="0"/>
              </a:spcAft>
              <a:buClr>
                <a:schemeClr val="dk1"/>
              </a:buClr>
              <a:buSzPct val="129032"/>
              <a:buChar char="⬡"/>
            </a:pPr>
            <a:r>
              <a:rPr b="1" lang="en">
                <a:solidFill>
                  <a:schemeClr val="dk1"/>
                </a:solidFill>
              </a:rPr>
              <a:t> This algorithm assumes all the variables in the dataset  “Naive” i.e., not correlated to each other.</a:t>
            </a:r>
            <a:endParaRPr b="1">
              <a:solidFill>
                <a:schemeClr val="dk1"/>
              </a:solidFill>
            </a:endParaRPr>
          </a:p>
          <a:p>
            <a:pPr indent="-353961" lvl="0" marL="457200" rtl="0" algn="l">
              <a:lnSpc>
                <a:spcPct val="115000"/>
              </a:lnSpc>
              <a:spcBef>
                <a:spcPts val="600"/>
              </a:spcBef>
              <a:spcAft>
                <a:spcPts val="0"/>
              </a:spcAft>
              <a:buClr>
                <a:schemeClr val="dk1"/>
              </a:buClr>
              <a:buSzPct val="129032"/>
              <a:buChar char="⬡"/>
            </a:pPr>
            <a:r>
              <a:rPr lang="en">
                <a:solidFill>
                  <a:schemeClr val="dk1"/>
                </a:solidFill>
              </a:rPr>
              <a:t>It requires categorical values.</a:t>
            </a:r>
            <a:endParaRPr>
              <a:solidFill>
                <a:schemeClr val="dk1"/>
              </a:solidFill>
            </a:endParaRPr>
          </a:p>
          <a:p>
            <a:pPr indent="-353961" lvl="0" marL="457200" rtl="0" algn="l">
              <a:lnSpc>
                <a:spcPct val="115000"/>
              </a:lnSpc>
              <a:spcBef>
                <a:spcPts val="600"/>
              </a:spcBef>
              <a:spcAft>
                <a:spcPts val="0"/>
              </a:spcAft>
              <a:buClr>
                <a:schemeClr val="dk1"/>
              </a:buClr>
              <a:buSzPct val="129032"/>
              <a:buChar char="⬡"/>
            </a:pPr>
            <a:r>
              <a:rPr lang="en">
                <a:solidFill>
                  <a:schemeClr val="dk1"/>
                </a:solidFill>
              </a:rPr>
              <a:t>It uses Bayes’ theorem as its base.</a:t>
            </a:r>
            <a:endParaRPr>
              <a:solidFill>
                <a:schemeClr val="dk1"/>
              </a:solidFill>
            </a:endParaRPr>
          </a:p>
          <a:p>
            <a:pPr indent="-353961" lvl="0" marL="457200" rtl="0" algn="l">
              <a:lnSpc>
                <a:spcPct val="115000"/>
              </a:lnSpc>
              <a:spcBef>
                <a:spcPts val="600"/>
              </a:spcBef>
              <a:spcAft>
                <a:spcPts val="0"/>
              </a:spcAft>
              <a:buClr>
                <a:schemeClr val="dk1"/>
              </a:buClr>
              <a:buSzPct val="129032"/>
              <a:buChar char="⬡"/>
            </a:pPr>
            <a:r>
              <a:rPr lang="en">
                <a:solidFill>
                  <a:schemeClr val="dk1"/>
                </a:solidFill>
              </a:rPr>
              <a:t>Mostly used to get the base accuracy of the dataset.</a:t>
            </a:r>
            <a:endParaRPr>
              <a:solidFill>
                <a:schemeClr val="dk1"/>
              </a:solidFill>
            </a:endParaRPr>
          </a:p>
          <a:p>
            <a:pPr indent="-353961" lvl="0" marL="457200" rtl="0" algn="l">
              <a:lnSpc>
                <a:spcPct val="115000"/>
              </a:lnSpc>
              <a:spcBef>
                <a:spcPts val="600"/>
              </a:spcBef>
              <a:spcAft>
                <a:spcPts val="0"/>
              </a:spcAft>
              <a:buClr>
                <a:schemeClr val="dk1"/>
              </a:buClr>
              <a:buSzPct val="129032"/>
              <a:buChar char="⬡"/>
            </a:pPr>
            <a:r>
              <a:rPr lang="en">
                <a:solidFill>
                  <a:schemeClr val="dk1"/>
                </a:solidFill>
              </a:rPr>
              <a:t>Mostly used with:</a:t>
            </a:r>
            <a:endParaRPr>
              <a:solidFill>
                <a:schemeClr val="dk1"/>
              </a:solidFill>
            </a:endParaRPr>
          </a:p>
          <a:p>
            <a:pPr indent="-411281" lvl="1" marL="914400" rtl="0" algn="l">
              <a:lnSpc>
                <a:spcPct val="115000"/>
              </a:lnSpc>
              <a:spcBef>
                <a:spcPts val="0"/>
              </a:spcBef>
              <a:spcAft>
                <a:spcPts val="0"/>
              </a:spcAft>
              <a:buClr>
                <a:schemeClr val="dk1"/>
              </a:buClr>
              <a:buSzPct val="189419"/>
              <a:buChar char="∙"/>
            </a:pPr>
            <a:r>
              <a:rPr lang="en" sz="1785">
                <a:solidFill>
                  <a:schemeClr val="dk1"/>
                </a:solidFill>
              </a:rPr>
              <a:t>Real time Prediction.</a:t>
            </a:r>
            <a:endParaRPr sz="2685">
              <a:solidFill>
                <a:schemeClr val="dk1"/>
              </a:solidFill>
            </a:endParaRPr>
          </a:p>
          <a:p>
            <a:pPr indent="-411281" lvl="1" marL="914400" rtl="0" algn="l">
              <a:lnSpc>
                <a:spcPct val="115000"/>
              </a:lnSpc>
              <a:spcBef>
                <a:spcPts val="0"/>
              </a:spcBef>
              <a:spcAft>
                <a:spcPts val="0"/>
              </a:spcAft>
              <a:buClr>
                <a:schemeClr val="dk1"/>
              </a:buClr>
              <a:buSzPct val="189419"/>
              <a:buChar char="∙"/>
            </a:pPr>
            <a:r>
              <a:rPr lang="en" sz="1785">
                <a:solidFill>
                  <a:schemeClr val="dk1"/>
                </a:solidFill>
              </a:rPr>
              <a:t>Multi class Prediction.</a:t>
            </a:r>
            <a:endParaRPr sz="2685">
              <a:solidFill>
                <a:schemeClr val="dk1"/>
              </a:solidFill>
            </a:endParaRPr>
          </a:p>
          <a:p>
            <a:pPr indent="-411281" lvl="1" marL="914400" rtl="0" algn="l">
              <a:lnSpc>
                <a:spcPct val="115000"/>
              </a:lnSpc>
              <a:spcBef>
                <a:spcPts val="0"/>
              </a:spcBef>
              <a:spcAft>
                <a:spcPts val="0"/>
              </a:spcAft>
              <a:buClr>
                <a:schemeClr val="dk1"/>
              </a:buClr>
              <a:buSzPct val="189419"/>
              <a:buChar char="∙"/>
            </a:pPr>
            <a:r>
              <a:rPr lang="en" sz="1785">
                <a:solidFill>
                  <a:schemeClr val="dk1"/>
                </a:solidFill>
              </a:rPr>
              <a:t>Text classification/ Spam Filtering/ Sentiment Analysis, and Recommendation Systems.</a:t>
            </a:r>
            <a:endParaRPr sz="2685">
              <a:solidFill>
                <a:schemeClr val="dk1"/>
              </a:solidFill>
            </a:endParaRPr>
          </a:p>
        </p:txBody>
      </p:sp>
      <p:pic>
        <p:nvPicPr>
          <p:cNvPr descr="A picture containing chart&#10;&#10;Description automatically generated" id="1897" name="Google Shape;1897;p267"/>
          <p:cNvPicPr preferRelativeResize="0"/>
          <p:nvPr/>
        </p:nvPicPr>
        <p:blipFill rotWithShape="1">
          <a:blip r:embed="rId3">
            <a:alphaModFix/>
          </a:blip>
          <a:srcRect b="0" l="0" r="921" t="6305"/>
          <a:stretch/>
        </p:blipFill>
        <p:spPr>
          <a:xfrm>
            <a:off x="5618487" y="1140081"/>
            <a:ext cx="3438263" cy="3038678"/>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26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Types</a:t>
            </a:r>
            <a:endParaRPr/>
          </a:p>
        </p:txBody>
      </p:sp>
      <p:sp>
        <p:nvSpPr>
          <p:cNvPr id="1903" name="Google Shape;1903;p268"/>
          <p:cNvSpPr txBox="1"/>
          <p:nvPr>
            <p:ph idx="1" type="body"/>
          </p:nvPr>
        </p:nvSpPr>
        <p:spPr>
          <a:xfrm>
            <a:off x="580550" y="1352550"/>
            <a:ext cx="6539700" cy="3161700"/>
          </a:xfrm>
          <a:prstGeom prst="rect">
            <a:avLst/>
          </a:prstGeom>
        </p:spPr>
        <p:txBody>
          <a:bodyPr anchorCtr="0" anchor="t" bIns="0" lIns="0" spcFirstLastPara="1" rIns="0" wrap="square" tIns="0">
            <a:noAutofit/>
          </a:bodyPr>
          <a:lstStyle/>
          <a:p>
            <a:pPr indent="-342900" lvl="0" marL="457200" rtl="0" algn="l">
              <a:lnSpc>
                <a:spcPct val="200000"/>
              </a:lnSpc>
              <a:spcBef>
                <a:spcPts val="600"/>
              </a:spcBef>
              <a:spcAft>
                <a:spcPts val="0"/>
              </a:spcAft>
              <a:buSzPts val="1800"/>
              <a:buChar char="⬡"/>
            </a:pPr>
            <a:r>
              <a:rPr lang="en"/>
              <a:t>Multinomial Naïve Bayes → for text (word counts).</a:t>
            </a:r>
            <a:endParaRPr/>
          </a:p>
          <a:p>
            <a:pPr indent="-342900" lvl="0" marL="457200" rtl="0" algn="l">
              <a:lnSpc>
                <a:spcPct val="200000"/>
              </a:lnSpc>
              <a:spcBef>
                <a:spcPts val="0"/>
              </a:spcBef>
              <a:spcAft>
                <a:spcPts val="0"/>
              </a:spcAft>
              <a:buSzPts val="1800"/>
              <a:buChar char="⬡"/>
            </a:pPr>
            <a:r>
              <a:rPr lang="en"/>
              <a:t>Bernoulli Naïve Bayes → for binary data (0/1 features).</a:t>
            </a:r>
            <a:endParaRPr/>
          </a:p>
          <a:p>
            <a:pPr indent="-342900" lvl="0" marL="457200" rtl="0" algn="l">
              <a:lnSpc>
                <a:spcPct val="200000"/>
              </a:lnSpc>
              <a:spcBef>
                <a:spcPts val="0"/>
              </a:spcBef>
              <a:spcAft>
                <a:spcPts val="0"/>
              </a:spcAft>
              <a:buSzPts val="1800"/>
              <a:buChar char="⬡"/>
            </a:pPr>
            <a:r>
              <a:rPr lang="en"/>
              <a:t>Gaussian Naïve Bayes → for numerical (continuous) data.</a:t>
            </a:r>
            <a:endParaRPr/>
          </a:p>
          <a:p>
            <a:pPr indent="0" lvl="0" marL="457200" rtl="0" algn="l">
              <a:lnSpc>
                <a:spcPct val="200000"/>
              </a:lnSpc>
              <a:spcBef>
                <a:spcPts val="60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269"/>
          <p:cNvSpPr txBox="1"/>
          <p:nvPr>
            <p:ph type="title"/>
          </p:nvPr>
        </p:nvSpPr>
        <p:spPr>
          <a:xfrm>
            <a:off x="187048" y="140994"/>
            <a:ext cx="2592900" cy="412800"/>
          </a:xfrm>
          <a:prstGeom prst="rect">
            <a:avLst/>
          </a:prstGeom>
          <a:noFill/>
          <a:ln>
            <a:noFill/>
          </a:ln>
        </p:spPr>
        <p:txBody>
          <a:bodyPr anchorCtr="0" anchor="b" bIns="0" lIns="0" spcFirstLastPara="1" rIns="0" wrap="square" tIns="0">
            <a:normAutofit fontScale="90000"/>
          </a:bodyPr>
          <a:lstStyle/>
          <a:p>
            <a:pPr indent="0" lvl="0" marL="0" rtl="0" algn="l">
              <a:lnSpc>
                <a:spcPct val="100000"/>
              </a:lnSpc>
              <a:spcBef>
                <a:spcPts val="0"/>
              </a:spcBef>
              <a:spcAft>
                <a:spcPts val="0"/>
              </a:spcAft>
              <a:buSzPct val="126982"/>
              <a:buNone/>
            </a:pPr>
            <a:r>
              <a:rPr b="1" lang="en"/>
              <a:t>Example</a:t>
            </a:r>
            <a:r>
              <a:rPr lang="en"/>
              <a:t>:</a:t>
            </a:r>
            <a:endParaRPr/>
          </a:p>
        </p:txBody>
      </p:sp>
      <p:pic>
        <p:nvPicPr>
          <p:cNvPr id="1909" name="Google Shape;1909;p269"/>
          <p:cNvPicPr preferRelativeResize="0"/>
          <p:nvPr/>
        </p:nvPicPr>
        <p:blipFill rotWithShape="1">
          <a:blip r:embed="rId3">
            <a:alphaModFix/>
          </a:blip>
          <a:srcRect b="0" l="0" r="0" t="0"/>
          <a:stretch/>
        </p:blipFill>
        <p:spPr>
          <a:xfrm>
            <a:off x="91300" y="1865826"/>
            <a:ext cx="6972299" cy="3277675"/>
          </a:xfrm>
          <a:prstGeom prst="rect">
            <a:avLst/>
          </a:prstGeom>
          <a:noFill/>
          <a:ln>
            <a:noFill/>
          </a:ln>
        </p:spPr>
      </p:pic>
      <p:pic>
        <p:nvPicPr>
          <p:cNvPr id="1910" name="Google Shape;1910;p269"/>
          <p:cNvPicPr preferRelativeResize="0"/>
          <p:nvPr/>
        </p:nvPicPr>
        <p:blipFill rotWithShape="1">
          <a:blip r:embed="rId4">
            <a:alphaModFix/>
          </a:blip>
          <a:srcRect b="0" l="0" r="0" t="0"/>
          <a:stretch/>
        </p:blipFill>
        <p:spPr>
          <a:xfrm>
            <a:off x="5280275" y="0"/>
            <a:ext cx="3350725" cy="2347375"/>
          </a:xfrm>
          <a:prstGeom prst="rect">
            <a:avLst/>
          </a:prstGeom>
          <a:noFill/>
          <a:ln>
            <a:noFill/>
          </a:ln>
        </p:spPr>
      </p:pic>
      <p:sp>
        <p:nvSpPr>
          <p:cNvPr id="1911" name="Google Shape;1911;p269"/>
          <p:cNvSpPr txBox="1"/>
          <p:nvPr/>
        </p:nvSpPr>
        <p:spPr>
          <a:xfrm>
            <a:off x="759325" y="731000"/>
            <a:ext cx="4582500" cy="692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en" sz="1100">
                <a:solidFill>
                  <a:schemeClr val="dk1"/>
                </a:solidFill>
              </a:rPr>
              <a:t>Priors</a:t>
            </a:r>
            <a:r>
              <a:rPr lang="en" sz="1100">
                <a:solidFill>
                  <a:schemeClr val="dk1"/>
                </a:solidFill>
              </a:rPr>
              <a:t>: احتمال كل كلاس حسب عدد الأمثلة.</a:t>
            </a:r>
            <a:br>
              <a:rPr lang="en" sz="1100">
                <a:solidFill>
                  <a:schemeClr val="dk1"/>
                </a:solidFill>
              </a:rPr>
            </a:br>
            <a:endParaRPr sz="1100">
              <a:solidFill>
                <a:schemeClr val="dk1"/>
              </a:solidFill>
            </a:endParaRPr>
          </a:p>
          <a:p>
            <a:pPr indent="0" lvl="0" marL="0" rtl="1" algn="r">
              <a:spcBef>
                <a:spcPts val="0"/>
              </a:spcBef>
              <a:spcAft>
                <a:spcPts val="0"/>
              </a:spcAft>
              <a:buNone/>
            </a:pPr>
            <a:r>
              <a:rPr b="1" lang="en" sz="1100">
                <a:solidFill>
                  <a:schemeClr val="dk1"/>
                </a:solidFill>
              </a:rPr>
              <a:t>Likelihoods</a:t>
            </a:r>
            <a:r>
              <a:rPr lang="en" sz="1100">
                <a:solidFill>
                  <a:schemeClr val="dk1"/>
                </a:solidFill>
              </a:rPr>
              <a:t>: لكل Feature، عد كم مرة ظهر مع كل كلاس.</a:t>
            </a:r>
            <a:endParaRPr sz="1100">
              <a:solidFill>
                <a:schemeClr val="dk1"/>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pic>
        <p:nvPicPr>
          <p:cNvPr id="1916" name="Google Shape;1916;p270"/>
          <p:cNvPicPr preferRelativeResize="0"/>
          <p:nvPr/>
        </p:nvPicPr>
        <p:blipFill rotWithShape="1">
          <a:blip r:embed="rId3">
            <a:alphaModFix/>
          </a:blip>
          <a:srcRect b="0" l="0" r="0" t="0"/>
          <a:stretch/>
        </p:blipFill>
        <p:spPr>
          <a:xfrm>
            <a:off x="965200" y="713119"/>
            <a:ext cx="6038850" cy="2028825"/>
          </a:xfrm>
          <a:prstGeom prst="rect">
            <a:avLst/>
          </a:prstGeom>
          <a:noFill/>
          <a:ln>
            <a:noFill/>
          </a:ln>
        </p:spPr>
      </p:pic>
      <p:sp>
        <p:nvSpPr>
          <p:cNvPr id="1917" name="Google Shape;1917;p270"/>
          <p:cNvSpPr txBox="1"/>
          <p:nvPr/>
        </p:nvSpPr>
        <p:spPr>
          <a:xfrm>
            <a:off x="0" y="254000"/>
            <a:ext cx="30000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40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Calculate Priors</a:t>
            </a:r>
            <a:endParaRPr b="1" i="0" sz="1650" u="none" cap="none" strike="noStrike">
              <a:solidFill>
                <a:srgbClr val="0D0D0D"/>
              </a:solidFill>
              <a:highlight>
                <a:srgbClr val="FFFFFF"/>
              </a:highlight>
              <a:latin typeface="Roboto"/>
              <a:ea typeface="Roboto"/>
              <a:cs typeface="Roboto"/>
              <a:sym typeface="Roboto"/>
            </a:endParaRPr>
          </a:p>
        </p:txBody>
      </p:sp>
      <p:pic>
        <p:nvPicPr>
          <p:cNvPr id="1918" name="Google Shape;1918;p270"/>
          <p:cNvPicPr preferRelativeResize="0"/>
          <p:nvPr/>
        </p:nvPicPr>
        <p:blipFill rotWithShape="1">
          <a:blip r:embed="rId4">
            <a:alphaModFix/>
          </a:blip>
          <a:srcRect b="0" l="0" r="0" t="0"/>
          <a:stretch/>
        </p:blipFill>
        <p:spPr>
          <a:xfrm>
            <a:off x="6497825" y="-2"/>
            <a:ext cx="2646175" cy="1853800"/>
          </a:xfrm>
          <a:prstGeom prst="rect">
            <a:avLst/>
          </a:prstGeom>
          <a:noFill/>
          <a:ln>
            <a:noFill/>
          </a:ln>
        </p:spPr>
      </p:pic>
      <p:grpSp>
        <p:nvGrpSpPr>
          <p:cNvPr id="1919" name="Google Shape;1919;p270"/>
          <p:cNvGrpSpPr/>
          <p:nvPr/>
        </p:nvGrpSpPr>
        <p:grpSpPr>
          <a:xfrm>
            <a:off x="41025" y="2728270"/>
            <a:ext cx="4411525" cy="1583324"/>
            <a:chOff x="0" y="2584626"/>
            <a:chExt cx="4411525" cy="1583324"/>
          </a:xfrm>
        </p:grpSpPr>
        <p:sp>
          <p:nvSpPr>
            <p:cNvPr id="1920" name="Google Shape;1920;p270"/>
            <p:cNvSpPr txBox="1"/>
            <p:nvPr/>
          </p:nvSpPr>
          <p:spPr>
            <a:xfrm>
              <a:off x="0" y="2584626"/>
              <a:ext cx="30000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40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Calculate Likelihoods</a:t>
              </a:r>
              <a:endParaRPr b="1" i="0" sz="1650" u="none" cap="none" strike="noStrike">
                <a:solidFill>
                  <a:srgbClr val="0D0D0D"/>
                </a:solidFill>
                <a:highlight>
                  <a:srgbClr val="FFFFFF"/>
                </a:highlight>
                <a:latin typeface="Roboto"/>
                <a:ea typeface="Roboto"/>
                <a:cs typeface="Roboto"/>
                <a:sym typeface="Roboto"/>
              </a:endParaRPr>
            </a:p>
          </p:txBody>
        </p:sp>
        <p:sp>
          <p:nvSpPr>
            <p:cNvPr id="1921" name="Google Shape;1921;p270"/>
            <p:cNvSpPr txBox="1"/>
            <p:nvPr/>
          </p:nvSpPr>
          <p:spPr>
            <a:xfrm>
              <a:off x="239425" y="3005750"/>
              <a:ext cx="4172100" cy="1162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0D0D0D"/>
                </a:buClr>
                <a:buSzPts val="1200"/>
                <a:buFont typeface="Roboto"/>
                <a:buChar char="●"/>
              </a:pPr>
              <a:r>
                <a:rPr b="1" i="0" lang="en" sz="1200" u="none" cap="none" strike="noStrike">
                  <a:solidFill>
                    <a:srgbClr val="0D0D0D"/>
                  </a:solidFill>
                  <a:highlight>
                    <a:srgbClr val="FFFFFF"/>
                  </a:highlight>
                  <a:latin typeface="Roboto"/>
                  <a:ea typeface="Roboto"/>
                  <a:cs typeface="Roboto"/>
                  <a:sym typeface="Roboto"/>
                </a:rPr>
                <a:t>Likelihoods for "spam" class:(1,3,</a:t>
              </a:r>
              <a:r>
                <a:rPr b="1" lang="en" sz="1200">
                  <a:solidFill>
                    <a:srgbClr val="0D0D0D"/>
                  </a:solidFill>
                  <a:highlight>
                    <a:srgbClr val="FFFFFF"/>
                  </a:highlight>
                  <a:latin typeface="Roboto"/>
                  <a:ea typeface="Roboto"/>
                  <a:cs typeface="Roboto"/>
                  <a:sym typeface="Roboto"/>
                </a:rPr>
                <a:t>5</a:t>
              </a:r>
              <a:r>
                <a:rPr b="1" i="0" lang="en" sz="1200" u="none" cap="none" strike="noStrike">
                  <a:solidFill>
                    <a:srgbClr val="0D0D0D"/>
                  </a:solidFill>
                  <a:highlight>
                    <a:srgbClr val="FFFFFF"/>
                  </a:highlight>
                  <a:latin typeface="Roboto"/>
                  <a:ea typeface="Roboto"/>
                  <a:cs typeface="Roboto"/>
                  <a:sym typeface="Roboto"/>
                </a:rPr>
                <a:t>)</a:t>
              </a:r>
              <a:endParaRPr b="1" i="0" sz="1200" u="none" cap="none" strike="noStrike">
                <a:solidFill>
                  <a:srgbClr val="0D0D0D"/>
                </a:solidFill>
                <a:highlight>
                  <a:srgbClr val="FFFFFF"/>
                </a:highlight>
                <a:latin typeface="Roboto"/>
                <a:ea typeface="Roboto"/>
                <a:cs typeface="Roboto"/>
                <a:sym typeface="Roboto"/>
              </a:endParaRPr>
            </a:p>
            <a:p>
              <a:pPr indent="-304800" lvl="0" marL="914400" marR="0" rtl="0" algn="l">
                <a:lnSpc>
                  <a:spcPct val="150000"/>
                </a:lnSpc>
                <a:spcBef>
                  <a:spcPts val="0"/>
                </a:spcBef>
                <a:spcAft>
                  <a:spcPts val="0"/>
                </a:spcAft>
                <a:buClr>
                  <a:srgbClr val="0D0D0D"/>
                </a:buClr>
                <a:buSzPts val="1200"/>
                <a:buFont typeface="Roboto"/>
                <a:buChar char="●"/>
              </a:pPr>
              <a:r>
                <a:rPr lang="en" sz="1100">
                  <a:solidFill>
                    <a:schemeClr val="dk1"/>
                  </a:solidFill>
                </a:rPr>
                <a:t>buy=1 → 1/3 , buy=0 → 2/3</a:t>
              </a:r>
              <a:endParaRPr sz="1100">
                <a:solidFill>
                  <a:schemeClr val="dk1"/>
                </a:solidFill>
              </a:endParaRPr>
            </a:p>
            <a:p>
              <a:pPr indent="-298450" lvl="0" marL="914400" rtl="0" algn="l">
                <a:lnSpc>
                  <a:spcPct val="150000"/>
                </a:lnSpc>
                <a:spcBef>
                  <a:spcPts val="0"/>
                </a:spcBef>
                <a:spcAft>
                  <a:spcPts val="0"/>
                </a:spcAft>
                <a:buClr>
                  <a:schemeClr val="dk1"/>
                </a:buClr>
                <a:buSzPts val="1100"/>
                <a:buChar char="●"/>
              </a:pPr>
              <a:r>
                <a:rPr lang="en" sz="1100">
                  <a:solidFill>
                    <a:schemeClr val="dk1"/>
                  </a:solidFill>
                </a:rPr>
                <a:t>cheap=1 → 2/3 , cheap=0 →1/3</a:t>
              </a:r>
              <a:endParaRPr sz="1100">
                <a:solidFill>
                  <a:schemeClr val="dk1"/>
                </a:solidFill>
              </a:endParaRPr>
            </a:p>
            <a:p>
              <a:pPr indent="-298450" lvl="0" marL="914400" rtl="0" algn="l">
                <a:lnSpc>
                  <a:spcPct val="150000"/>
                </a:lnSpc>
                <a:spcBef>
                  <a:spcPts val="0"/>
                </a:spcBef>
                <a:spcAft>
                  <a:spcPts val="0"/>
                </a:spcAft>
                <a:buClr>
                  <a:schemeClr val="dk1"/>
                </a:buClr>
                <a:buSzPts val="1100"/>
                <a:buChar char="●"/>
              </a:pPr>
              <a:r>
                <a:rPr lang="en" sz="1100">
                  <a:solidFill>
                    <a:schemeClr val="dk1"/>
                  </a:solidFill>
                </a:rPr>
                <a:t>offer=1 → 3/3=1 , offer=0 → 0</a:t>
              </a:r>
              <a:endParaRPr b="1" sz="1200">
                <a:solidFill>
                  <a:srgbClr val="0D0D0D"/>
                </a:solidFill>
                <a:highlight>
                  <a:srgbClr val="FFFFFF"/>
                </a:highlight>
                <a:latin typeface="Roboto"/>
                <a:ea typeface="Roboto"/>
                <a:cs typeface="Roboto"/>
                <a:sym typeface="Roboto"/>
              </a:endParaRPr>
            </a:p>
          </p:txBody>
        </p:sp>
      </p:grpSp>
      <p:sp>
        <p:nvSpPr>
          <p:cNvPr id="1922" name="Google Shape;1922;p270"/>
          <p:cNvSpPr txBox="1"/>
          <p:nvPr/>
        </p:nvSpPr>
        <p:spPr>
          <a:xfrm>
            <a:off x="4452550" y="3149394"/>
            <a:ext cx="4172100" cy="1139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0D0D0D"/>
              </a:buClr>
              <a:buSzPts val="1200"/>
              <a:buFont typeface="Roboto"/>
              <a:buChar char="●"/>
            </a:pPr>
            <a:r>
              <a:rPr b="1" i="0" lang="en" sz="1200" u="none" cap="none" strike="noStrike">
                <a:solidFill>
                  <a:srgbClr val="0D0D0D"/>
                </a:solidFill>
                <a:highlight>
                  <a:srgbClr val="FFFFFF"/>
                </a:highlight>
                <a:latin typeface="Roboto"/>
                <a:ea typeface="Roboto"/>
                <a:cs typeface="Roboto"/>
                <a:sym typeface="Roboto"/>
              </a:rPr>
              <a:t>Likelihoods for "</a:t>
            </a:r>
            <a:r>
              <a:rPr b="1" lang="en" sz="1200">
                <a:solidFill>
                  <a:srgbClr val="0D0D0D"/>
                </a:solidFill>
                <a:highlight>
                  <a:srgbClr val="FFFFFF"/>
                </a:highlight>
                <a:latin typeface="Roboto"/>
                <a:ea typeface="Roboto"/>
                <a:cs typeface="Roboto"/>
                <a:sym typeface="Roboto"/>
              </a:rPr>
              <a:t>not </a:t>
            </a:r>
            <a:r>
              <a:rPr b="1" i="0" lang="en" sz="1200" u="none" cap="none" strike="noStrike">
                <a:solidFill>
                  <a:srgbClr val="0D0D0D"/>
                </a:solidFill>
                <a:highlight>
                  <a:srgbClr val="FFFFFF"/>
                </a:highlight>
                <a:latin typeface="Roboto"/>
                <a:ea typeface="Roboto"/>
                <a:cs typeface="Roboto"/>
                <a:sym typeface="Roboto"/>
              </a:rPr>
              <a:t>spam" class: </a:t>
            </a:r>
            <a:r>
              <a:rPr b="1" lang="en" sz="1200">
                <a:solidFill>
                  <a:srgbClr val="0D0D0D"/>
                </a:solidFill>
                <a:highlight>
                  <a:srgbClr val="FFFFFF"/>
                </a:highlight>
                <a:latin typeface="Roboto"/>
                <a:ea typeface="Roboto"/>
                <a:cs typeface="Roboto"/>
                <a:sym typeface="Roboto"/>
              </a:rPr>
              <a:t>(2,4)</a:t>
            </a:r>
            <a:endParaRPr b="1" i="0" sz="1200" u="none" cap="none" strike="noStrike">
              <a:solidFill>
                <a:srgbClr val="0D0D0D"/>
              </a:solidFill>
              <a:highlight>
                <a:srgbClr val="FFFFFF"/>
              </a:highlight>
              <a:latin typeface="Roboto"/>
              <a:ea typeface="Roboto"/>
              <a:cs typeface="Roboto"/>
              <a:sym typeface="Roboto"/>
            </a:endParaRPr>
          </a:p>
          <a:p>
            <a:pPr indent="-298450" lvl="0" marL="914400" rtl="0" algn="l">
              <a:lnSpc>
                <a:spcPct val="150000"/>
              </a:lnSpc>
              <a:spcBef>
                <a:spcPts val="0"/>
              </a:spcBef>
              <a:spcAft>
                <a:spcPts val="0"/>
              </a:spcAft>
              <a:buClr>
                <a:schemeClr val="dk1"/>
              </a:buClr>
              <a:buSzPts val="1100"/>
              <a:buChar char="●"/>
            </a:pPr>
            <a:r>
              <a:rPr lang="en" sz="1100">
                <a:solidFill>
                  <a:schemeClr val="dk1"/>
                </a:solidFill>
              </a:rPr>
              <a:t>buy=1 → 2/2=1 , buy=0 → 0</a:t>
            </a:r>
            <a:endParaRPr sz="1100">
              <a:solidFill>
                <a:schemeClr val="dk1"/>
              </a:solidFill>
            </a:endParaRPr>
          </a:p>
          <a:p>
            <a:pPr indent="-298450" lvl="0" marL="914400" rtl="0" algn="l">
              <a:lnSpc>
                <a:spcPct val="150000"/>
              </a:lnSpc>
              <a:spcBef>
                <a:spcPts val="0"/>
              </a:spcBef>
              <a:spcAft>
                <a:spcPts val="0"/>
              </a:spcAft>
              <a:buClr>
                <a:schemeClr val="dk1"/>
              </a:buClr>
              <a:buSzPts val="1100"/>
              <a:buChar char="●"/>
            </a:pPr>
            <a:r>
              <a:rPr lang="en" sz="1100">
                <a:solidFill>
                  <a:schemeClr val="dk1"/>
                </a:solidFill>
              </a:rPr>
              <a:t>cheap=1 → 1/2 , cheap=0 → 1/2</a:t>
            </a:r>
            <a:endParaRPr sz="1100">
              <a:solidFill>
                <a:schemeClr val="dk1"/>
              </a:solidFill>
            </a:endParaRPr>
          </a:p>
          <a:p>
            <a:pPr indent="-298450" lvl="0" marL="914400" rtl="0" algn="l">
              <a:lnSpc>
                <a:spcPct val="150000"/>
              </a:lnSpc>
              <a:spcBef>
                <a:spcPts val="0"/>
              </a:spcBef>
              <a:spcAft>
                <a:spcPts val="0"/>
              </a:spcAft>
              <a:buClr>
                <a:schemeClr val="dk1"/>
              </a:buClr>
              <a:buSzPts val="1100"/>
              <a:buChar char="●"/>
            </a:pPr>
            <a:r>
              <a:rPr lang="en" sz="1100">
                <a:solidFill>
                  <a:schemeClr val="dk1"/>
                </a:solidFill>
              </a:rPr>
              <a:t>offer=1 → 0 , offer=0 → 2/2=1</a:t>
            </a:r>
            <a:endParaRPr sz="1100">
              <a:solidFill>
                <a:schemeClr val="dk1"/>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271"/>
          <p:cNvSpPr txBox="1"/>
          <p:nvPr/>
        </p:nvSpPr>
        <p:spPr>
          <a:xfrm>
            <a:off x="0" y="154925"/>
            <a:ext cx="80391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New Email to Classify</a:t>
            </a:r>
            <a:endParaRPr b="1" i="0" sz="1650" u="none" cap="none" strike="noStrike">
              <a:solidFill>
                <a:srgbClr val="0D0D0D"/>
              </a:solidFill>
              <a:highlight>
                <a:srgbClr val="FFFFFF"/>
              </a:highlight>
              <a:latin typeface="Roboto"/>
              <a:ea typeface="Roboto"/>
              <a:cs typeface="Roboto"/>
              <a:sym typeface="Roboto"/>
            </a:endParaRPr>
          </a:p>
          <a:p>
            <a:pPr indent="-336550" lvl="0" marL="457200" marR="0" rtl="0" algn="l">
              <a:lnSpc>
                <a:spcPct val="150000"/>
              </a:lnSpc>
              <a:spcBef>
                <a:spcPts val="600"/>
              </a:spcBef>
              <a:spcAft>
                <a:spcPts val="0"/>
              </a:spcAft>
              <a:buClr>
                <a:srgbClr val="0D0D0D"/>
              </a:buClr>
              <a:buSzPts val="1700"/>
              <a:buFont typeface="Roboto"/>
              <a:buChar char="●"/>
            </a:pPr>
            <a:r>
              <a:rPr b="0" i="0" lang="en" sz="1700" u="none" cap="none" strike="noStrike">
                <a:solidFill>
                  <a:srgbClr val="0D0D0D"/>
                </a:solidFill>
                <a:highlight>
                  <a:srgbClr val="FFFFFF"/>
                </a:highlight>
                <a:latin typeface="Roboto"/>
                <a:ea typeface="Roboto"/>
                <a:cs typeface="Roboto"/>
                <a:sym typeface="Roboto"/>
              </a:rPr>
              <a:t>New Email: 	</a:t>
            </a:r>
            <a:r>
              <a:rPr b="0" i="0" lang="en" sz="1950" u="none" cap="none" strike="noStrike">
                <a:solidFill>
                  <a:srgbClr val="0D0D0D"/>
                </a:solidFill>
                <a:highlight>
                  <a:srgbClr val="FFFFFF"/>
                </a:highlight>
                <a:latin typeface="Times New Roman"/>
                <a:ea typeface="Times New Roman"/>
                <a:cs typeface="Times New Roman"/>
                <a:sym typeface="Times New Roman"/>
              </a:rPr>
              <a:t>"𝑏𝑢𝑦"=1,"𝑐ℎ𝑒𝑎𝑝"=1,"𝑜𝑓𝑓𝑒𝑟"=0</a:t>
            </a:r>
            <a:endParaRPr b="0" i="0" sz="1950" u="none" cap="none" strike="noStrike">
              <a:solidFill>
                <a:srgbClr val="0D0D0D"/>
              </a:solidFill>
              <a:highlight>
                <a:srgbClr val="FFFFFF"/>
              </a:highlight>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0D0D0D"/>
              </a:buClr>
              <a:buSzPts val="1700"/>
              <a:buFont typeface="Roboto"/>
              <a:buChar char="●"/>
            </a:pPr>
            <a:r>
              <a:rPr b="0" i="0" lang="en" sz="1700" u="none" cap="none" strike="noStrike">
                <a:solidFill>
                  <a:srgbClr val="0D0D0D"/>
                </a:solidFill>
                <a:highlight>
                  <a:srgbClr val="FFFFFF"/>
                </a:highlight>
                <a:latin typeface="Roboto"/>
                <a:ea typeface="Roboto"/>
                <a:cs typeface="Roboto"/>
                <a:sym typeface="Roboto"/>
              </a:rPr>
              <a:t>Objective: Determine whether the new email is "spam" or "not spam".</a:t>
            </a:r>
            <a:endParaRPr b="0" i="0" sz="1700" u="none" cap="none" strike="noStrike">
              <a:solidFill>
                <a:srgbClr val="0D0D0D"/>
              </a:solidFill>
              <a:highlight>
                <a:srgbClr val="FFFFFF"/>
              </a:highlight>
              <a:latin typeface="Roboto"/>
              <a:ea typeface="Roboto"/>
              <a:cs typeface="Roboto"/>
              <a:sym typeface="Roboto"/>
            </a:endParaRPr>
          </a:p>
        </p:txBody>
      </p:sp>
      <p:pic>
        <p:nvPicPr>
          <p:cNvPr id="1928" name="Google Shape;1928;p271"/>
          <p:cNvPicPr preferRelativeResize="0"/>
          <p:nvPr/>
        </p:nvPicPr>
        <p:blipFill rotWithShape="1">
          <a:blip r:embed="rId3">
            <a:alphaModFix/>
          </a:blip>
          <a:srcRect b="0" l="34554" r="0" t="0"/>
          <a:stretch/>
        </p:blipFill>
        <p:spPr>
          <a:xfrm>
            <a:off x="977528" y="3245637"/>
            <a:ext cx="8166472" cy="310750"/>
          </a:xfrm>
          <a:prstGeom prst="rect">
            <a:avLst/>
          </a:prstGeom>
          <a:noFill/>
          <a:ln>
            <a:noFill/>
          </a:ln>
        </p:spPr>
      </p:pic>
      <p:grpSp>
        <p:nvGrpSpPr>
          <p:cNvPr id="1929" name="Google Shape;1929;p271"/>
          <p:cNvGrpSpPr/>
          <p:nvPr/>
        </p:nvGrpSpPr>
        <p:grpSpPr>
          <a:xfrm>
            <a:off x="76200" y="1692450"/>
            <a:ext cx="5092698" cy="1370162"/>
            <a:chOff x="76200" y="1692450"/>
            <a:chExt cx="5092698" cy="1370162"/>
          </a:xfrm>
        </p:grpSpPr>
        <p:pic>
          <p:nvPicPr>
            <p:cNvPr id="1930" name="Google Shape;1930;p271"/>
            <p:cNvPicPr preferRelativeResize="0"/>
            <p:nvPr/>
          </p:nvPicPr>
          <p:blipFill rotWithShape="1">
            <a:blip r:embed="rId4">
              <a:alphaModFix/>
            </a:blip>
            <a:srcRect b="0" l="0" r="50862" t="0"/>
            <a:stretch/>
          </p:blipFill>
          <p:spPr>
            <a:xfrm>
              <a:off x="825500" y="2751862"/>
              <a:ext cx="4343398" cy="310750"/>
            </a:xfrm>
            <a:prstGeom prst="rect">
              <a:avLst/>
            </a:prstGeom>
            <a:noFill/>
            <a:ln>
              <a:noFill/>
            </a:ln>
          </p:spPr>
        </p:pic>
        <p:sp>
          <p:nvSpPr>
            <p:cNvPr id="1931" name="Google Shape;1931;p271"/>
            <p:cNvSpPr txBox="1"/>
            <p:nvPr/>
          </p:nvSpPr>
          <p:spPr>
            <a:xfrm>
              <a:off x="482600" y="2282813"/>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D0D0D"/>
                  </a:solidFill>
                  <a:highlight>
                    <a:srgbClr val="FFFFFF"/>
                  </a:highlight>
                  <a:latin typeface="Roboto"/>
                  <a:ea typeface="Roboto"/>
                  <a:cs typeface="Roboto"/>
                  <a:sym typeface="Roboto"/>
                </a:rPr>
                <a:t>Posterior Probability of Spam</a:t>
              </a:r>
              <a:endParaRPr b="1" i="0" sz="1700" u="none" cap="none" strike="noStrike">
                <a:solidFill>
                  <a:srgbClr val="000000"/>
                </a:solidFill>
                <a:latin typeface="Arial"/>
                <a:ea typeface="Arial"/>
                <a:cs typeface="Arial"/>
                <a:sym typeface="Arial"/>
              </a:endParaRPr>
            </a:p>
          </p:txBody>
        </p:sp>
        <p:sp>
          <p:nvSpPr>
            <p:cNvPr id="1932" name="Google Shape;1932;p271"/>
            <p:cNvSpPr txBox="1"/>
            <p:nvPr/>
          </p:nvSpPr>
          <p:spPr>
            <a:xfrm>
              <a:off x="76200" y="1790700"/>
              <a:ext cx="30000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40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Calculate Posterior for Spam</a:t>
              </a:r>
              <a:endParaRPr b="1" i="0" sz="1650" u="none" cap="none" strike="noStrike">
                <a:solidFill>
                  <a:srgbClr val="0D0D0D"/>
                </a:solidFill>
                <a:highlight>
                  <a:srgbClr val="FFFFFF"/>
                </a:highlight>
                <a:latin typeface="Roboto"/>
                <a:ea typeface="Roboto"/>
                <a:cs typeface="Roboto"/>
                <a:sym typeface="Roboto"/>
              </a:endParaRPr>
            </a:p>
          </p:txBody>
        </p:sp>
        <p:sp>
          <p:nvSpPr>
            <p:cNvPr id="1933" name="Google Shape;1933;p271"/>
            <p:cNvSpPr/>
            <p:nvPr/>
          </p:nvSpPr>
          <p:spPr>
            <a:xfrm>
              <a:off x="3076200" y="1692450"/>
              <a:ext cx="482700" cy="6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1</a:t>
              </a:r>
              <a:endParaRPr b="1" i="0" sz="2200" u="none" cap="none" strike="noStrike">
                <a:solidFill>
                  <a:srgbClr val="000000"/>
                </a:solidFill>
                <a:latin typeface="Arial"/>
                <a:ea typeface="Arial"/>
                <a:cs typeface="Arial"/>
                <a:sym typeface="Arial"/>
              </a:endParaRPr>
            </a:p>
          </p:txBody>
        </p:sp>
      </p:grpSp>
      <p:sp>
        <p:nvSpPr>
          <p:cNvPr id="1934" name="Google Shape;1934;p271"/>
          <p:cNvSpPr txBox="1"/>
          <p:nvPr/>
        </p:nvSpPr>
        <p:spPr>
          <a:xfrm>
            <a:off x="3324125" y="378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(⅓ ) * (⅔ ) * (0) * 0.6 </a:t>
            </a:r>
            <a:r>
              <a:rPr b="1" lang="en"/>
              <a:t> = 0</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272"/>
          <p:cNvSpPr txBox="1"/>
          <p:nvPr/>
        </p:nvSpPr>
        <p:spPr>
          <a:xfrm>
            <a:off x="76200" y="144125"/>
            <a:ext cx="80391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New Email to Classify</a:t>
            </a:r>
            <a:endParaRPr b="1" i="0" sz="1650" u="none" cap="none" strike="noStrike">
              <a:solidFill>
                <a:srgbClr val="0D0D0D"/>
              </a:solidFill>
              <a:highlight>
                <a:srgbClr val="FFFFFF"/>
              </a:highlight>
              <a:latin typeface="Roboto"/>
              <a:ea typeface="Roboto"/>
              <a:cs typeface="Roboto"/>
              <a:sym typeface="Roboto"/>
            </a:endParaRPr>
          </a:p>
          <a:p>
            <a:pPr indent="-336550" lvl="0" marL="457200" marR="0" rtl="0" algn="l">
              <a:lnSpc>
                <a:spcPct val="150000"/>
              </a:lnSpc>
              <a:spcBef>
                <a:spcPts val="600"/>
              </a:spcBef>
              <a:spcAft>
                <a:spcPts val="0"/>
              </a:spcAft>
              <a:buClr>
                <a:srgbClr val="0D0D0D"/>
              </a:buClr>
              <a:buSzPts val="1700"/>
              <a:buFont typeface="Roboto"/>
              <a:buChar char="●"/>
            </a:pPr>
            <a:r>
              <a:rPr b="0" i="0" lang="en" sz="1700" u="none" cap="none" strike="noStrike">
                <a:solidFill>
                  <a:srgbClr val="0D0D0D"/>
                </a:solidFill>
                <a:highlight>
                  <a:srgbClr val="FFFFFF"/>
                </a:highlight>
                <a:latin typeface="Roboto"/>
                <a:ea typeface="Roboto"/>
                <a:cs typeface="Roboto"/>
                <a:sym typeface="Roboto"/>
              </a:rPr>
              <a:t>New Email: 	</a:t>
            </a:r>
            <a:r>
              <a:rPr b="0" i="0" lang="en" sz="1950" u="none" cap="none" strike="noStrike">
                <a:solidFill>
                  <a:srgbClr val="0D0D0D"/>
                </a:solidFill>
                <a:highlight>
                  <a:srgbClr val="FFFFFF"/>
                </a:highlight>
                <a:latin typeface="Times New Roman"/>
                <a:ea typeface="Times New Roman"/>
                <a:cs typeface="Times New Roman"/>
                <a:sym typeface="Times New Roman"/>
              </a:rPr>
              <a:t>"𝑏𝑢𝑦"=1,"𝑐ℎ𝑒𝑎𝑝"=1,"𝑜𝑓𝑓𝑒𝑟"=0</a:t>
            </a:r>
            <a:endParaRPr b="0" i="0" sz="1950" u="none" cap="none" strike="noStrike">
              <a:solidFill>
                <a:srgbClr val="0D0D0D"/>
              </a:solidFill>
              <a:highlight>
                <a:srgbClr val="FFFFFF"/>
              </a:highlight>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0D0D0D"/>
              </a:buClr>
              <a:buSzPts val="1700"/>
              <a:buFont typeface="Roboto"/>
              <a:buChar char="●"/>
            </a:pPr>
            <a:r>
              <a:rPr b="0" i="0" lang="en" sz="1700" u="none" cap="none" strike="noStrike">
                <a:solidFill>
                  <a:srgbClr val="0D0D0D"/>
                </a:solidFill>
                <a:highlight>
                  <a:srgbClr val="FFFFFF"/>
                </a:highlight>
                <a:latin typeface="Roboto"/>
                <a:ea typeface="Roboto"/>
                <a:cs typeface="Roboto"/>
                <a:sym typeface="Roboto"/>
              </a:rPr>
              <a:t>Objective: Determine whether the new email is "spam" or "not spam".</a:t>
            </a:r>
            <a:endParaRPr b="0" i="0" sz="1700" u="none" cap="none" strike="noStrike">
              <a:solidFill>
                <a:srgbClr val="0D0D0D"/>
              </a:solidFill>
              <a:highlight>
                <a:srgbClr val="FFFFFF"/>
              </a:highlight>
              <a:latin typeface="Roboto"/>
              <a:ea typeface="Roboto"/>
              <a:cs typeface="Roboto"/>
              <a:sym typeface="Roboto"/>
            </a:endParaRPr>
          </a:p>
        </p:txBody>
      </p:sp>
      <p:pic>
        <p:nvPicPr>
          <p:cNvPr id="1940" name="Google Shape;1940;p272"/>
          <p:cNvPicPr preferRelativeResize="0"/>
          <p:nvPr/>
        </p:nvPicPr>
        <p:blipFill rotWithShape="1">
          <a:blip r:embed="rId3">
            <a:alphaModFix/>
          </a:blip>
          <a:srcRect b="0" l="0" r="0" t="0"/>
          <a:stretch/>
        </p:blipFill>
        <p:spPr>
          <a:xfrm>
            <a:off x="184150" y="3256415"/>
            <a:ext cx="8839204" cy="289173"/>
          </a:xfrm>
          <a:prstGeom prst="rect">
            <a:avLst/>
          </a:prstGeom>
          <a:noFill/>
          <a:ln>
            <a:noFill/>
          </a:ln>
        </p:spPr>
      </p:pic>
      <p:grpSp>
        <p:nvGrpSpPr>
          <p:cNvPr id="1941" name="Google Shape;1941;p272"/>
          <p:cNvGrpSpPr/>
          <p:nvPr/>
        </p:nvGrpSpPr>
        <p:grpSpPr>
          <a:xfrm>
            <a:off x="76200" y="1692450"/>
            <a:ext cx="7396475" cy="1370153"/>
            <a:chOff x="76200" y="1692450"/>
            <a:chExt cx="7396475" cy="1370153"/>
          </a:xfrm>
        </p:grpSpPr>
        <p:sp>
          <p:nvSpPr>
            <p:cNvPr id="1942" name="Google Shape;1942;p272"/>
            <p:cNvSpPr txBox="1"/>
            <p:nvPr/>
          </p:nvSpPr>
          <p:spPr>
            <a:xfrm>
              <a:off x="482600" y="2282825"/>
              <a:ext cx="4165500" cy="6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D0D0D"/>
                  </a:solidFill>
                  <a:highlight>
                    <a:srgbClr val="FFFFFF"/>
                  </a:highlight>
                  <a:latin typeface="Roboto"/>
                  <a:ea typeface="Roboto"/>
                  <a:cs typeface="Roboto"/>
                  <a:sym typeface="Roboto"/>
                </a:rPr>
                <a:t>Posterior Probability </a:t>
              </a:r>
              <a:r>
                <a:rPr b="1" i="0" lang="en" sz="1650" u="none" cap="none" strike="noStrike">
                  <a:solidFill>
                    <a:srgbClr val="0D0D0D"/>
                  </a:solidFill>
                  <a:highlight>
                    <a:srgbClr val="FFFFFF"/>
                  </a:highlight>
                  <a:latin typeface="Roboto"/>
                  <a:ea typeface="Roboto"/>
                  <a:cs typeface="Roboto"/>
                  <a:sym typeface="Roboto"/>
                </a:rPr>
                <a:t>for Not Spam</a:t>
              </a:r>
              <a:endParaRPr b="1" i="0" sz="165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D0D0D"/>
                </a:solidFill>
                <a:highlight>
                  <a:srgbClr val="FFFFFF"/>
                </a:highlight>
                <a:latin typeface="Roboto"/>
                <a:ea typeface="Roboto"/>
                <a:cs typeface="Roboto"/>
                <a:sym typeface="Roboto"/>
              </a:endParaRPr>
            </a:p>
          </p:txBody>
        </p:sp>
        <p:sp>
          <p:nvSpPr>
            <p:cNvPr id="1943" name="Google Shape;1943;p272"/>
            <p:cNvSpPr txBox="1"/>
            <p:nvPr/>
          </p:nvSpPr>
          <p:spPr>
            <a:xfrm>
              <a:off x="76200" y="1790700"/>
              <a:ext cx="52833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400"/>
                </a:spcAft>
                <a:buClr>
                  <a:srgbClr val="000000"/>
                </a:buClr>
                <a:buSzPts val="1650"/>
                <a:buFont typeface="Arial"/>
                <a:buNone/>
              </a:pPr>
              <a:r>
                <a:rPr b="1" i="0" lang="en" sz="1650" u="none" cap="none" strike="noStrike">
                  <a:solidFill>
                    <a:srgbClr val="0D0D0D"/>
                  </a:solidFill>
                  <a:highlight>
                    <a:srgbClr val="FFFFFF"/>
                  </a:highlight>
                  <a:latin typeface="Roboto"/>
                  <a:ea typeface="Roboto"/>
                  <a:cs typeface="Roboto"/>
                  <a:sym typeface="Roboto"/>
                </a:rPr>
                <a:t>Calculate Posterior for Not Spam</a:t>
              </a:r>
              <a:endParaRPr b="1" i="0" sz="1650" u="none" cap="none" strike="noStrike">
                <a:solidFill>
                  <a:srgbClr val="0D0D0D"/>
                </a:solidFill>
                <a:highlight>
                  <a:srgbClr val="FFFFFF"/>
                </a:highlight>
                <a:latin typeface="Roboto"/>
                <a:ea typeface="Roboto"/>
                <a:cs typeface="Roboto"/>
                <a:sym typeface="Roboto"/>
              </a:endParaRPr>
            </a:p>
          </p:txBody>
        </p:sp>
        <p:pic>
          <p:nvPicPr>
            <p:cNvPr id="1944" name="Google Shape;1944;p272"/>
            <p:cNvPicPr preferRelativeResize="0"/>
            <p:nvPr/>
          </p:nvPicPr>
          <p:blipFill rotWithShape="1">
            <a:blip r:embed="rId4">
              <a:alphaModFix/>
            </a:blip>
            <a:srcRect b="0" l="0" r="0" t="0"/>
            <a:stretch/>
          </p:blipFill>
          <p:spPr>
            <a:xfrm>
              <a:off x="1295400" y="2647103"/>
              <a:ext cx="6177275" cy="415500"/>
            </a:xfrm>
            <a:prstGeom prst="rect">
              <a:avLst/>
            </a:prstGeom>
            <a:noFill/>
            <a:ln>
              <a:noFill/>
            </a:ln>
          </p:spPr>
        </p:pic>
        <p:sp>
          <p:nvSpPr>
            <p:cNvPr id="1945" name="Google Shape;1945;p272"/>
            <p:cNvSpPr/>
            <p:nvPr/>
          </p:nvSpPr>
          <p:spPr>
            <a:xfrm>
              <a:off x="3531550" y="1692450"/>
              <a:ext cx="482700" cy="6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2</a:t>
              </a:r>
              <a:endParaRPr b="1" i="0" sz="2200" u="none" cap="none" strike="noStrike">
                <a:solidFill>
                  <a:srgbClr val="000000"/>
                </a:solidFill>
                <a:latin typeface="Arial"/>
                <a:ea typeface="Arial"/>
                <a:cs typeface="Arial"/>
                <a:sym typeface="Arial"/>
              </a:endParaRPr>
            </a:p>
          </p:txBody>
        </p:sp>
      </p:grpSp>
      <p:sp>
        <p:nvSpPr>
          <p:cNvPr id="1946" name="Google Shape;1946;p272"/>
          <p:cNvSpPr txBox="1"/>
          <p:nvPr/>
        </p:nvSpPr>
        <p:spPr>
          <a:xfrm>
            <a:off x="3324125" y="378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(1) * (½  ) * (1) * 0.4 </a:t>
            </a:r>
            <a:r>
              <a:rPr b="1" lang="en"/>
              <a:t> </a:t>
            </a:r>
            <a:r>
              <a:rPr b="1" lang="en"/>
              <a:t>= 0.2</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273"/>
          <p:cNvSpPr txBox="1"/>
          <p:nvPr/>
        </p:nvSpPr>
        <p:spPr>
          <a:xfrm>
            <a:off x="622400" y="937050"/>
            <a:ext cx="60396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 sz="2300">
                <a:solidFill>
                  <a:schemeClr val="dk1"/>
                </a:solidFill>
              </a:rPr>
              <a:t> Step 5: Final Decision</a:t>
            </a:r>
            <a:endParaRPr b="1" sz="2300">
              <a:solidFill>
                <a:schemeClr val="dk1"/>
              </a:solidFill>
            </a:endParaRPr>
          </a:p>
          <a:p>
            <a:pPr indent="-298450" lvl="0" marL="457200" rtl="0" algn="l">
              <a:lnSpc>
                <a:spcPct val="115000"/>
              </a:lnSpc>
              <a:spcBef>
                <a:spcPts val="600"/>
              </a:spcBef>
              <a:spcAft>
                <a:spcPts val="0"/>
              </a:spcAft>
              <a:buClr>
                <a:schemeClr val="dk1"/>
              </a:buClr>
              <a:buSzPts val="1100"/>
              <a:buChar char="●"/>
            </a:pPr>
            <a:r>
              <a:rPr lang="en" sz="1100">
                <a:solidFill>
                  <a:schemeClr val="dk1"/>
                </a:solidFill>
              </a:rPr>
              <a:t>Spam = 0</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Not Spam = 0.2</a:t>
            </a:r>
            <a:endParaRPr sz="1100">
              <a:solidFill>
                <a:schemeClr val="dk1"/>
              </a:solidFill>
            </a:endParaRPr>
          </a:p>
          <a:p>
            <a:pPr indent="457200" lvl="0" marL="0" rtl="0" algn="l">
              <a:lnSpc>
                <a:spcPct val="115000"/>
              </a:lnSpc>
              <a:spcBef>
                <a:spcPts val="1200"/>
              </a:spcBef>
              <a:spcAft>
                <a:spcPts val="1200"/>
              </a:spcAft>
              <a:buNone/>
            </a:pPr>
            <a:r>
              <a:rPr lang="en" sz="1100">
                <a:solidFill>
                  <a:schemeClr val="dk1"/>
                </a:solidFill>
              </a:rPr>
              <a:t>👉 </a:t>
            </a:r>
            <a:r>
              <a:rPr b="1" lang="en" sz="1100">
                <a:solidFill>
                  <a:schemeClr val="dk1"/>
                </a:solidFill>
              </a:rPr>
              <a:t>Email classify as </a:t>
            </a:r>
            <a:r>
              <a:rPr b="1" lang="en" sz="1100">
                <a:solidFill>
                  <a:schemeClr val="dk1"/>
                </a:solidFill>
              </a:rPr>
              <a:t>: Not Spam</a:t>
            </a:r>
            <a:r>
              <a:rPr lang="en" sz="1100">
                <a:solidFill>
                  <a:schemeClr val="dk1"/>
                </a:solidFill>
              </a:rPr>
              <a:t> ✅</a:t>
            </a:r>
            <a:endParaRPr sz="1100">
              <a:solidFill>
                <a:schemeClr val="dk1"/>
              </a:solidFill>
            </a:endParaRPr>
          </a:p>
        </p:txBody>
      </p:sp>
      <p:sp>
        <p:nvSpPr>
          <p:cNvPr id="1952" name="Google Shape;1952;p273"/>
          <p:cNvSpPr txBox="1"/>
          <p:nvPr/>
        </p:nvSpPr>
        <p:spPr>
          <a:xfrm>
            <a:off x="3549850" y="0"/>
            <a:ext cx="5553900" cy="4848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600"/>
              </a:spcBef>
              <a:spcAft>
                <a:spcPts val="0"/>
              </a:spcAft>
              <a:buNone/>
            </a:pPr>
            <a:r>
              <a:rPr lang="en" sz="1700">
                <a:solidFill>
                  <a:srgbClr val="FF0000"/>
                </a:solidFill>
                <a:highlight>
                  <a:schemeClr val="lt1"/>
                </a:highlight>
                <a:latin typeface="Roboto"/>
                <a:ea typeface="Roboto"/>
                <a:cs typeface="Roboto"/>
                <a:sym typeface="Roboto"/>
              </a:rPr>
              <a:t>New Email: 	</a:t>
            </a:r>
            <a:r>
              <a:rPr lang="en" sz="1950">
                <a:solidFill>
                  <a:srgbClr val="FF0000"/>
                </a:solidFill>
                <a:highlight>
                  <a:schemeClr val="lt1"/>
                </a:highlight>
                <a:latin typeface="Times New Roman"/>
                <a:ea typeface="Times New Roman"/>
                <a:cs typeface="Times New Roman"/>
                <a:sym typeface="Times New Roman"/>
              </a:rPr>
              <a:t>"𝑏𝑢𝑦"=1,"𝑐ℎ𝑒𝑎𝑝"=1,"𝑜𝑓𝑓𝑒𝑟"=0</a:t>
            </a:r>
            <a:endParaRPr sz="1950">
              <a:solidFill>
                <a:srgbClr val="FF0000"/>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274"/>
          <p:cNvSpPr txBox="1"/>
          <p:nvPr/>
        </p:nvSpPr>
        <p:spPr>
          <a:xfrm>
            <a:off x="248125" y="150475"/>
            <a:ext cx="8153400" cy="4493700"/>
          </a:xfrm>
          <a:prstGeom prst="rect">
            <a:avLst/>
          </a:prstGeom>
          <a:noFill/>
          <a:ln>
            <a:noFill/>
          </a:ln>
        </p:spPr>
        <p:txBody>
          <a:bodyPr anchorCtr="0" anchor="t" bIns="91425" lIns="91425" spcFirstLastPara="1" rIns="91425" wrap="square" tIns="91425">
            <a:spAutoFit/>
          </a:bodyPr>
          <a:lstStyle/>
          <a:p>
            <a:pPr indent="0" lvl="0" marL="0" marR="0" rtl="0" algn="l">
              <a:lnSpc>
                <a:spcPct val="160000"/>
              </a:lnSpc>
              <a:spcBef>
                <a:spcPts val="1400"/>
              </a:spcBef>
              <a:spcAft>
                <a:spcPts val="0"/>
              </a:spcAft>
              <a:buClr>
                <a:srgbClr val="000000"/>
              </a:buClr>
              <a:buSzPts val="1950"/>
              <a:buFont typeface="Arial"/>
              <a:buNone/>
            </a:pPr>
            <a:r>
              <a:rPr b="1" i="0" lang="en" sz="1950" u="none" cap="none" strike="noStrike">
                <a:solidFill>
                  <a:srgbClr val="0D0D0D"/>
                </a:solidFill>
                <a:highlight>
                  <a:srgbClr val="FFFFFF"/>
                </a:highlight>
                <a:latin typeface="Roboto"/>
                <a:ea typeface="Roboto"/>
                <a:cs typeface="Roboto"/>
                <a:sym typeface="Roboto"/>
              </a:rPr>
              <a:t>Why Normalize Probabilities?</a:t>
            </a:r>
            <a:endParaRPr b="1" i="0" sz="1950" u="none" cap="none" strike="noStrike">
              <a:solidFill>
                <a:srgbClr val="0D0D0D"/>
              </a:solidFill>
              <a:highlight>
                <a:srgbClr val="FFFFFF"/>
              </a:highlight>
              <a:latin typeface="Roboto"/>
              <a:ea typeface="Roboto"/>
              <a:cs typeface="Roboto"/>
              <a:sym typeface="Roboto"/>
            </a:endParaRPr>
          </a:p>
          <a:p>
            <a:pPr indent="-323850" lvl="0" marL="457200" marR="0" rtl="0" algn="l">
              <a:lnSpc>
                <a:spcPct val="115000"/>
              </a:lnSpc>
              <a:spcBef>
                <a:spcPts val="600"/>
              </a:spcBef>
              <a:spcAft>
                <a:spcPts val="0"/>
              </a:spcAft>
              <a:buClr>
                <a:srgbClr val="0D0D0D"/>
              </a:buClr>
              <a:buSzPts val="1500"/>
              <a:buFont typeface="Roboto"/>
              <a:buAutoNum type="arabicPeriod"/>
            </a:pPr>
            <a:r>
              <a:rPr b="1" i="0" lang="en" sz="1500" u="none" cap="none" strike="noStrike">
                <a:solidFill>
                  <a:srgbClr val="0D0D0D"/>
                </a:solidFill>
                <a:highlight>
                  <a:srgbClr val="FFFFFF"/>
                </a:highlight>
                <a:latin typeface="Roboto"/>
                <a:ea typeface="Roboto"/>
                <a:cs typeface="Roboto"/>
                <a:sym typeface="Roboto"/>
              </a:rPr>
              <a:t>To Compare Probabilities Directly:</a:t>
            </a:r>
            <a:endParaRPr b="1" i="0" sz="1500" u="none" cap="none" strike="noStrike">
              <a:solidFill>
                <a:srgbClr val="0D0D0D"/>
              </a:solidFill>
              <a:highlight>
                <a:srgbClr val="FFFFFF"/>
              </a:highlight>
              <a:latin typeface="Roboto"/>
              <a:ea typeface="Roboto"/>
              <a:cs typeface="Roboto"/>
              <a:sym typeface="Roboto"/>
            </a:endParaRPr>
          </a:p>
          <a:p>
            <a:pPr indent="-304800" lvl="1" marL="914400" marR="0" rtl="0" algn="l">
              <a:lnSpc>
                <a:spcPct val="120000"/>
              </a:lnSpc>
              <a:spcBef>
                <a:spcPts val="0"/>
              </a:spcBef>
              <a:spcAft>
                <a:spcPts val="0"/>
              </a:spcAft>
              <a:buClr>
                <a:srgbClr val="0D0D0D"/>
              </a:buClr>
              <a:buSzPts val="1200"/>
              <a:buFont typeface="Roboto"/>
              <a:buAutoNum type="alphaLcPeriod"/>
            </a:pPr>
            <a:r>
              <a:rPr b="0" i="0" lang="en" sz="1500" u="none" cap="none" strike="noStrike">
                <a:solidFill>
                  <a:srgbClr val="0D0D0D"/>
                </a:solidFill>
                <a:highlight>
                  <a:srgbClr val="FFFFFF"/>
                </a:highlight>
                <a:latin typeface="Roboto"/>
                <a:ea typeface="Roboto"/>
                <a:cs typeface="Roboto"/>
                <a:sym typeface="Roboto"/>
              </a:rPr>
              <a:t>When calculating conditional probabilities </a:t>
            </a:r>
            <a:r>
              <a:rPr b="0" i="0" lang="en" sz="1750" u="none" cap="none" strike="noStrike">
                <a:solidFill>
                  <a:srgbClr val="0D0D0D"/>
                </a:solidFill>
                <a:highlight>
                  <a:srgbClr val="FFFFFF"/>
                </a:highlight>
                <a:latin typeface="Times New Roman"/>
                <a:ea typeface="Times New Roman"/>
                <a:cs typeface="Times New Roman"/>
                <a:sym typeface="Times New Roman"/>
              </a:rPr>
              <a:t>𝑃(𝑌∣𝑋) </a:t>
            </a:r>
            <a:r>
              <a:rPr b="0" i="0" lang="en" sz="1500" u="none" cap="none" strike="noStrike">
                <a:solidFill>
                  <a:srgbClr val="0D0D0D"/>
                </a:solidFill>
                <a:highlight>
                  <a:srgbClr val="FFFFFF"/>
                </a:highlight>
                <a:latin typeface="Roboto"/>
                <a:ea typeface="Roboto"/>
                <a:cs typeface="Roboto"/>
                <a:sym typeface="Roboto"/>
              </a:rPr>
              <a:t>using Bayes' Theorem, we need to normalize the probabilities so they can be compared directly.</a:t>
            </a:r>
            <a:endParaRPr b="0" i="0" sz="1500" u="none" cap="none" strike="noStrike">
              <a:solidFill>
                <a:srgbClr val="0D0D0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0D0D0D"/>
              </a:buClr>
              <a:buSzPts val="1500"/>
              <a:buFont typeface="Roboto"/>
              <a:buAutoNum type="alphaLcPeriod"/>
            </a:pPr>
            <a:r>
              <a:rPr b="0" i="0" lang="en" sz="1500" u="none" cap="none" strike="noStrike">
                <a:solidFill>
                  <a:srgbClr val="0D0D0D"/>
                </a:solidFill>
                <a:highlight>
                  <a:srgbClr val="FFFFFF"/>
                </a:highlight>
                <a:latin typeface="Roboto"/>
                <a:ea typeface="Roboto"/>
                <a:cs typeface="Roboto"/>
                <a:sym typeface="Roboto"/>
              </a:rPr>
              <a:t>Without normalization, the probabilities are not on the same scale and cannot be directly compared.</a:t>
            </a:r>
            <a:endParaRPr b="0" i="0" sz="1500" u="none" cap="none" strike="noStrike">
              <a:solidFill>
                <a:srgbClr val="0D0D0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a:p>
            <a:pPr indent="-323850" lvl="0" marL="457200" marR="0" rtl="0" algn="l">
              <a:lnSpc>
                <a:spcPct val="115000"/>
              </a:lnSpc>
              <a:spcBef>
                <a:spcPts val="0"/>
              </a:spcBef>
              <a:spcAft>
                <a:spcPts val="0"/>
              </a:spcAft>
              <a:buClr>
                <a:srgbClr val="0D0D0D"/>
              </a:buClr>
              <a:buSzPts val="1500"/>
              <a:buFont typeface="Roboto"/>
              <a:buAutoNum type="arabicPeriod"/>
            </a:pPr>
            <a:r>
              <a:rPr b="1" i="0" lang="en" sz="1500" u="none" cap="none" strike="noStrike">
                <a:solidFill>
                  <a:srgbClr val="0D0D0D"/>
                </a:solidFill>
                <a:highlight>
                  <a:srgbClr val="FFFFFF"/>
                </a:highlight>
                <a:latin typeface="Roboto"/>
                <a:ea typeface="Roboto"/>
                <a:cs typeface="Roboto"/>
                <a:sym typeface="Roboto"/>
              </a:rPr>
              <a:t>To Ensure the Probabilities Sum to 1:</a:t>
            </a:r>
            <a:endParaRPr b="1" i="0" sz="1500" u="none" cap="none" strike="noStrike">
              <a:solidFill>
                <a:srgbClr val="0D0D0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0D0D0D"/>
              </a:buClr>
              <a:buSzPts val="1500"/>
              <a:buFont typeface="Roboto"/>
              <a:buAutoNum type="alphaLcPeriod"/>
            </a:pPr>
            <a:r>
              <a:rPr b="0" i="0" lang="en" sz="1500" u="none" cap="none" strike="noStrike">
                <a:solidFill>
                  <a:srgbClr val="0D0D0D"/>
                </a:solidFill>
                <a:highlight>
                  <a:srgbClr val="FFFFFF"/>
                </a:highlight>
                <a:latin typeface="Roboto"/>
                <a:ea typeface="Roboto"/>
                <a:cs typeface="Roboto"/>
                <a:sym typeface="Roboto"/>
              </a:rPr>
              <a:t>After normalization, the sum of the probabilities for all classes (e.g., spam and not spam) should equal 1.</a:t>
            </a:r>
            <a:endParaRPr b="0" i="0" sz="1500" u="none" cap="none" strike="noStrike">
              <a:solidFill>
                <a:srgbClr val="0D0D0D"/>
              </a:solidFill>
              <a:highlight>
                <a:srgbClr val="FFFFFF"/>
              </a:highlight>
              <a:latin typeface="Roboto"/>
              <a:ea typeface="Roboto"/>
              <a:cs typeface="Roboto"/>
              <a:sym typeface="Roboto"/>
            </a:endParaRPr>
          </a:p>
          <a:p>
            <a:pPr indent="-323850" lvl="1" marL="914400" marR="0" rtl="0" algn="l">
              <a:lnSpc>
                <a:spcPct val="115000"/>
              </a:lnSpc>
              <a:spcBef>
                <a:spcPts val="0"/>
              </a:spcBef>
              <a:spcAft>
                <a:spcPts val="0"/>
              </a:spcAft>
              <a:buClr>
                <a:srgbClr val="0D0D0D"/>
              </a:buClr>
              <a:buSzPts val="1500"/>
              <a:buFont typeface="Roboto"/>
              <a:buAutoNum type="alphaLcPeriod"/>
            </a:pPr>
            <a:r>
              <a:rPr b="0" i="0" lang="en" sz="1500" u="none" cap="none" strike="noStrike">
                <a:solidFill>
                  <a:srgbClr val="0D0D0D"/>
                </a:solidFill>
                <a:highlight>
                  <a:srgbClr val="FFFFFF"/>
                </a:highlight>
                <a:latin typeface="Roboto"/>
                <a:ea typeface="Roboto"/>
                <a:cs typeface="Roboto"/>
                <a:sym typeface="Roboto"/>
              </a:rPr>
              <a:t>This ensures we have a valid probability distribution that can be used for classification.</a:t>
            </a:r>
            <a:endParaRPr b="0" i="0" sz="1500" u="none" cap="none" strike="noStrike">
              <a:solidFill>
                <a:srgbClr val="0D0D0D"/>
              </a:solidFill>
              <a:highlight>
                <a:srgbClr val="FFFFFF"/>
              </a:highlight>
              <a:latin typeface="Roboto"/>
              <a:ea typeface="Roboto"/>
              <a:cs typeface="Roboto"/>
              <a:sym typeface="Roboto"/>
            </a:endParaRPr>
          </a:p>
        </p:txBody>
      </p:sp>
      <p:sp>
        <p:nvSpPr>
          <p:cNvPr id="1958" name="Google Shape;1958;p274"/>
          <p:cNvSpPr/>
          <p:nvPr/>
        </p:nvSpPr>
        <p:spPr>
          <a:xfrm>
            <a:off x="1142250" y="2239975"/>
            <a:ext cx="6313200" cy="75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1"/>
                </a:solidFill>
              </a:rPr>
              <a:t>Example: Spam = 0.2, Not Spam = 0.05</a:t>
            </a:r>
            <a:br>
              <a:rPr lang="en" sz="1100">
                <a:solidFill>
                  <a:schemeClr val="dk1"/>
                </a:solidFill>
              </a:rPr>
            </a:br>
            <a:r>
              <a:rPr lang="en" sz="1100">
                <a:solidFill>
                  <a:schemeClr val="dk1"/>
                </a:solidFill>
              </a:rPr>
              <a:t> → Without normalization, you could say "Spam is bigger."</a:t>
            </a:r>
            <a:br>
              <a:rPr lang="en" sz="1100">
                <a:solidFill>
                  <a:schemeClr val="dk1"/>
                </a:solidFill>
              </a:rPr>
            </a:br>
            <a:r>
              <a:rPr lang="en" sz="1100">
                <a:solidFill>
                  <a:schemeClr val="dk1"/>
                </a:solidFill>
              </a:rPr>
              <a:t> → </a:t>
            </a:r>
            <a:r>
              <a:rPr b="1" lang="en" sz="1100">
                <a:solidFill>
                  <a:schemeClr val="dk1"/>
                </a:solidFill>
              </a:rPr>
              <a:t>But to say</a:t>
            </a:r>
            <a:r>
              <a:rPr lang="en" sz="1100">
                <a:solidFill>
                  <a:schemeClr val="dk1"/>
                </a:solidFill>
              </a:rPr>
              <a:t> </a:t>
            </a:r>
            <a:r>
              <a:rPr i="1" lang="en" sz="1100">
                <a:solidFill>
                  <a:schemeClr val="dk1"/>
                </a:solidFill>
              </a:rPr>
              <a:t>Spam = 80% chance</a:t>
            </a:r>
            <a:r>
              <a:rPr lang="en" sz="1100">
                <a:solidFill>
                  <a:schemeClr val="dk1"/>
                </a:solidFill>
              </a:rPr>
              <a:t> and </a:t>
            </a:r>
            <a:r>
              <a:rPr i="1" lang="en" sz="1100">
                <a:solidFill>
                  <a:schemeClr val="dk1"/>
                </a:solidFill>
              </a:rPr>
              <a:t>Not Spam = 20% chance</a:t>
            </a:r>
            <a:r>
              <a:rPr lang="en" sz="1100">
                <a:solidFill>
                  <a:schemeClr val="dk1"/>
                </a:solidFill>
              </a:rPr>
              <a:t>, </a:t>
            </a:r>
            <a:r>
              <a:rPr b="1" lang="en" sz="1100">
                <a:solidFill>
                  <a:schemeClr val="dk1"/>
                </a:solidFill>
              </a:rPr>
              <a:t>you need normalization.</a:t>
            </a:r>
            <a:endParaRPr b="1"/>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275"/>
          <p:cNvSpPr txBox="1"/>
          <p:nvPr>
            <p:ph idx="1" type="body"/>
          </p:nvPr>
        </p:nvSpPr>
        <p:spPr>
          <a:xfrm>
            <a:off x="313800" y="73500"/>
            <a:ext cx="8413800" cy="31617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Without smoothing → rare/missing features kill probabilities.</a:t>
            </a:r>
            <a:endParaRPr/>
          </a:p>
          <a:p>
            <a:pPr indent="-381000" lvl="1" marL="914400" rtl="0" algn="l">
              <a:spcBef>
                <a:spcPts val="0"/>
              </a:spcBef>
              <a:spcAft>
                <a:spcPts val="0"/>
              </a:spcAft>
              <a:buSzPts val="2400"/>
              <a:buChar char="∙"/>
            </a:pPr>
            <a:r>
              <a:rPr lang="en" sz="1100">
                <a:solidFill>
                  <a:schemeClr val="dk1"/>
                </a:solidFill>
              </a:rPr>
              <a:t>If a </a:t>
            </a:r>
            <a:r>
              <a:rPr b="1" lang="en" sz="1100">
                <a:solidFill>
                  <a:schemeClr val="dk1"/>
                </a:solidFill>
              </a:rPr>
              <a:t>feature is very rare or never appears</a:t>
            </a:r>
            <a:r>
              <a:rPr lang="en" sz="1100">
                <a:solidFill>
                  <a:schemeClr val="dk1"/>
                </a:solidFill>
              </a:rPr>
              <a:t> in the training data for a class, then its likelihood becomes </a:t>
            </a:r>
            <a:r>
              <a:rPr b="1" lang="en" sz="1100">
                <a:solidFill>
                  <a:schemeClr val="dk1"/>
                </a:solidFill>
              </a:rPr>
              <a:t>0</a:t>
            </a:r>
            <a:r>
              <a:rPr lang="en" sz="1100">
                <a:solidFill>
                  <a:schemeClr val="dk1"/>
                </a:solidFill>
              </a:rPr>
              <a:t>.</a:t>
            </a:r>
            <a:br>
              <a:rPr lang="en" sz="1100">
                <a:solidFill>
                  <a:schemeClr val="dk1"/>
                </a:solidFill>
              </a:rPr>
            </a:br>
            <a:endParaRPr/>
          </a:p>
          <a:p>
            <a:pPr indent="-342900" lvl="0" marL="457200" rtl="0" algn="l">
              <a:spcBef>
                <a:spcPts val="0"/>
              </a:spcBef>
              <a:spcAft>
                <a:spcPts val="0"/>
              </a:spcAft>
              <a:buSzPts val="1800"/>
              <a:buChar char="⬡"/>
            </a:pPr>
            <a:r>
              <a:rPr lang="en"/>
              <a:t>With Laplace smoothing → every feature has at least a small chance, making the model more robust.</a:t>
            </a:r>
            <a:endParaRPr/>
          </a:p>
        </p:txBody>
      </p:sp>
      <p:pic>
        <p:nvPicPr>
          <p:cNvPr id="1964" name="Google Shape;1964;p275"/>
          <p:cNvPicPr preferRelativeResize="0"/>
          <p:nvPr/>
        </p:nvPicPr>
        <p:blipFill>
          <a:blip r:embed="rId3">
            <a:alphaModFix/>
          </a:blip>
          <a:stretch>
            <a:fillRect/>
          </a:stretch>
        </p:blipFill>
        <p:spPr>
          <a:xfrm>
            <a:off x="3508825" y="1505450"/>
            <a:ext cx="4035425" cy="3445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1"/>
          <p:cNvPicPr preferRelativeResize="0"/>
          <p:nvPr/>
        </p:nvPicPr>
        <p:blipFill rotWithShape="1">
          <a:blip r:embed="rId3">
            <a:alphaModFix/>
          </a:blip>
          <a:srcRect b="0" l="0" r="0" t="0"/>
          <a:stretch/>
        </p:blipFill>
        <p:spPr>
          <a:xfrm>
            <a:off x="4572000" y="654341"/>
            <a:ext cx="4595624" cy="2275859"/>
          </a:xfrm>
          <a:prstGeom prst="rect">
            <a:avLst/>
          </a:prstGeom>
          <a:noFill/>
          <a:ln>
            <a:noFill/>
          </a:ln>
        </p:spPr>
      </p:pic>
      <p:sp>
        <p:nvSpPr>
          <p:cNvPr id="324" name="Google Shape;324;p51"/>
          <p:cNvSpPr txBox="1"/>
          <p:nvPr/>
        </p:nvSpPr>
        <p:spPr>
          <a:xfrm>
            <a:off x="76200" y="278500"/>
            <a:ext cx="7510200" cy="471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Go</a:t>
            </a:r>
            <a:r>
              <a:rPr b="1" lang="en" sz="1100">
                <a:solidFill>
                  <a:schemeClr val="dk1"/>
                </a:solidFill>
              </a:rPr>
              <a:t>al:</a:t>
            </a:r>
            <a:r>
              <a:rPr lang="en" sz="1100">
                <a:solidFill>
                  <a:schemeClr val="dk1"/>
                </a:solidFill>
              </a:rPr>
              <a:t> Minimize the </a:t>
            </a:r>
            <a:r>
              <a:rPr b="1" lang="en" sz="1100">
                <a:solidFill>
                  <a:schemeClr val="dk1"/>
                </a:solidFill>
              </a:rPr>
              <a:t>cost/loss function</a:t>
            </a:r>
            <a:r>
              <a:rPr lang="en" sz="1100">
                <a:solidFill>
                  <a:schemeClr val="dk1"/>
                </a:solidFill>
              </a:rPr>
              <a:t> by adjusting model parameters step-by-step.</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How it works:</a:t>
            </a:r>
            <a:endParaRPr b="1"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Initialize weights</a:t>
            </a:r>
            <a:r>
              <a:rPr lang="en" sz="1100">
                <a:solidFill>
                  <a:schemeClr val="dk1"/>
                </a:solidFill>
              </a:rPr>
              <a:t> with random values.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Predict</a:t>
            </a:r>
            <a:r>
              <a:rPr lang="en" sz="1100">
                <a:solidFill>
                  <a:schemeClr val="dk1"/>
                </a:solidFill>
              </a:rPr>
              <a:t> outputs using the current weights.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Calculate error</a:t>
            </a:r>
            <a:r>
              <a:rPr lang="en" sz="1100">
                <a:solidFill>
                  <a:schemeClr val="dk1"/>
                </a:solidFill>
              </a:rPr>
              <a:t> using a cost/loss function (e.g., MSE).</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Find gradient</a:t>
            </a:r>
            <a:r>
              <a:rPr lang="en" sz="1100">
                <a:solidFill>
                  <a:schemeClr val="dk1"/>
                </a:solidFill>
              </a:rPr>
              <a:t> → the slope of the error with respect to each weight.</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Update weights</a:t>
            </a:r>
            <a:r>
              <a:rPr lang="en" sz="1100">
                <a:solidFill>
                  <a:schemeClr val="dk1"/>
                </a:solidFill>
              </a:rPr>
              <a:t>: move in the opposite direction of the gradient </a:t>
            </a:r>
            <a:r>
              <a:rPr b="1" lang="en" sz="1100">
                <a:solidFill>
                  <a:schemeClr val="dk1"/>
                </a:solidFill>
              </a:rPr>
              <a:t>using the learning rate (α)</a:t>
            </a:r>
            <a:r>
              <a:rPr lang="en" sz="1100">
                <a:solidFill>
                  <a:schemeClr val="dk1"/>
                </a:solidFill>
              </a:rPr>
              <a:t>:</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Too big</a:t>
            </a:r>
            <a:r>
              <a:rPr lang="en" sz="1100">
                <a:solidFill>
                  <a:schemeClr val="dk1"/>
                </a:solidFill>
              </a:rPr>
              <a:t> → may overshoot the optimal point.</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Too small</a:t>
            </a:r>
            <a:r>
              <a:rPr lang="en" sz="1100">
                <a:solidFill>
                  <a:schemeClr val="dk1"/>
                </a:solidFill>
              </a:rPr>
              <a:t> → very slow convergence.</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rPr>
              <a:t>Example:</a:t>
            </a:r>
            <a:r>
              <a:rPr lang="en" sz="1100">
                <a:solidFill>
                  <a:schemeClr val="dk1"/>
                </a:solidFill>
              </a:rPr>
              <a:t> walking in a valley at night → big steps might skip the bottom, small steps reach it slowly.</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Repeat</a:t>
            </a:r>
            <a:r>
              <a:rPr lang="en" sz="1100">
                <a:solidFill>
                  <a:schemeClr val="dk1"/>
                </a:solidFill>
              </a:rPr>
              <a:t> until the error stops decreasing or a set number of iterations is reached.</a:t>
            </a:r>
            <a:br>
              <a:rPr lang="en" sz="1100">
                <a:solidFill>
                  <a:schemeClr val="dk1"/>
                </a:solidFill>
              </a:rPr>
            </a:br>
            <a:endParaRPr sz="1100">
              <a:solidFill>
                <a:schemeClr val="dk1"/>
              </a:solidFill>
            </a:endParaRPr>
          </a:p>
        </p:txBody>
      </p:sp>
      <p:sp>
        <p:nvSpPr>
          <p:cNvPr id="325" name="Google Shape;325;p51"/>
          <p:cNvSpPr txBox="1"/>
          <p:nvPr/>
        </p:nvSpPr>
        <p:spPr>
          <a:xfrm>
            <a:off x="943900" y="0"/>
            <a:ext cx="636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chemeClr val="accent1"/>
                </a:solidFill>
              </a:rPr>
              <a:t>Gradient Descent in Linear Regression</a:t>
            </a:r>
            <a:endParaRPr b="1" sz="1100">
              <a:solidFill>
                <a:schemeClr val="dk1"/>
              </a:solidFill>
            </a:endParaRPr>
          </a:p>
        </p:txBody>
      </p:sp>
      <p:sp>
        <p:nvSpPr>
          <p:cNvPr id="326" name="Google Shape;326;p51"/>
          <p:cNvSpPr txBox="1"/>
          <p:nvPr/>
        </p:nvSpPr>
        <p:spPr>
          <a:xfrm>
            <a:off x="6446900" y="3098400"/>
            <a:ext cx="25239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900">
              <a:solidFill>
                <a:srgbClr val="FF0000"/>
              </a:solidFil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graphicFrame>
        <p:nvGraphicFramePr>
          <p:cNvPr id="1969" name="Google Shape;1969;p276"/>
          <p:cNvGraphicFramePr/>
          <p:nvPr/>
        </p:nvGraphicFramePr>
        <p:xfrm>
          <a:off x="244650" y="392475"/>
          <a:ext cx="3000000" cy="3000000"/>
        </p:xfrm>
        <a:graphic>
          <a:graphicData uri="http://schemas.openxmlformats.org/drawingml/2006/table">
            <a:tbl>
              <a:tblPr>
                <a:noFill/>
                <a:tableStyleId>{61D8BBBF-22AE-4D85-9032-958EE34EF3DA}</a:tableStyleId>
              </a:tblPr>
              <a:tblGrid>
                <a:gridCol w="2269300"/>
                <a:gridCol w="1528025"/>
                <a:gridCol w="4930725"/>
              </a:tblGrid>
              <a:tr h="653600">
                <a:tc>
                  <a:txBody>
                    <a:bodyPr/>
                    <a:lstStyle/>
                    <a:p>
                      <a:pPr indent="0" lvl="0" marL="0" rtl="0" algn="ctr">
                        <a:lnSpc>
                          <a:spcPct val="115000"/>
                        </a:lnSpc>
                        <a:spcBef>
                          <a:spcPts val="0"/>
                        </a:spcBef>
                        <a:spcAft>
                          <a:spcPts val="0"/>
                        </a:spcAft>
                        <a:buNone/>
                      </a:pPr>
                      <a:r>
                        <a:rPr b="1" lang="en" sz="1100"/>
                        <a:t>Algorithm</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Needs Feature Scaling?</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Reason</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4850">
                <a:tc>
                  <a:txBody>
                    <a:bodyPr/>
                    <a:lstStyle/>
                    <a:p>
                      <a:pPr indent="0" lvl="0" marL="0" rtl="0" algn="l">
                        <a:spcBef>
                          <a:spcPts val="0"/>
                        </a:spcBef>
                        <a:spcAft>
                          <a:spcPts val="0"/>
                        </a:spcAft>
                        <a:buNone/>
                      </a:pPr>
                      <a:r>
                        <a:rPr b="1" lang="en" sz="1100"/>
                        <a:t>KNN</a:t>
                      </a:r>
                      <a:r>
                        <a:rPr lang="en" sz="1100"/>
                        <a:t> (K-Nearest Neighbors)</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Yes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Relies on distance between points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9425">
                <a:tc>
                  <a:txBody>
                    <a:bodyPr/>
                    <a:lstStyle/>
                    <a:p>
                      <a:pPr indent="0" lvl="0" marL="0" rtl="0" algn="l">
                        <a:spcBef>
                          <a:spcPts val="0"/>
                        </a:spcBef>
                        <a:spcAft>
                          <a:spcPts val="0"/>
                        </a:spcAft>
                        <a:buNone/>
                      </a:pPr>
                      <a:r>
                        <a:rPr b="1" lang="en" sz="1100"/>
                        <a:t>SVM</a:t>
                      </a:r>
                      <a:r>
                        <a:rPr lang="en" sz="1100"/>
                        <a:t> (Support Vector Machine)</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Yes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Depends on dot product and distances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7750">
                <a:tc>
                  <a:txBody>
                    <a:bodyPr/>
                    <a:lstStyle/>
                    <a:p>
                      <a:pPr indent="0" lvl="0" marL="0" rtl="0" algn="l">
                        <a:spcBef>
                          <a:spcPts val="0"/>
                        </a:spcBef>
                        <a:spcAft>
                          <a:spcPts val="0"/>
                        </a:spcAft>
                        <a:buNone/>
                      </a:pPr>
                      <a:r>
                        <a:rPr b="1" lang="en" sz="1100"/>
                        <a:t>Linear Regression</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(Recommended)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Regularization + Gradient Descent convergence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7750">
                <a:tc>
                  <a:txBody>
                    <a:bodyPr/>
                    <a:lstStyle/>
                    <a:p>
                      <a:pPr indent="0" lvl="0" marL="0" rtl="0" algn="l">
                        <a:spcBef>
                          <a:spcPts val="0"/>
                        </a:spcBef>
                        <a:spcAft>
                          <a:spcPts val="0"/>
                        </a:spcAft>
                        <a:buNone/>
                      </a:pPr>
                      <a:r>
                        <a:rPr b="1" lang="en" sz="1100"/>
                        <a:t>Logistic Regression</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(Recommended)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Regularization + coefficient stability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4850">
                <a:tc>
                  <a:txBody>
                    <a:bodyPr/>
                    <a:lstStyle/>
                    <a:p>
                      <a:pPr indent="0" lvl="0" marL="0" rtl="0" algn="l">
                        <a:spcBef>
                          <a:spcPts val="0"/>
                        </a:spcBef>
                        <a:spcAft>
                          <a:spcPts val="0"/>
                        </a:spcAft>
                        <a:buNone/>
                      </a:pPr>
                      <a:r>
                        <a:rPr b="1" lang="en" sz="1100"/>
                        <a:t>Decision Tree</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No</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Works with threshold splits, not distances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4850">
                <a:tc>
                  <a:txBody>
                    <a:bodyPr/>
                    <a:lstStyle/>
                    <a:p>
                      <a:pPr indent="0" lvl="0" marL="0" rtl="0" algn="l">
                        <a:spcBef>
                          <a:spcPts val="0"/>
                        </a:spcBef>
                        <a:spcAft>
                          <a:spcPts val="0"/>
                        </a:spcAft>
                        <a:buNone/>
                      </a:pPr>
                      <a:r>
                        <a:rPr b="1" lang="en" sz="1100"/>
                        <a:t>Random Forest</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No</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Based on Decision Trees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9425">
                <a:tc>
                  <a:txBody>
                    <a:bodyPr/>
                    <a:lstStyle/>
                    <a:p>
                      <a:pPr indent="0" lvl="0" marL="0" rtl="0" algn="l">
                        <a:spcBef>
                          <a:spcPts val="0"/>
                        </a:spcBef>
                        <a:spcAft>
                          <a:spcPts val="0"/>
                        </a:spcAft>
                        <a:buNone/>
                      </a:pPr>
                      <a:r>
                        <a:rPr b="1" lang="en" sz="1100"/>
                        <a:t>Naïve Bayes</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Sometimes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 </a:t>
                      </a:r>
                      <a:r>
                        <a:rPr b="1" lang="en" sz="1100"/>
                        <a:t>Gaussian NB</a:t>
                      </a:r>
                      <a:r>
                        <a:rPr lang="en" sz="1100"/>
                        <a:t> assumes normally distributed data → scaling helps</a:t>
                      </a:r>
                      <a:endParaRPr sz="1100"/>
                    </a:p>
                    <a:p>
                      <a:pPr indent="0" lvl="0" marL="0" rtl="0" algn="l">
                        <a:spcBef>
                          <a:spcPts val="0"/>
                        </a:spcBef>
                        <a:spcAft>
                          <a:spcPts val="0"/>
                        </a:spcAft>
                        <a:buNone/>
                      </a:pPr>
                      <a:r>
                        <a:rPr lang="en" sz="1100"/>
                        <a:t>- </a:t>
                      </a:r>
                      <a:r>
                        <a:rPr b="1" lang="en" sz="1100"/>
                        <a:t>Multinomial / Bernoulli NB</a:t>
                      </a:r>
                      <a:r>
                        <a:rPr lang="en" sz="1100"/>
                        <a:t>: handle counts/binary values → scaling not needed</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970" name="Google Shape;1970;p276"/>
          <p:cNvSpPr txBox="1"/>
          <p:nvPr/>
        </p:nvSpPr>
        <p:spPr>
          <a:xfrm>
            <a:off x="2562150" y="0"/>
            <a:ext cx="46815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Supervised </a:t>
            </a:r>
            <a:r>
              <a:rPr b="1" lang="en" sz="1800">
                <a:solidFill>
                  <a:schemeClr val="dk2"/>
                </a:solidFill>
              </a:rPr>
              <a:t>machine learning </a:t>
            </a:r>
            <a:endParaRPr b="1"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2"/>
          <p:cNvSpPr txBox="1"/>
          <p:nvPr/>
        </p:nvSpPr>
        <p:spPr>
          <a:xfrm>
            <a:off x="608750" y="437750"/>
            <a:ext cx="7968300" cy="44049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بدنا نعرف سعر الكيلو الي يخلي الزبون يشتري مني بناء على درجة الحرارة </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Sales (Y target) &gt; temp (X feature)  (simple </a:t>
            </a:r>
            <a:r>
              <a:rPr lang="en" sz="1800">
                <a:solidFill>
                  <a:schemeClr val="dk2"/>
                </a:solidFill>
              </a:rPr>
              <a:t>linear</a:t>
            </a:r>
            <a:r>
              <a:rPr lang="en" sz="1800">
                <a:solidFill>
                  <a:schemeClr val="dk2"/>
                </a:solidFill>
              </a:rPr>
              <a:t> Regression) </a:t>
            </a:r>
            <a:endParaRPr sz="1800">
              <a:solidFill>
                <a:schemeClr val="dk2"/>
              </a:solidFill>
            </a:endParaRPr>
          </a:p>
          <a:p>
            <a:pPr indent="0" lvl="0" marL="0" rtl="1" algn="r">
              <a:spcBef>
                <a:spcPts val="0"/>
              </a:spcBef>
              <a:spcAft>
                <a:spcPts val="0"/>
              </a:spcAft>
              <a:buNone/>
            </a:pPr>
            <a:r>
              <a:rPr lang="en" sz="1800">
                <a:solidFill>
                  <a:schemeClr val="dk2"/>
                </a:solidFill>
              </a:rPr>
              <a:t>بيحاول يرسم خط مستقيم بيقطع اكبر عدد من الداتا ( line fit data) (يربط بين درجة الحرارة والعدد الكيلوات المباعة)</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Y =  X* slope + </a:t>
            </a:r>
            <a:r>
              <a:rPr lang="en" sz="1800">
                <a:solidFill>
                  <a:schemeClr val="dk2"/>
                </a:solidFill>
              </a:rPr>
              <a:t>intercept</a:t>
            </a:r>
            <a:r>
              <a:rPr lang="en" sz="1800">
                <a:solidFill>
                  <a:schemeClr val="dk2"/>
                </a:solidFill>
              </a:rPr>
              <a:t> </a:t>
            </a:r>
            <a:endParaRPr sz="1800">
              <a:solidFill>
                <a:schemeClr val="dk2"/>
              </a:solidFill>
            </a:endParaRPr>
          </a:p>
          <a:p>
            <a:pPr indent="0" lvl="0" marL="0" rtl="0" algn="l">
              <a:spcBef>
                <a:spcPts val="0"/>
              </a:spcBef>
              <a:spcAft>
                <a:spcPts val="0"/>
              </a:spcAft>
              <a:buNone/>
            </a:pPr>
            <a:r>
              <a:rPr lang="en" sz="1800">
                <a:solidFill>
                  <a:schemeClr val="dk2"/>
                </a:solidFill>
              </a:rPr>
              <a:t>Y = X* </a:t>
            </a:r>
            <a:r>
              <a:rPr lang="en" sz="1850">
                <a:solidFill>
                  <a:srgbClr val="001D35"/>
                </a:solidFill>
                <a:highlight>
                  <a:srgbClr val="FFFFFF"/>
                </a:highlight>
              </a:rPr>
              <a:t>α</a:t>
            </a:r>
            <a:r>
              <a:rPr lang="en" sz="2300">
                <a:solidFill>
                  <a:schemeClr val="dk2"/>
                </a:solidFill>
              </a:rPr>
              <a:t> </a:t>
            </a:r>
            <a:r>
              <a:rPr lang="en" sz="1800">
                <a:solidFill>
                  <a:schemeClr val="dk2"/>
                </a:solidFill>
              </a:rPr>
              <a:t>+</a:t>
            </a:r>
            <a:r>
              <a:rPr lang="en" sz="2300">
                <a:solidFill>
                  <a:schemeClr val="dk2"/>
                </a:solidFill>
              </a:rPr>
              <a:t> </a:t>
            </a:r>
            <a:r>
              <a:rPr lang="en" sz="1850">
                <a:solidFill>
                  <a:srgbClr val="001D35"/>
                </a:solidFill>
                <a:highlight>
                  <a:srgbClr val="FFFFFF"/>
                </a:highlight>
              </a:rPr>
              <a:t>β  </a:t>
            </a:r>
            <a:endParaRPr sz="1850">
              <a:solidFill>
                <a:srgbClr val="001D35"/>
              </a:solidFill>
              <a:highlight>
                <a:srgbClr val="FFFFFF"/>
              </a:highlight>
            </a:endParaRPr>
          </a:p>
          <a:p>
            <a:pPr indent="0" lvl="0" marL="0" rtl="0" algn="l">
              <a:spcBef>
                <a:spcPts val="0"/>
              </a:spcBef>
              <a:spcAft>
                <a:spcPts val="0"/>
              </a:spcAft>
              <a:buNone/>
            </a:pPr>
            <a:r>
              <a:rPr lang="en" sz="1850">
                <a:solidFill>
                  <a:srgbClr val="001D35"/>
                </a:solidFill>
                <a:highlight>
                  <a:srgbClr val="FFFFFF"/>
                </a:highlight>
              </a:rPr>
              <a:t>(</a:t>
            </a:r>
            <a:r>
              <a:rPr lang="en" sz="1850">
                <a:solidFill>
                  <a:srgbClr val="001D35"/>
                </a:solidFill>
                <a:highlight>
                  <a:srgbClr val="FFFFFF"/>
                </a:highlight>
              </a:rPr>
              <a:t>α</a:t>
            </a:r>
            <a:r>
              <a:rPr lang="en" sz="2300">
                <a:solidFill>
                  <a:schemeClr val="dk2"/>
                </a:solidFill>
              </a:rPr>
              <a:t>,</a:t>
            </a:r>
            <a:r>
              <a:rPr lang="en" sz="1850">
                <a:solidFill>
                  <a:srgbClr val="001D35"/>
                </a:solidFill>
                <a:highlight>
                  <a:srgbClr val="FFFFFF"/>
                </a:highlight>
              </a:rPr>
              <a:t>β = weight = Coefficients</a:t>
            </a:r>
            <a:endParaRPr sz="1850">
              <a:solidFill>
                <a:srgbClr val="001D35"/>
              </a:solidFill>
              <a:highlight>
                <a:srgbClr val="FFFFFF"/>
              </a:highlight>
            </a:endParaRPr>
          </a:p>
          <a:p>
            <a:pPr indent="0" lvl="0" marL="4572000" rtl="1" algn="r">
              <a:spcBef>
                <a:spcPts val="0"/>
              </a:spcBef>
              <a:spcAft>
                <a:spcPts val="0"/>
              </a:spcAft>
              <a:buNone/>
            </a:pPr>
            <a:r>
              <a:rPr lang="en" sz="1850">
                <a:solidFill>
                  <a:srgbClr val="001D35"/>
                </a:solidFill>
                <a:highlight>
                  <a:srgbClr val="FFFFFF"/>
                </a:highlight>
              </a:rPr>
              <a:t>Parameters إلي الخورازمية هتجيبهم </a:t>
            </a:r>
            <a:endParaRPr sz="1850">
              <a:solidFill>
                <a:srgbClr val="001D35"/>
              </a:solidFill>
              <a:highlight>
                <a:srgbClr val="FFFFFF"/>
              </a:highlight>
            </a:endParaRPr>
          </a:p>
          <a:p>
            <a:pPr indent="0" lvl="0" marL="0" rtl="0" algn="l">
              <a:spcBef>
                <a:spcPts val="0"/>
              </a:spcBef>
              <a:spcAft>
                <a:spcPts val="0"/>
              </a:spcAft>
              <a:buNone/>
            </a:pPr>
            <a:r>
              <a:rPr lang="en" sz="1850">
                <a:solidFill>
                  <a:srgbClr val="001D35"/>
                </a:solidFill>
                <a:highlight>
                  <a:srgbClr val="FFFFFF"/>
                </a:highlight>
              </a:rPr>
              <a:t> </a:t>
            </a:r>
            <a:r>
              <a:rPr lang="en" sz="1850">
                <a:solidFill>
                  <a:srgbClr val="001D35"/>
                </a:solidFill>
                <a:highlight>
                  <a:srgbClr val="FFFFFF"/>
                </a:highlight>
              </a:rPr>
              <a:t>)</a:t>
            </a:r>
            <a:endParaRPr sz="1850">
              <a:solidFill>
                <a:srgbClr val="001D35"/>
              </a:solidFill>
              <a:highlight>
                <a:srgbClr val="FFFFFF"/>
              </a:highlight>
            </a:endParaRPr>
          </a:p>
          <a:p>
            <a:pPr indent="0" lvl="0" marL="0" rtl="0" algn="l">
              <a:spcBef>
                <a:spcPts val="0"/>
              </a:spcBef>
              <a:spcAft>
                <a:spcPts val="0"/>
              </a:spcAft>
              <a:buNone/>
            </a:pPr>
            <a:r>
              <a:t/>
            </a:r>
            <a:endParaRPr sz="1850">
              <a:solidFill>
                <a:srgbClr val="001D35"/>
              </a:solidFill>
              <a:highlight>
                <a:srgbClr val="FFFFFF"/>
              </a:highlight>
            </a:endParaRPr>
          </a:p>
          <a:p>
            <a:pPr indent="-342900" lvl="0" marL="457200" rtl="0" algn="l">
              <a:spcBef>
                <a:spcPts val="0"/>
              </a:spcBef>
              <a:spcAft>
                <a:spcPts val="0"/>
              </a:spcAft>
              <a:buClr>
                <a:schemeClr val="dk2"/>
              </a:buClr>
              <a:buSzPts val="1800"/>
              <a:buAutoNum type="arabicPeriod"/>
            </a:pPr>
            <a:r>
              <a:rPr lang="en" sz="1800">
                <a:solidFill>
                  <a:schemeClr val="dk2"/>
                </a:solidFill>
              </a:rPr>
              <a:t>OLS – Ordinary Least Squares (بتجيب الأوزان مباشرة بمعادلات جبرية )</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Gradient Descent</a:t>
            </a:r>
            <a:r>
              <a:rPr lang="en" sz="1800">
                <a:solidFill>
                  <a:schemeClr val="dk2"/>
                </a:solidFill>
              </a:rPr>
              <a:t> (بتجيب الأوزان بالتدريج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332" name="Google Shape;332;p52"/>
          <p:cNvPicPr preferRelativeResize="0"/>
          <p:nvPr/>
        </p:nvPicPr>
        <p:blipFill rotWithShape="1">
          <a:blip r:embed="rId3">
            <a:alphaModFix/>
          </a:blip>
          <a:srcRect b="0" l="0" r="0" t="0"/>
          <a:stretch/>
        </p:blipFill>
        <p:spPr>
          <a:xfrm>
            <a:off x="7180050" y="2108769"/>
            <a:ext cx="1973699" cy="996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3"/>
          <p:cNvSpPr txBox="1"/>
          <p:nvPr/>
        </p:nvSpPr>
        <p:spPr>
          <a:xfrm>
            <a:off x="608750" y="437750"/>
            <a:ext cx="7968300" cy="44049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بدنا نعرف سعر الكيلو الي يخلي الزبون يشتري مني بناء على درجة الحرارة </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Sales (Y target) &gt; temp (X feature)  (simple linear Regression) </a:t>
            </a:r>
            <a:endParaRPr sz="1800">
              <a:solidFill>
                <a:schemeClr val="dk2"/>
              </a:solidFill>
            </a:endParaRPr>
          </a:p>
          <a:p>
            <a:pPr indent="0" lvl="0" marL="0" rtl="1" algn="r">
              <a:spcBef>
                <a:spcPts val="0"/>
              </a:spcBef>
              <a:spcAft>
                <a:spcPts val="0"/>
              </a:spcAft>
              <a:buNone/>
            </a:pPr>
            <a:r>
              <a:rPr lang="en" sz="1800">
                <a:solidFill>
                  <a:schemeClr val="dk2"/>
                </a:solidFill>
              </a:rPr>
              <a:t>بيحاول يرسم خط مستقيم بيقطع اكبر عدد من الداتا ( line fit data) (يربط بين درجة الحرارة والعدد الكيلوات المباعة)</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Y =  X* slope + intercept </a:t>
            </a:r>
            <a:endParaRPr sz="1800">
              <a:solidFill>
                <a:schemeClr val="dk2"/>
              </a:solidFill>
            </a:endParaRPr>
          </a:p>
          <a:p>
            <a:pPr indent="0" lvl="0" marL="0" rtl="0" algn="l">
              <a:spcBef>
                <a:spcPts val="0"/>
              </a:spcBef>
              <a:spcAft>
                <a:spcPts val="0"/>
              </a:spcAft>
              <a:buNone/>
            </a:pPr>
            <a:r>
              <a:rPr lang="en" sz="1800">
                <a:solidFill>
                  <a:schemeClr val="dk2"/>
                </a:solidFill>
              </a:rPr>
              <a:t>Y = X* </a:t>
            </a:r>
            <a:r>
              <a:rPr lang="en" sz="1850">
                <a:solidFill>
                  <a:srgbClr val="001D35"/>
                </a:solidFill>
                <a:highlight>
                  <a:srgbClr val="FFFFFF"/>
                </a:highlight>
              </a:rPr>
              <a:t>α</a:t>
            </a:r>
            <a:r>
              <a:rPr lang="en" sz="2300">
                <a:solidFill>
                  <a:schemeClr val="dk2"/>
                </a:solidFill>
              </a:rPr>
              <a:t> </a:t>
            </a:r>
            <a:r>
              <a:rPr lang="en" sz="1800">
                <a:solidFill>
                  <a:schemeClr val="dk2"/>
                </a:solidFill>
              </a:rPr>
              <a:t>+</a:t>
            </a:r>
            <a:r>
              <a:rPr lang="en" sz="2300">
                <a:solidFill>
                  <a:schemeClr val="dk2"/>
                </a:solidFill>
              </a:rPr>
              <a:t> </a:t>
            </a:r>
            <a:r>
              <a:rPr lang="en" sz="1850">
                <a:solidFill>
                  <a:srgbClr val="001D35"/>
                </a:solidFill>
                <a:highlight>
                  <a:srgbClr val="FFFFFF"/>
                </a:highlight>
              </a:rPr>
              <a:t>β  </a:t>
            </a:r>
            <a:endParaRPr sz="1850">
              <a:solidFill>
                <a:srgbClr val="001D35"/>
              </a:solidFill>
              <a:highlight>
                <a:srgbClr val="FFFFFF"/>
              </a:highlight>
            </a:endParaRPr>
          </a:p>
          <a:p>
            <a:pPr indent="0" lvl="0" marL="0" rtl="0" algn="l">
              <a:spcBef>
                <a:spcPts val="0"/>
              </a:spcBef>
              <a:spcAft>
                <a:spcPts val="0"/>
              </a:spcAft>
              <a:buNone/>
            </a:pPr>
            <a:r>
              <a:rPr lang="en" sz="1800">
                <a:solidFill>
                  <a:schemeClr val="dk2"/>
                </a:solidFill>
              </a:rPr>
              <a:t>sales</a:t>
            </a:r>
            <a:r>
              <a:rPr lang="en" sz="1800">
                <a:solidFill>
                  <a:schemeClr val="dk2"/>
                </a:solidFill>
              </a:rPr>
              <a:t> = temp* </a:t>
            </a:r>
            <a:r>
              <a:rPr lang="en" sz="1850">
                <a:solidFill>
                  <a:srgbClr val="001D35"/>
                </a:solidFill>
                <a:highlight>
                  <a:srgbClr val="FFFFFF"/>
                </a:highlight>
              </a:rPr>
              <a:t>α</a:t>
            </a:r>
            <a:r>
              <a:rPr lang="en" sz="2300">
                <a:solidFill>
                  <a:schemeClr val="dk2"/>
                </a:solidFill>
              </a:rPr>
              <a:t> </a:t>
            </a:r>
            <a:r>
              <a:rPr lang="en" sz="1800">
                <a:solidFill>
                  <a:schemeClr val="dk2"/>
                </a:solidFill>
              </a:rPr>
              <a:t>+</a:t>
            </a:r>
            <a:r>
              <a:rPr lang="en" sz="2300">
                <a:solidFill>
                  <a:schemeClr val="dk2"/>
                </a:solidFill>
              </a:rPr>
              <a:t> </a:t>
            </a:r>
            <a:r>
              <a:rPr lang="en" sz="1850">
                <a:solidFill>
                  <a:srgbClr val="001D35"/>
                </a:solidFill>
                <a:highlight>
                  <a:srgbClr val="FFFFFF"/>
                </a:highlight>
              </a:rPr>
              <a:t>β  </a:t>
            </a:r>
            <a:endParaRPr sz="1850">
              <a:solidFill>
                <a:srgbClr val="001D35"/>
              </a:solidFill>
              <a:highlight>
                <a:srgbClr val="FFFFFF"/>
              </a:highlight>
            </a:endParaRPr>
          </a:p>
          <a:p>
            <a:pPr indent="0" lvl="0" marL="0" rtl="0" algn="l">
              <a:spcBef>
                <a:spcPts val="0"/>
              </a:spcBef>
              <a:spcAft>
                <a:spcPts val="0"/>
              </a:spcAft>
              <a:buNone/>
            </a:pPr>
            <a:r>
              <a:rPr lang="en" sz="1850">
                <a:solidFill>
                  <a:srgbClr val="001D35"/>
                </a:solidFill>
                <a:highlight>
                  <a:srgbClr val="FFFFFF"/>
                </a:highlight>
              </a:rPr>
              <a:t>(α</a:t>
            </a:r>
            <a:r>
              <a:rPr lang="en" sz="2300">
                <a:solidFill>
                  <a:schemeClr val="dk2"/>
                </a:solidFill>
              </a:rPr>
              <a:t>,</a:t>
            </a:r>
            <a:r>
              <a:rPr lang="en" sz="1850">
                <a:solidFill>
                  <a:srgbClr val="001D35"/>
                </a:solidFill>
                <a:highlight>
                  <a:srgbClr val="FFFFFF"/>
                </a:highlight>
              </a:rPr>
              <a:t>β = weight = Coefficients</a:t>
            </a:r>
            <a:endParaRPr sz="1850">
              <a:solidFill>
                <a:srgbClr val="001D35"/>
              </a:solidFill>
              <a:highlight>
                <a:srgbClr val="FFFFFF"/>
              </a:highlight>
            </a:endParaRPr>
          </a:p>
          <a:p>
            <a:pPr indent="0" lvl="0" marL="4572000" rtl="1" algn="r">
              <a:spcBef>
                <a:spcPts val="0"/>
              </a:spcBef>
              <a:spcAft>
                <a:spcPts val="0"/>
              </a:spcAft>
              <a:buNone/>
            </a:pPr>
            <a:r>
              <a:rPr lang="en" sz="1850">
                <a:solidFill>
                  <a:srgbClr val="001D35"/>
                </a:solidFill>
                <a:highlight>
                  <a:srgbClr val="FFFFFF"/>
                </a:highlight>
              </a:rPr>
              <a:t>Parameters إلي الخورازمية هتجيبهم </a:t>
            </a:r>
            <a:endParaRPr sz="1850">
              <a:solidFill>
                <a:srgbClr val="001D35"/>
              </a:solidFill>
              <a:highlight>
                <a:srgbClr val="FFFFFF"/>
              </a:highlight>
            </a:endParaRPr>
          </a:p>
          <a:p>
            <a:pPr indent="0" lvl="0" marL="0" rtl="0" algn="l">
              <a:spcBef>
                <a:spcPts val="0"/>
              </a:spcBef>
              <a:spcAft>
                <a:spcPts val="0"/>
              </a:spcAft>
              <a:buNone/>
            </a:pPr>
            <a:r>
              <a:rPr lang="en" sz="1850">
                <a:solidFill>
                  <a:srgbClr val="001D35"/>
                </a:solidFill>
                <a:highlight>
                  <a:srgbClr val="FFFFFF"/>
                </a:highlight>
              </a:rPr>
              <a:t> )</a:t>
            </a:r>
            <a:endParaRPr sz="1850">
              <a:solidFill>
                <a:srgbClr val="001D35"/>
              </a:solidFill>
              <a:highlight>
                <a:srgbClr val="FFFFFF"/>
              </a:highlight>
            </a:endParaRPr>
          </a:p>
          <a:p>
            <a:pPr indent="0" lvl="0" marL="0" rtl="0" algn="l">
              <a:spcBef>
                <a:spcPts val="0"/>
              </a:spcBef>
              <a:spcAft>
                <a:spcPts val="0"/>
              </a:spcAft>
              <a:buNone/>
            </a:pPr>
            <a:r>
              <a:t/>
            </a:r>
            <a:endParaRPr sz="1850">
              <a:solidFill>
                <a:srgbClr val="001D35"/>
              </a:solidFill>
              <a:highlight>
                <a:srgbClr val="FFFFFF"/>
              </a:highlight>
            </a:endParaRPr>
          </a:p>
          <a:p>
            <a:pPr indent="-342900" lvl="0" marL="457200" rtl="0" algn="l">
              <a:spcBef>
                <a:spcPts val="0"/>
              </a:spcBef>
              <a:spcAft>
                <a:spcPts val="0"/>
              </a:spcAft>
              <a:buClr>
                <a:schemeClr val="dk2"/>
              </a:buClr>
              <a:buSzPts val="1800"/>
              <a:buAutoNum type="arabicPeriod"/>
            </a:pPr>
            <a:r>
              <a:rPr lang="en" sz="1800">
                <a:solidFill>
                  <a:schemeClr val="dk2"/>
                </a:solidFill>
              </a:rPr>
              <a:t>OLS – Ordinary Least Squares (بتجيب الأوزان مباشرة بمعادلات جبرية </a:t>
            </a:r>
            <a:r>
              <a:rPr lang="en" sz="1800">
                <a:solidFill>
                  <a:schemeClr val="dk2"/>
                </a:solidFill>
              </a:rPr>
              <a: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38" name="Google Shape;338;p53"/>
          <p:cNvSpPr/>
          <p:nvPr/>
        </p:nvSpPr>
        <p:spPr>
          <a:xfrm>
            <a:off x="4000500" y="1723625"/>
            <a:ext cx="4576800" cy="263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1" algn="r">
              <a:spcBef>
                <a:spcPts val="0"/>
              </a:spcBef>
              <a:spcAft>
                <a:spcPts val="0"/>
              </a:spcAft>
              <a:buNone/>
            </a:pPr>
            <a:r>
              <a:rPr lang="en">
                <a:solidFill>
                  <a:srgbClr val="FF0000"/>
                </a:solidFill>
              </a:rPr>
              <a:t>OLS (لما يكون عدد ال rows قليل) (بطيئة) (دقتها عالية) (حساسة للقيم الشاذة)</a:t>
            </a:r>
            <a:endParaRPr>
              <a:solidFill>
                <a:srgbClr val="FF0000"/>
              </a:solidFill>
            </a:endParaRPr>
          </a:p>
          <a:p>
            <a:pPr indent="0" lvl="0" marL="0" rtl="0" algn="l">
              <a:spcBef>
                <a:spcPts val="0"/>
              </a:spcBef>
              <a:spcAft>
                <a:spcPts val="0"/>
              </a:spcAft>
              <a:buNone/>
            </a:pPr>
            <a:r>
              <a:rPr lang="en"/>
              <a:t>Error  = Y - Ypred</a:t>
            </a:r>
            <a:endParaRPr/>
          </a:p>
          <a:p>
            <a:pPr indent="0" lvl="0" marL="0" rtl="0" algn="l">
              <a:spcBef>
                <a:spcPts val="0"/>
              </a:spcBef>
              <a:spcAft>
                <a:spcPts val="0"/>
              </a:spcAft>
              <a:buNone/>
            </a:pPr>
            <a:r>
              <a:rPr lang="en"/>
              <a:t>sum(y - ypred)^2 &gt;&gt;&gt;&gt;&gt; cost function (min Error) </a:t>
            </a:r>
            <a:endParaRPr/>
          </a:p>
          <a:p>
            <a:pPr indent="0" lvl="0" marL="0" rtl="0" algn="l">
              <a:spcBef>
                <a:spcPts val="0"/>
              </a:spcBef>
              <a:spcAft>
                <a:spcPts val="0"/>
              </a:spcAft>
              <a:buClr>
                <a:schemeClr val="dk1"/>
              </a:buClr>
              <a:buSzPts val="1100"/>
              <a:buFont typeface="Arial"/>
              <a:buNone/>
            </a:pPr>
            <a:r>
              <a:rPr lang="en">
                <a:solidFill>
                  <a:schemeClr val="dk1"/>
                </a:solidFill>
              </a:rPr>
              <a:t>sum(y -  (X* α + β) )^2  </a:t>
            </a:r>
            <a:endParaRPr>
              <a:solidFill>
                <a:schemeClr val="dk1"/>
              </a:solidFill>
            </a:endParaRPr>
          </a:p>
          <a:p>
            <a:pPr indent="0" lvl="0" marL="0" rtl="0" algn="l">
              <a:spcBef>
                <a:spcPts val="0"/>
              </a:spcBef>
              <a:spcAft>
                <a:spcPts val="0"/>
              </a:spcAft>
              <a:buNone/>
            </a:pPr>
            <a:r>
              <a:rPr lang="en"/>
              <a:t>Derivative w.r.t </a:t>
            </a:r>
            <a:r>
              <a:rPr lang="en">
                <a:solidFill>
                  <a:schemeClr val="dk1"/>
                </a:solidFill>
              </a:rPr>
              <a:t>α  to get </a:t>
            </a:r>
            <a:r>
              <a:rPr lang="en">
                <a:solidFill>
                  <a:srgbClr val="0000FF"/>
                </a:solidFill>
              </a:rPr>
              <a:t>α</a:t>
            </a:r>
            <a:r>
              <a:rPr lang="en">
                <a:solidFill>
                  <a:schemeClr val="dk1"/>
                </a:solidFill>
              </a:rPr>
              <a:t> value</a:t>
            </a:r>
            <a:endParaRPr>
              <a:solidFill>
                <a:schemeClr val="dk1"/>
              </a:solidFill>
            </a:endParaRPr>
          </a:p>
          <a:p>
            <a:pPr indent="0" lvl="0" marL="0" rtl="0" algn="l">
              <a:spcBef>
                <a:spcPts val="0"/>
              </a:spcBef>
              <a:spcAft>
                <a:spcPts val="0"/>
              </a:spcAft>
              <a:buNone/>
            </a:pPr>
            <a:r>
              <a:rPr lang="en">
                <a:solidFill>
                  <a:schemeClr val="dk1"/>
                </a:solidFill>
              </a:rPr>
              <a:t>Derivative w.r.t β  to get </a:t>
            </a:r>
            <a:r>
              <a:rPr lang="en">
                <a:solidFill>
                  <a:srgbClr val="0000FF"/>
                </a:solidFill>
              </a:rPr>
              <a:t>β</a:t>
            </a:r>
            <a:r>
              <a:rPr lang="en">
                <a:solidFill>
                  <a:schemeClr val="dk1"/>
                </a:solidFill>
              </a:rPr>
              <a:t> value</a:t>
            </a:r>
            <a:endParaRPr>
              <a:solidFill>
                <a:schemeClr val="dk1"/>
              </a:solidFill>
            </a:endParaRPr>
          </a:p>
          <a:p>
            <a:pPr indent="-317500" lvl="0" marL="457200" rtl="1" algn="r">
              <a:spcBef>
                <a:spcPts val="0"/>
              </a:spcBef>
              <a:spcAft>
                <a:spcPts val="0"/>
              </a:spcAft>
              <a:buClr>
                <a:schemeClr val="dk1"/>
              </a:buClr>
              <a:buSzPts val="1400"/>
              <a:buChar char="●"/>
            </a:pPr>
            <a:r>
              <a:rPr lang="en">
                <a:solidFill>
                  <a:schemeClr val="dk1"/>
                </a:solidFill>
              </a:rPr>
              <a:t>صار عندي معادلتين لكلا من  β,α بتحسبهم مباشرة من كل قيم x ,y  الحقيقين الي موجودين باعمدة الداتا عندي (استخدمنا كل قيم x,y يعني كل rows in csv تبعي)</a:t>
            </a:r>
            <a:endParaRPr>
              <a:solidFill>
                <a:schemeClr val="dk1"/>
              </a:solidFill>
            </a:endParaRPr>
          </a:p>
          <a:p>
            <a:pPr indent="-317500" lvl="0" marL="457200" rtl="1" algn="r">
              <a:spcBef>
                <a:spcPts val="0"/>
              </a:spcBef>
              <a:spcAft>
                <a:spcPts val="0"/>
              </a:spcAft>
              <a:buClr>
                <a:srgbClr val="F44336"/>
              </a:buClr>
              <a:buSzPts val="1400"/>
              <a:buChar char="●"/>
            </a:pPr>
            <a:r>
              <a:rPr lang="en">
                <a:solidFill>
                  <a:srgbClr val="F44336"/>
                </a:solidFill>
              </a:rPr>
              <a:t>فبالتالي هيك عملنا minimize for cost function يعني قللنا الفرق بين القيم المتوقعة والقيم الحقيقية </a:t>
            </a:r>
            <a:endParaRPr>
              <a:solidFill>
                <a:srgbClr val="F4433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4"/>
          <p:cNvSpPr txBox="1"/>
          <p:nvPr/>
        </p:nvSpPr>
        <p:spPr>
          <a:xfrm>
            <a:off x="608750" y="75200"/>
            <a:ext cx="8460000" cy="47676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بدنا نعرف سعر الكيلو الي يخلي الزبون يشتري مني بناء على درجة الحرارة </a:t>
            </a:r>
            <a:endParaRPr sz="1800">
              <a:solidFill>
                <a:schemeClr val="dk2"/>
              </a:solidFill>
            </a:endParaRPr>
          </a:p>
          <a:p>
            <a:pPr indent="0" lvl="0" marL="0" rtl="1" algn="r">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Sales (Y target) &gt; temp (X feature)  (simple linear Regression) </a:t>
            </a:r>
            <a:endParaRPr sz="1800">
              <a:solidFill>
                <a:schemeClr val="dk2"/>
              </a:solidFill>
            </a:endParaRPr>
          </a:p>
          <a:p>
            <a:pPr indent="0" lvl="0" marL="0" rtl="1" algn="r">
              <a:spcBef>
                <a:spcPts val="0"/>
              </a:spcBef>
              <a:spcAft>
                <a:spcPts val="0"/>
              </a:spcAft>
              <a:buNone/>
            </a:pPr>
            <a:r>
              <a:rPr lang="en" sz="1800">
                <a:solidFill>
                  <a:schemeClr val="dk2"/>
                </a:solidFill>
              </a:rPr>
              <a:t>بيحاول يرسم خط مستقيم بيقطع اكبر عدد من الداتا ( line fit data) (يربط بين درجة الحرارة والعدد الكيلوات المباعة)</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44" name="Google Shape;344;p54"/>
          <p:cNvSpPr/>
          <p:nvPr/>
        </p:nvSpPr>
        <p:spPr>
          <a:xfrm>
            <a:off x="3699650" y="1709950"/>
            <a:ext cx="5369100" cy="3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1" algn="r">
              <a:spcBef>
                <a:spcPts val="0"/>
              </a:spcBef>
              <a:spcAft>
                <a:spcPts val="0"/>
              </a:spcAft>
              <a:buNone/>
            </a:pPr>
            <a:r>
              <a:rPr lang="en">
                <a:solidFill>
                  <a:srgbClr val="FF0000"/>
                </a:solidFill>
              </a:rPr>
              <a:t>Gradient Descent </a:t>
            </a:r>
            <a:r>
              <a:rPr lang="en">
                <a:solidFill>
                  <a:srgbClr val="FF0000"/>
                </a:solidFill>
              </a:rPr>
              <a:t>(لما يكون عدد ال rows كبير) (اسرع) (دقتها اقل مقارنة ب  ols لانها ما بتشوف كل ال rows)  (حساسة للقيم الشاذة)</a:t>
            </a:r>
            <a:endParaRPr>
              <a:solidFill>
                <a:srgbClr val="FF0000"/>
              </a:solidFill>
            </a:endParaRPr>
          </a:p>
          <a:p>
            <a:pPr indent="0" lvl="0" marL="0" rtl="0" algn="l">
              <a:spcBef>
                <a:spcPts val="0"/>
              </a:spcBef>
              <a:spcAft>
                <a:spcPts val="0"/>
              </a:spcAft>
              <a:buNone/>
            </a:pPr>
            <a:r>
              <a:rPr lang="en"/>
              <a:t>Error  = Y - Ypred</a:t>
            </a:r>
            <a:endParaRPr/>
          </a:p>
          <a:p>
            <a:pPr indent="0" lvl="0" marL="0" rtl="0" algn="l">
              <a:spcBef>
                <a:spcPts val="0"/>
              </a:spcBef>
              <a:spcAft>
                <a:spcPts val="0"/>
              </a:spcAft>
              <a:buNone/>
            </a:pPr>
            <a:r>
              <a:rPr lang="en"/>
              <a:t>sum(y - ypred)^2 &gt;&gt;&gt;&gt;&gt; cost function (min Error) </a:t>
            </a:r>
            <a:endParaRPr/>
          </a:p>
          <a:p>
            <a:pPr indent="0" lvl="0" marL="0" rtl="0" algn="l">
              <a:spcBef>
                <a:spcPts val="0"/>
              </a:spcBef>
              <a:spcAft>
                <a:spcPts val="0"/>
              </a:spcAft>
              <a:buNone/>
            </a:pPr>
            <a:r>
              <a:rPr lang="en">
                <a:solidFill>
                  <a:schemeClr val="dk1"/>
                </a:solidFill>
              </a:rPr>
              <a:t>sum(y -  (X* m + b) )^2  </a:t>
            </a:r>
            <a:endParaRPr>
              <a:solidFill>
                <a:schemeClr val="dk1"/>
              </a:solidFill>
            </a:endParaRPr>
          </a:p>
          <a:p>
            <a:pPr indent="-317500" lvl="0" marL="457200" rtl="1" algn="r">
              <a:spcBef>
                <a:spcPts val="0"/>
              </a:spcBef>
              <a:spcAft>
                <a:spcPts val="0"/>
              </a:spcAft>
              <a:buClr>
                <a:schemeClr val="dk1"/>
              </a:buClr>
              <a:buSzPts val="1400"/>
              <a:buAutoNum type="arabicParenR"/>
            </a:pPr>
            <a:r>
              <a:rPr lang="en">
                <a:solidFill>
                  <a:schemeClr val="dk1"/>
                </a:solidFill>
              </a:rPr>
              <a:t>بفترض قيم عشوائية ل b</a:t>
            </a:r>
            <a:r>
              <a:rPr lang="en">
                <a:solidFill>
                  <a:schemeClr val="dk1"/>
                </a:solidFill>
              </a:rPr>
              <a:t>,a </a:t>
            </a:r>
            <a:endParaRPr>
              <a:solidFill>
                <a:schemeClr val="dk1"/>
              </a:solidFill>
            </a:endParaRPr>
          </a:p>
          <a:p>
            <a:pPr indent="0" lvl="0" marL="0" rtl="0" algn="l">
              <a:spcBef>
                <a:spcPts val="0"/>
              </a:spcBef>
              <a:spcAft>
                <a:spcPts val="0"/>
              </a:spcAft>
              <a:buNone/>
            </a:pPr>
            <a:r>
              <a:rPr lang="en"/>
              <a:t>Derivative w.r.t </a:t>
            </a:r>
            <a:r>
              <a:rPr lang="en">
                <a:solidFill>
                  <a:schemeClr val="dk1"/>
                </a:solidFill>
              </a:rPr>
              <a:t>m</a:t>
            </a:r>
            <a:r>
              <a:rPr lang="en">
                <a:solidFill>
                  <a:schemeClr val="dk1"/>
                </a:solidFill>
              </a:rPr>
              <a:t>  to get </a:t>
            </a:r>
            <a:r>
              <a:rPr lang="en">
                <a:solidFill>
                  <a:srgbClr val="0000FF"/>
                </a:solidFill>
              </a:rPr>
              <a:t>m</a:t>
            </a:r>
            <a:r>
              <a:rPr lang="en">
                <a:solidFill>
                  <a:schemeClr val="dk1"/>
                </a:solidFill>
              </a:rPr>
              <a:t> value</a:t>
            </a:r>
            <a:endParaRPr>
              <a:solidFill>
                <a:schemeClr val="dk1"/>
              </a:solidFill>
            </a:endParaRPr>
          </a:p>
          <a:p>
            <a:pPr indent="0" lvl="0" marL="0" rtl="0" algn="l">
              <a:spcBef>
                <a:spcPts val="0"/>
              </a:spcBef>
              <a:spcAft>
                <a:spcPts val="0"/>
              </a:spcAft>
              <a:buNone/>
            </a:pPr>
            <a:r>
              <a:rPr lang="en">
                <a:solidFill>
                  <a:schemeClr val="dk1"/>
                </a:solidFill>
              </a:rPr>
              <a:t>Derivative w.r.t b  to get </a:t>
            </a:r>
            <a:r>
              <a:rPr lang="en">
                <a:solidFill>
                  <a:srgbClr val="0000FF"/>
                </a:solidFill>
              </a:rPr>
              <a:t>m</a:t>
            </a:r>
            <a:r>
              <a:rPr lang="en">
                <a:solidFill>
                  <a:schemeClr val="dk1"/>
                </a:solidFill>
              </a:rPr>
              <a:t> value</a:t>
            </a:r>
            <a:endParaRPr>
              <a:solidFill>
                <a:schemeClr val="dk1"/>
              </a:solidFill>
            </a:endParaRPr>
          </a:p>
          <a:p>
            <a:pPr indent="-317500" lvl="0" marL="457200" rtl="0" algn="l">
              <a:spcBef>
                <a:spcPts val="0"/>
              </a:spcBef>
              <a:spcAft>
                <a:spcPts val="0"/>
              </a:spcAft>
              <a:buClr>
                <a:schemeClr val="dk1"/>
              </a:buClr>
              <a:buSzPts val="1400"/>
              <a:buAutoNum type="arabicParenR"/>
            </a:pPr>
            <a:r>
              <a:rPr lang="en">
                <a:solidFill>
                  <a:srgbClr val="0000FF"/>
                </a:solidFill>
              </a:rPr>
              <a:t>α</a:t>
            </a:r>
            <a:r>
              <a:rPr lang="en">
                <a:solidFill>
                  <a:srgbClr val="0000FF"/>
                </a:solidFill>
              </a:rPr>
              <a:t> is a </a:t>
            </a:r>
            <a:r>
              <a:rPr lang="en">
                <a:solidFill>
                  <a:srgbClr val="0000FF"/>
                </a:solidFill>
              </a:rPr>
              <a:t>learning</a:t>
            </a:r>
            <a:r>
              <a:rPr lang="en">
                <a:solidFill>
                  <a:srgbClr val="0000FF"/>
                </a:solidFill>
              </a:rPr>
              <a:t> rate (step </a:t>
            </a:r>
            <a:r>
              <a:rPr lang="en">
                <a:solidFill>
                  <a:srgbClr val="0000FF"/>
                </a:solidFill>
              </a:rPr>
              <a:t>size</a:t>
            </a:r>
            <a:r>
              <a:rPr lang="en">
                <a:solidFill>
                  <a:srgbClr val="0000FF"/>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1" algn="r">
              <a:spcBef>
                <a:spcPts val="0"/>
              </a:spcBef>
              <a:spcAft>
                <a:spcPts val="0"/>
              </a:spcAft>
              <a:buClr>
                <a:schemeClr val="dk1"/>
              </a:buClr>
              <a:buSzPts val="1400"/>
              <a:buChar char="●"/>
            </a:pPr>
            <a:r>
              <a:rPr lang="en">
                <a:solidFill>
                  <a:schemeClr val="dk1"/>
                </a:solidFill>
              </a:rPr>
              <a:t>صار عندي معادلتين لكلا من  b,m بتحسبهم مباشرة من كل قيم x ,y  الحقيقين الي موجودين باعمدة الداتا عندي (استخدمنا كل قيم x,y يعني كل rows in csv تبعي)</a:t>
            </a:r>
            <a:endParaRPr>
              <a:solidFill>
                <a:schemeClr val="dk1"/>
              </a:solidFill>
            </a:endParaRPr>
          </a:p>
          <a:p>
            <a:pPr indent="-317500" lvl="0" marL="457200" rtl="1" algn="r">
              <a:spcBef>
                <a:spcPts val="0"/>
              </a:spcBef>
              <a:spcAft>
                <a:spcPts val="0"/>
              </a:spcAft>
              <a:buClr>
                <a:srgbClr val="F44336"/>
              </a:buClr>
              <a:buSzPts val="1400"/>
              <a:buChar char="●"/>
            </a:pPr>
            <a:r>
              <a:rPr lang="en">
                <a:solidFill>
                  <a:srgbClr val="F44336"/>
                </a:solidFill>
              </a:rPr>
              <a:t>فبالتالي هيك عملنا minimize for cost function يعني قللنا الفرق بين القيم المتوقعة والقيم الحقيقية </a:t>
            </a:r>
            <a:endParaRPr>
              <a:solidFill>
                <a:srgbClr val="F44336"/>
              </a:solidFill>
            </a:endParaRPr>
          </a:p>
        </p:txBody>
      </p:sp>
      <p:pic>
        <p:nvPicPr>
          <p:cNvPr id="345" name="Google Shape;345;p54"/>
          <p:cNvPicPr preferRelativeResize="0"/>
          <p:nvPr/>
        </p:nvPicPr>
        <p:blipFill>
          <a:blip r:embed="rId3">
            <a:alphaModFix/>
          </a:blip>
          <a:stretch>
            <a:fillRect/>
          </a:stretch>
        </p:blipFill>
        <p:spPr>
          <a:xfrm>
            <a:off x="157551" y="1709950"/>
            <a:ext cx="3351450" cy="2441775"/>
          </a:xfrm>
          <a:prstGeom prst="rect">
            <a:avLst/>
          </a:prstGeom>
          <a:noFill/>
          <a:ln>
            <a:noFill/>
          </a:ln>
        </p:spPr>
      </p:pic>
      <p:cxnSp>
        <p:nvCxnSpPr>
          <p:cNvPr id="346" name="Google Shape;346;p54"/>
          <p:cNvCxnSpPr>
            <a:stCxn id="344" idx="1"/>
          </p:cNvCxnSpPr>
          <p:nvPr/>
        </p:nvCxnSpPr>
        <p:spPr>
          <a:xfrm flipH="1">
            <a:off x="2222750" y="3313900"/>
            <a:ext cx="1476900" cy="133500"/>
          </a:xfrm>
          <a:prstGeom prst="straightConnector1">
            <a:avLst/>
          </a:prstGeom>
          <a:noFill/>
          <a:ln cap="flat" cmpd="sng" w="9525">
            <a:solidFill>
              <a:schemeClr val="dk2"/>
            </a:solidFill>
            <a:prstDash val="solid"/>
            <a:round/>
            <a:headEnd len="med" w="med" type="none"/>
            <a:tailEnd len="med" w="med" type="triangle"/>
          </a:ln>
        </p:spPr>
      </p:cxnSp>
      <p:cxnSp>
        <p:nvCxnSpPr>
          <p:cNvPr id="347" name="Google Shape;347;p54"/>
          <p:cNvCxnSpPr>
            <a:stCxn id="344" idx="1"/>
          </p:cNvCxnSpPr>
          <p:nvPr/>
        </p:nvCxnSpPr>
        <p:spPr>
          <a:xfrm flipH="1">
            <a:off x="2907050" y="3313900"/>
            <a:ext cx="792600" cy="55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5"/>
          <p:cNvSpPr txBox="1"/>
          <p:nvPr>
            <p:ph idx="12" type="sldNum"/>
          </p:nvPr>
        </p:nvSpPr>
        <p:spPr>
          <a:xfrm>
            <a:off x="8610600" y="6356350"/>
            <a:ext cx="2743200" cy="365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55"/>
          <p:cNvPicPr preferRelativeResize="0"/>
          <p:nvPr/>
        </p:nvPicPr>
        <p:blipFill rotWithShape="1">
          <a:blip r:embed="rId3">
            <a:alphaModFix/>
          </a:blip>
          <a:srcRect b="0" l="0" r="0" t="0"/>
          <a:stretch/>
        </p:blipFill>
        <p:spPr>
          <a:xfrm>
            <a:off x="1979888" y="682350"/>
            <a:ext cx="4387832" cy="4538664"/>
          </a:xfrm>
          <a:prstGeom prst="rect">
            <a:avLst/>
          </a:prstGeom>
          <a:noFill/>
          <a:ln>
            <a:noFill/>
          </a:ln>
        </p:spPr>
      </p:pic>
      <p:sp>
        <p:nvSpPr>
          <p:cNvPr id="355" name="Google Shape;355;p55"/>
          <p:cNvSpPr txBox="1"/>
          <p:nvPr>
            <p:ph type="title"/>
          </p:nvPr>
        </p:nvSpPr>
        <p:spPr>
          <a:xfrm>
            <a:off x="856858" y="202655"/>
            <a:ext cx="3931500" cy="4797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chemeClr val="dk1"/>
              </a:buClr>
              <a:buSzPts val="3000"/>
              <a:buFont typeface="Calibri"/>
              <a:buNone/>
            </a:pPr>
            <a:r>
              <a:rPr lang="en" sz="3000"/>
              <a:t>Gradient Descent</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9"/>
          <p:cNvPicPr preferRelativeResize="0"/>
          <p:nvPr/>
        </p:nvPicPr>
        <p:blipFill>
          <a:blip r:embed="rId3">
            <a:alphaModFix/>
          </a:blip>
          <a:stretch>
            <a:fillRect/>
          </a:stretch>
        </p:blipFill>
        <p:spPr>
          <a:xfrm>
            <a:off x="152400" y="1422175"/>
            <a:ext cx="8839198" cy="1632238"/>
          </a:xfrm>
          <a:prstGeom prst="rect">
            <a:avLst/>
          </a:prstGeom>
          <a:noFill/>
          <a:ln>
            <a:noFill/>
          </a:ln>
        </p:spPr>
      </p:pic>
      <p:sp>
        <p:nvSpPr>
          <p:cNvPr id="141" name="Google Shape;141;p29"/>
          <p:cNvSpPr txBox="1"/>
          <p:nvPr/>
        </p:nvSpPr>
        <p:spPr>
          <a:xfrm>
            <a:off x="458100" y="3578650"/>
            <a:ext cx="8227800" cy="7080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1700">
                <a:solidFill>
                  <a:schemeClr val="dk1"/>
                </a:solidFill>
              </a:rPr>
              <a:t>بالتالي، معظم تطبيقات NLP و Computer Vision الحديثة تستخدم Deep Learning، وهي بالتالي جزء من منظومة أكبر هي Machine Learning.</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idx="12" type="sldNum"/>
          </p:nvPr>
        </p:nvSpPr>
        <p:spPr>
          <a:xfrm>
            <a:off x="8610600" y="6356350"/>
            <a:ext cx="2743200" cy="3651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62" name="Google Shape;362;p56"/>
          <p:cNvPicPr preferRelativeResize="0"/>
          <p:nvPr/>
        </p:nvPicPr>
        <p:blipFill rotWithShape="1">
          <a:blip r:embed="rId3">
            <a:alphaModFix/>
          </a:blip>
          <a:srcRect b="0" l="0" r="0" t="0"/>
          <a:stretch/>
        </p:blipFill>
        <p:spPr>
          <a:xfrm>
            <a:off x="0" y="57863"/>
            <a:ext cx="5915025" cy="2764631"/>
          </a:xfrm>
          <a:prstGeom prst="rect">
            <a:avLst/>
          </a:prstGeom>
          <a:noFill/>
          <a:ln>
            <a:noFill/>
          </a:ln>
        </p:spPr>
      </p:pic>
      <p:pic>
        <p:nvPicPr>
          <p:cNvPr id="363" name="Google Shape;363;p56"/>
          <p:cNvPicPr preferRelativeResize="0"/>
          <p:nvPr/>
        </p:nvPicPr>
        <p:blipFill rotWithShape="1">
          <a:blip r:embed="rId4">
            <a:alphaModFix/>
          </a:blip>
          <a:srcRect b="0" l="0" r="0" t="0"/>
          <a:stretch/>
        </p:blipFill>
        <p:spPr>
          <a:xfrm>
            <a:off x="5092069" y="2460337"/>
            <a:ext cx="4051932" cy="2683163"/>
          </a:xfrm>
          <a:prstGeom prst="rect">
            <a:avLst/>
          </a:prstGeom>
          <a:noFill/>
          <a:ln>
            <a:noFill/>
          </a:ln>
        </p:spPr>
      </p:pic>
      <p:sp>
        <p:nvSpPr>
          <p:cNvPr id="364" name="Google Shape;364;p56"/>
          <p:cNvSpPr txBox="1"/>
          <p:nvPr>
            <p:ph type="title"/>
          </p:nvPr>
        </p:nvSpPr>
        <p:spPr>
          <a:xfrm>
            <a:off x="5737140" y="935086"/>
            <a:ext cx="3931500" cy="479700"/>
          </a:xfrm>
          <a:prstGeom prst="rect">
            <a:avLst/>
          </a:prstGeom>
          <a:noFill/>
          <a:ln>
            <a:noFill/>
          </a:ln>
        </p:spPr>
        <p:txBody>
          <a:bodyPr anchorCtr="0" anchor="ctr" bIns="0" lIns="0" spcFirstLastPara="1" rIns="0" wrap="square" tIns="17775">
            <a:spAutoFit/>
          </a:bodyPr>
          <a:lstStyle/>
          <a:p>
            <a:pPr indent="0" lvl="0" marL="12700" rtl="0" algn="l">
              <a:lnSpc>
                <a:spcPct val="100000"/>
              </a:lnSpc>
              <a:spcBef>
                <a:spcPts val="0"/>
              </a:spcBef>
              <a:spcAft>
                <a:spcPts val="0"/>
              </a:spcAft>
              <a:buClr>
                <a:schemeClr val="dk1"/>
              </a:buClr>
              <a:buSzPts val="3000"/>
              <a:buFont typeface="Calibri"/>
              <a:buNone/>
            </a:pPr>
            <a:r>
              <a:rPr lang="en" sz="3000"/>
              <a:t>Gradient Descent</a:t>
            </a:r>
            <a:endParaRPr sz="3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7"/>
          <p:cNvSpPr txBox="1"/>
          <p:nvPr>
            <p:ph type="title"/>
          </p:nvPr>
        </p:nvSpPr>
        <p:spPr>
          <a:xfrm>
            <a:off x="269924" y="242192"/>
            <a:ext cx="7474200" cy="295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sz="2400">
                <a:solidFill>
                  <a:schemeClr val="accent1"/>
                </a:solidFill>
              </a:rPr>
              <a:t>Linear Regression Idea (Gradient Descent)</a:t>
            </a:r>
            <a:endParaRPr>
              <a:solidFill>
                <a:schemeClr val="accent1"/>
              </a:solidFill>
            </a:endParaRPr>
          </a:p>
        </p:txBody>
      </p:sp>
      <p:sp>
        <p:nvSpPr>
          <p:cNvPr id="370" name="Google Shape;370;p57"/>
          <p:cNvSpPr txBox="1"/>
          <p:nvPr>
            <p:ph idx="1" type="body"/>
          </p:nvPr>
        </p:nvSpPr>
        <p:spPr>
          <a:xfrm>
            <a:off x="140528" y="809756"/>
            <a:ext cx="4655700" cy="3772500"/>
          </a:xfrm>
          <a:prstGeom prst="rect">
            <a:avLst/>
          </a:prstGeom>
          <a:noFill/>
          <a:ln>
            <a:noFill/>
          </a:ln>
        </p:spPr>
        <p:txBody>
          <a:bodyPr anchorCtr="0" anchor="t" bIns="0" lIns="0" spcFirstLastPara="1" rIns="0" wrap="square" tIns="0">
            <a:normAutofit fontScale="62500" lnSpcReduction="10000"/>
          </a:bodyPr>
          <a:lstStyle/>
          <a:p>
            <a:pPr indent="-359568" lvl="0" marL="457200" rtl="0" algn="l">
              <a:lnSpc>
                <a:spcPct val="115000"/>
              </a:lnSpc>
              <a:spcBef>
                <a:spcPts val="600"/>
              </a:spcBef>
              <a:spcAft>
                <a:spcPts val="0"/>
              </a:spcAft>
              <a:buClr>
                <a:schemeClr val="accent1"/>
              </a:buClr>
              <a:buSzPct val="183333"/>
              <a:buChar char="⬡"/>
            </a:pPr>
            <a:r>
              <a:rPr lang="en">
                <a:solidFill>
                  <a:schemeClr val="accent1"/>
                </a:solidFill>
              </a:rPr>
              <a:t>Another optimization algorithm used in linear Regression is Gradient Descent.</a:t>
            </a:r>
            <a:endParaRPr>
              <a:solidFill>
                <a:schemeClr val="accent1"/>
              </a:solidFill>
            </a:endParaRPr>
          </a:p>
          <a:p>
            <a:pPr indent="-359568" lvl="0" marL="457200" rtl="0" algn="l">
              <a:lnSpc>
                <a:spcPct val="115000"/>
              </a:lnSpc>
              <a:spcBef>
                <a:spcPts val="600"/>
              </a:spcBef>
              <a:spcAft>
                <a:spcPts val="0"/>
              </a:spcAft>
              <a:buClr>
                <a:schemeClr val="accent1"/>
              </a:buClr>
              <a:buSzPct val="183333"/>
              <a:buChar char="⬡"/>
            </a:pPr>
            <a:r>
              <a:rPr lang="en">
                <a:solidFill>
                  <a:schemeClr val="accent1"/>
                </a:solidFill>
              </a:rPr>
              <a:t>It is important, easy to implement, and used in machine learning and deep learning to minimize a cost/loss function .</a:t>
            </a:r>
            <a:endParaRPr>
              <a:solidFill>
                <a:schemeClr val="accent1"/>
              </a:solidFill>
            </a:endParaRPr>
          </a:p>
          <a:p>
            <a:pPr indent="-359568" lvl="0" marL="457200" rtl="0" algn="l">
              <a:lnSpc>
                <a:spcPct val="115000"/>
              </a:lnSpc>
              <a:spcBef>
                <a:spcPts val="600"/>
              </a:spcBef>
              <a:spcAft>
                <a:spcPts val="0"/>
              </a:spcAft>
              <a:buClr>
                <a:schemeClr val="accent1"/>
              </a:buClr>
              <a:buSzPct val="183333"/>
              <a:buChar char="⬡"/>
            </a:pPr>
            <a:r>
              <a:rPr lang="en">
                <a:solidFill>
                  <a:schemeClr val="accent1"/>
                </a:solidFill>
              </a:rPr>
              <a:t>Gradient descent algorithms works when error function is :</a:t>
            </a:r>
            <a:endParaRPr>
              <a:solidFill>
                <a:schemeClr val="accent1"/>
              </a:solidFill>
            </a:endParaRPr>
          </a:p>
          <a:p>
            <a:pPr indent="-403225" lvl="1" marL="914400" rtl="0" algn="l">
              <a:lnSpc>
                <a:spcPct val="115000"/>
              </a:lnSpc>
              <a:spcBef>
                <a:spcPts val="0"/>
              </a:spcBef>
              <a:spcAft>
                <a:spcPts val="0"/>
              </a:spcAft>
              <a:buClr>
                <a:schemeClr val="accent1"/>
              </a:buClr>
              <a:buSzPct val="209523"/>
              <a:buChar char="∙"/>
            </a:pPr>
            <a:r>
              <a:rPr lang="en" sz="2100">
                <a:solidFill>
                  <a:schemeClr val="accent1"/>
                </a:solidFill>
              </a:rPr>
              <a:t>Differentiable: function has a derivative for each point.</a:t>
            </a:r>
            <a:endParaRPr>
              <a:solidFill>
                <a:schemeClr val="accent1"/>
              </a:solidFill>
            </a:endParaRPr>
          </a:p>
          <a:p>
            <a:pPr indent="-403225" lvl="1" marL="914400" rtl="0" algn="l">
              <a:lnSpc>
                <a:spcPct val="115000"/>
              </a:lnSpc>
              <a:spcBef>
                <a:spcPts val="0"/>
              </a:spcBef>
              <a:spcAft>
                <a:spcPts val="0"/>
              </a:spcAft>
              <a:buClr>
                <a:schemeClr val="accent1"/>
              </a:buClr>
              <a:buSzPct val="209523"/>
              <a:buChar char="∙"/>
            </a:pPr>
            <a:r>
              <a:rPr lang="en" sz="2100">
                <a:solidFill>
                  <a:schemeClr val="accent1"/>
                </a:solidFill>
              </a:rPr>
              <a:t>Convex:</a:t>
            </a:r>
            <a:endParaRPr>
              <a:solidFill>
                <a:schemeClr val="accent1"/>
              </a:solidFill>
            </a:endParaRPr>
          </a:p>
          <a:p>
            <a:pPr indent="-403225" lvl="2" marL="1371600" rtl="0" algn="l">
              <a:lnSpc>
                <a:spcPct val="115000"/>
              </a:lnSpc>
              <a:spcBef>
                <a:spcPts val="0"/>
              </a:spcBef>
              <a:spcAft>
                <a:spcPts val="0"/>
              </a:spcAft>
              <a:buClr>
                <a:schemeClr val="accent1"/>
              </a:buClr>
              <a:buSzPct val="314285"/>
              <a:buChar char="∙"/>
            </a:pPr>
            <a:r>
              <a:rPr lang="en">
                <a:solidFill>
                  <a:schemeClr val="accent1"/>
                </a:solidFill>
              </a:rPr>
              <a:t> For a univariate function, the line segment connecting two function’s points lays on or above its curve (it does not cross it).</a:t>
            </a:r>
            <a:endParaRPr>
              <a:solidFill>
                <a:schemeClr val="accent1"/>
              </a:solidFill>
            </a:endParaRPr>
          </a:p>
          <a:p>
            <a:pPr indent="-403225" lvl="2" marL="1371600" rtl="0" algn="l">
              <a:lnSpc>
                <a:spcPct val="115000"/>
              </a:lnSpc>
              <a:spcBef>
                <a:spcPts val="0"/>
              </a:spcBef>
              <a:spcAft>
                <a:spcPts val="0"/>
              </a:spcAft>
              <a:buClr>
                <a:schemeClr val="accent1"/>
              </a:buClr>
              <a:buSzPct val="314285"/>
              <a:buChar char="∙"/>
            </a:pPr>
            <a:r>
              <a:rPr lang="en">
                <a:solidFill>
                  <a:schemeClr val="accent1"/>
                </a:solidFill>
              </a:rPr>
              <a:t>Calculate the second derivative if its value is always bigger than 0 then function is convex.</a:t>
            </a:r>
            <a:endParaRPr>
              <a:solidFill>
                <a:schemeClr val="accent1"/>
              </a:solidFill>
            </a:endParaRPr>
          </a:p>
        </p:txBody>
      </p:sp>
      <p:pic>
        <p:nvPicPr>
          <p:cNvPr id="371" name="Google Shape;371;p57"/>
          <p:cNvPicPr preferRelativeResize="0"/>
          <p:nvPr/>
        </p:nvPicPr>
        <p:blipFill rotWithShape="1">
          <a:blip r:embed="rId3">
            <a:alphaModFix/>
          </a:blip>
          <a:srcRect b="-5943" l="0" r="-2354" t="0"/>
          <a:stretch/>
        </p:blipFill>
        <p:spPr>
          <a:xfrm>
            <a:off x="5702097" y="695742"/>
            <a:ext cx="3019731" cy="2176901"/>
          </a:xfrm>
          <a:prstGeom prst="rect">
            <a:avLst/>
          </a:prstGeom>
          <a:noFill/>
          <a:ln>
            <a:noFill/>
          </a:ln>
        </p:spPr>
      </p:pic>
      <p:pic>
        <p:nvPicPr>
          <p:cNvPr id="372" name="Google Shape;372;p57"/>
          <p:cNvPicPr preferRelativeResize="0"/>
          <p:nvPr/>
        </p:nvPicPr>
        <p:blipFill rotWithShape="1">
          <a:blip r:embed="rId4">
            <a:alphaModFix/>
          </a:blip>
          <a:srcRect b="0" l="0" r="0" t="0"/>
          <a:stretch/>
        </p:blipFill>
        <p:spPr>
          <a:xfrm>
            <a:off x="5602545" y="2872643"/>
            <a:ext cx="3119284" cy="2172462"/>
          </a:xfrm>
          <a:prstGeom prst="rect">
            <a:avLst/>
          </a:prstGeom>
          <a:noFill/>
          <a:ln>
            <a:noFill/>
          </a:ln>
        </p:spPr>
      </p:pic>
      <p:sp>
        <p:nvSpPr>
          <p:cNvPr id="373" name="Google Shape;373;p57"/>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374" name="Google Shape;374;p57"/>
          <p:cNvPicPr preferRelativeResize="0"/>
          <p:nvPr/>
        </p:nvPicPr>
        <p:blipFill rotWithShape="1">
          <a:blip r:embed="rId5">
            <a:alphaModFix/>
          </a:blip>
          <a:srcRect b="0" l="0" r="0" t="0"/>
          <a:stretch/>
        </p:blipFill>
        <p:spPr>
          <a:xfrm>
            <a:off x="6322188" y="-24750"/>
            <a:ext cx="2872650" cy="2872650"/>
          </a:xfrm>
          <a:prstGeom prst="rect">
            <a:avLst/>
          </a:prstGeom>
          <a:noFill/>
          <a:ln>
            <a:noFill/>
          </a:ln>
        </p:spPr>
      </p:pic>
      <p:pic>
        <p:nvPicPr>
          <p:cNvPr id="375" name="Google Shape;375;p57"/>
          <p:cNvPicPr preferRelativeResize="0"/>
          <p:nvPr/>
        </p:nvPicPr>
        <p:blipFill rotWithShape="1">
          <a:blip r:embed="rId6">
            <a:alphaModFix/>
          </a:blip>
          <a:srcRect b="0" l="0" r="0" t="0"/>
          <a:stretch/>
        </p:blipFill>
        <p:spPr>
          <a:xfrm>
            <a:off x="5874800" y="1939700"/>
            <a:ext cx="3203799" cy="3203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81" name="Google Shape;381;p58"/>
          <p:cNvPicPr preferRelativeResize="0"/>
          <p:nvPr/>
        </p:nvPicPr>
        <p:blipFill>
          <a:blip r:embed="rId3">
            <a:alphaModFix/>
          </a:blip>
          <a:stretch>
            <a:fillRect/>
          </a:stretch>
        </p:blipFill>
        <p:spPr>
          <a:xfrm>
            <a:off x="628650" y="759500"/>
            <a:ext cx="8096250" cy="2857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9"/>
          <p:cNvSpPr txBox="1"/>
          <p:nvPr/>
        </p:nvSpPr>
        <p:spPr>
          <a:xfrm>
            <a:off x="525725" y="74200"/>
            <a:ext cx="8156700" cy="554100"/>
          </a:xfrm>
          <a:prstGeom prst="rect">
            <a:avLst/>
          </a:prstGeom>
          <a:noFill/>
          <a:ln>
            <a:noFill/>
          </a:ln>
        </p:spPr>
        <p:txBody>
          <a:bodyPr anchorCtr="0" anchor="t" bIns="91425" lIns="91425" spcFirstLastPara="1" rIns="91425" wrap="square" tIns="91425">
            <a:spAutoFit/>
          </a:bodyPr>
          <a:lstStyle/>
          <a:p>
            <a:pPr indent="-342900" lvl="0" marL="342900" rtl="0" algn="ctr">
              <a:spcBef>
                <a:spcPts val="0"/>
              </a:spcBef>
              <a:spcAft>
                <a:spcPts val="0"/>
              </a:spcAft>
              <a:buNone/>
            </a:pPr>
            <a:r>
              <a:rPr lang="en" sz="2400">
                <a:solidFill>
                  <a:schemeClr val="dk1"/>
                </a:solidFill>
              </a:rPr>
              <a:t>Simple Linear Regression (</a:t>
            </a:r>
            <a:r>
              <a:rPr lang="en" sz="1800">
                <a:solidFill>
                  <a:schemeClr val="dk1"/>
                </a:solidFill>
              </a:rPr>
              <a:t>Minimize cost using Gradient Descent</a:t>
            </a:r>
            <a:r>
              <a:rPr lang="en" sz="2400">
                <a:solidFill>
                  <a:schemeClr val="dk1"/>
                </a:solidFill>
              </a:rPr>
              <a:t>)</a:t>
            </a:r>
            <a:endParaRPr sz="3600">
              <a:solidFill>
                <a:schemeClr val="dk1"/>
              </a:solidFill>
            </a:endParaRPr>
          </a:p>
        </p:txBody>
      </p:sp>
      <p:pic>
        <p:nvPicPr>
          <p:cNvPr id="387" name="Google Shape;387;p59"/>
          <p:cNvPicPr preferRelativeResize="0"/>
          <p:nvPr/>
        </p:nvPicPr>
        <p:blipFill>
          <a:blip r:embed="rId3">
            <a:alphaModFix/>
          </a:blip>
          <a:stretch>
            <a:fillRect/>
          </a:stretch>
        </p:blipFill>
        <p:spPr>
          <a:xfrm>
            <a:off x="59600" y="690125"/>
            <a:ext cx="5471345" cy="4210400"/>
          </a:xfrm>
          <a:prstGeom prst="rect">
            <a:avLst/>
          </a:prstGeom>
          <a:noFill/>
          <a:ln>
            <a:noFill/>
          </a:ln>
        </p:spPr>
      </p:pic>
      <p:pic>
        <p:nvPicPr>
          <p:cNvPr id="388" name="Google Shape;388;p59"/>
          <p:cNvPicPr preferRelativeResize="0"/>
          <p:nvPr/>
        </p:nvPicPr>
        <p:blipFill>
          <a:blip r:embed="rId4">
            <a:alphaModFix/>
          </a:blip>
          <a:stretch>
            <a:fillRect/>
          </a:stretch>
        </p:blipFill>
        <p:spPr>
          <a:xfrm>
            <a:off x="3987425" y="2367375"/>
            <a:ext cx="5156575" cy="277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60"/>
          <p:cNvPicPr preferRelativeResize="0"/>
          <p:nvPr/>
        </p:nvPicPr>
        <p:blipFill>
          <a:blip r:embed="rId3">
            <a:alphaModFix/>
          </a:blip>
          <a:stretch>
            <a:fillRect/>
          </a:stretch>
        </p:blipFill>
        <p:spPr>
          <a:xfrm>
            <a:off x="5026900" y="7200"/>
            <a:ext cx="4114600" cy="2997775"/>
          </a:xfrm>
          <a:prstGeom prst="rect">
            <a:avLst/>
          </a:prstGeom>
          <a:noFill/>
          <a:ln>
            <a:noFill/>
          </a:ln>
        </p:spPr>
      </p:pic>
      <p:pic>
        <p:nvPicPr>
          <p:cNvPr id="394" name="Google Shape;394;p60"/>
          <p:cNvPicPr preferRelativeResize="0"/>
          <p:nvPr/>
        </p:nvPicPr>
        <p:blipFill rotWithShape="1">
          <a:blip r:embed="rId4">
            <a:alphaModFix/>
          </a:blip>
          <a:srcRect b="9861" l="0" r="0" t="0"/>
          <a:stretch/>
        </p:blipFill>
        <p:spPr>
          <a:xfrm>
            <a:off x="-8150" y="-27700"/>
            <a:ext cx="4425450" cy="2542475"/>
          </a:xfrm>
          <a:prstGeom prst="rect">
            <a:avLst/>
          </a:prstGeom>
          <a:noFill/>
          <a:ln>
            <a:noFill/>
          </a:ln>
        </p:spPr>
      </p:pic>
      <p:pic>
        <p:nvPicPr>
          <p:cNvPr id="395" name="Google Shape;395;p60"/>
          <p:cNvPicPr preferRelativeResize="0"/>
          <p:nvPr/>
        </p:nvPicPr>
        <p:blipFill>
          <a:blip r:embed="rId5">
            <a:alphaModFix/>
          </a:blip>
          <a:stretch>
            <a:fillRect/>
          </a:stretch>
        </p:blipFill>
        <p:spPr>
          <a:xfrm>
            <a:off x="2273900" y="3028282"/>
            <a:ext cx="4114600" cy="20842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1"/>
          <p:cNvSpPr txBox="1"/>
          <p:nvPr>
            <p:ph type="title"/>
          </p:nvPr>
        </p:nvSpPr>
        <p:spPr>
          <a:xfrm>
            <a:off x="301756" y="428869"/>
            <a:ext cx="5463600" cy="3711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SzPts val="3200"/>
              <a:buNone/>
            </a:pPr>
            <a:r>
              <a:rPr lang="en" sz="2400"/>
              <a:t>Practical: Linear Regression</a:t>
            </a:r>
            <a:endParaRPr/>
          </a:p>
        </p:txBody>
      </p:sp>
      <p:sp>
        <p:nvSpPr>
          <p:cNvPr id="401" name="Google Shape;401;p61"/>
          <p:cNvSpPr txBox="1"/>
          <p:nvPr>
            <p:ph idx="1" type="body"/>
          </p:nvPr>
        </p:nvSpPr>
        <p:spPr>
          <a:xfrm>
            <a:off x="180368" y="918487"/>
            <a:ext cx="4104900" cy="3577800"/>
          </a:xfrm>
          <a:prstGeom prst="rect">
            <a:avLst/>
          </a:prstGeom>
          <a:noFill/>
          <a:ln>
            <a:noFill/>
          </a:ln>
        </p:spPr>
        <p:txBody>
          <a:bodyPr anchorCtr="0" anchor="t" bIns="0" lIns="0" spcFirstLastPara="1" rIns="0" wrap="square" tIns="0">
            <a:normAutofit fontScale="70000" lnSpcReduction="10000"/>
          </a:bodyPr>
          <a:lstStyle/>
          <a:p>
            <a:pPr indent="-357505" lvl="0" marL="457200" rtl="0" algn="l">
              <a:lnSpc>
                <a:spcPct val="115000"/>
              </a:lnSpc>
              <a:spcBef>
                <a:spcPts val="600"/>
              </a:spcBef>
              <a:spcAft>
                <a:spcPts val="0"/>
              </a:spcAft>
              <a:buSzPct val="161111"/>
              <a:buChar char="⬡"/>
            </a:pPr>
            <a:r>
              <a:rPr lang="en"/>
              <a:t>To apply linear regression on a data set we use LinearRegression API offered by sklearn.linear_model .</a:t>
            </a:r>
            <a:endParaRPr/>
          </a:p>
          <a:p>
            <a:pPr indent="-357505" lvl="0" marL="457200" rtl="0" algn="l">
              <a:lnSpc>
                <a:spcPct val="115000"/>
              </a:lnSpc>
              <a:spcBef>
                <a:spcPts val="600"/>
              </a:spcBef>
              <a:spcAft>
                <a:spcPts val="0"/>
              </a:spcAft>
              <a:buSzPct val="161111"/>
              <a:buChar char="⬡"/>
            </a:pPr>
            <a:r>
              <a:rPr lang="en"/>
              <a:t>Score help us evaluate how our model did (discussed later).</a:t>
            </a:r>
            <a:endParaRPr/>
          </a:p>
          <a:p>
            <a:pPr indent="-357505" lvl="0" marL="457200" rtl="0" algn="l">
              <a:lnSpc>
                <a:spcPct val="115000"/>
              </a:lnSpc>
              <a:spcBef>
                <a:spcPts val="600"/>
              </a:spcBef>
              <a:spcAft>
                <a:spcPts val="0"/>
              </a:spcAft>
              <a:buSzPct val="161111"/>
              <a:buChar char="⬡"/>
            </a:pPr>
            <a:r>
              <a:rPr lang="en"/>
              <a:t>Sklearn is:</a:t>
            </a:r>
            <a:endParaRPr/>
          </a:p>
          <a:p>
            <a:pPr indent="-397510" lvl="1" marL="914400" rtl="0" algn="l">
              <a:lnSpc>
                <a:spcPct val="115000"/>
              </a:lnSpc>
              <a:spcBef>
                <a:spcPts val="0"/>
              </a:spcBef>
              <a:spcAft>
                <a:spcPts val="0"/>
              </a:spcAft>
              <a:buSzPct val="271428"/>
              <a:buChar char="∙"/>
            </a:pPr>
            <a:r>
              <a:rPr lang="en"/>
              <a:t>Simple and efficient tools for predictive data analysis.</a:t>
            </a:r>
            <a:endParaRPr/>
          </a:p>
          <a:p>
            <a:pPr indent="-397510" lvl="1" marL="914400" rtl="0" algn="l">
              <a:lnSpc>
                <a:spcPct val="115000"/>
              </a:lnSpc>
              <a:spcBef>
                <a:spcPts val="0"/>
              </a:spcBef>
              <a:spcAft>
                <a:spcPts val="0"/>
              </a:spcAft>
              <a:buSzPct val="271428"/>
              <a:buChar char="∙"/>
            </a:pPr>
            <a:r>
              <a:rPr lang="en"/>
              <a:t>Accessible to everybody, and reusable in various contexts.</a:t>
            </a:r>
            <a:endParaRPr/>
          </a:p>
          <a:p>
            <a:pPr indent="-397510" lvl="1" marL="914400" rtl="0" algn="l">
              <a:lnSpc>
                <a:spcPct val="115000"/>
              </a:lnSpc>
              <a:spcBef>
                <a:spcPts val="0"/>
              </a:spcBef>
              <a:spcAft>
                <a:spcPts val="0"/>
              </a:spcAft>
              <a:buSzPct val="271428"/>
              <a:buChar char="∙"/>
            </a:pPr>
            <a:r>
              <a:rPr lang="en"/>
              <a:t>Built on NumPy, SciPy, and matplotlib.</a:t>
            </a:r>
            <a:endParaRPr/>
          </a:p>
          <a:p>
            <a:pPr indent="-397510" lvl="1" marL="914400" rtl="0" algn="l">
              <a:lnSpc>
                <a:spcPct val="115000"/>
              </a:lnSpc>
              <a:spcBef>
                <a:spcPts val="0"/>
              </a:spcBef>
              <a:spcAft>
                <a:spcPts val="0"/>
              </a:spcAft>
              <a:buSzPct val="271428"/>
              <a:buChar char="∙"/>
            </a:pPr>
            <a:r>
              <a:rPr lang="en"/>
              <a:t>Open source, commercially usable.</a:t>
            </a:r>
            <a:endParaRPr/>
          </a:p>
        </p:txBody>
      </p:sp>
      <p:pic>
        <p:nvPicPr>
          <p:cNvPr id="402" name="Google Shape;402;p61"/>
          <p:cNvPicPr preferRelativeResize="0"/>
          <p:nvPr/>
        </p:nvPicPr>
        <p:blipFill rotWithShape="1">
          <a:blip r:embed="rId3">
            <a:alphaModFix/>
          </a:blip>
          <a:srcRect b="15272" l="10702" r="9723" t="15210"/>
          <a:stretch/>
        </p:blipFill>
        <p:spPr>
          <a:xfrm>
            <a:off x="4454243" y="989150"/>
            <a:ext cx="4646466" cy="3577707"/>
          </a:xfrm>
          <a:prstGeom prst="rect">
            <a:avLst/>
          </a:prstGeom>
          <a:noFill/>
          <a:ln>
            <a:noFill/>
          </a:ln>
        </p:spPr>
      </p:pic>
      <p:sp>
        <p:nvSpPr>
          <p:cNvPr id="403" name="Google Shape;403;p61"/>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409" name="Google Shape;409;p6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10" name="Google Shape;410;p62"/>
          <p:cNvPicPr preferRelativeResize="0"/>
          <p:nvPr/>
        </p:nvPicPr>
        <p:blipFill>
          <a:blip r:embed="rId3">
            <a:alphaModFix/>
          </a:blip>
          <a:stretch>
            <a:fillRect/>
          </a:stretch>
        </p:blipFill>
        <p:spPr>
          <a:xfrm>
            <a:off x="0" y="171450"/>
            <a:ext cx="9144000" cy="4800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3"/>
          <p:cNvSpPr txBox="1"/>
          <p:nvPr>
            <p:ph type="title"/>
          </p:nvPr>
        </p:nvSpPr>
        <p:spPr>
          <a:xfrm>
            <a:off x="320522" y="226025"/>
            <a:ext cx="5891100" cy="44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sz="2800"/>
              <a:t>Multiple Linear Regression:</a:t>
            </a:r>
            <a:endParaRPr/>
          </a:p>
        </p:txBody>
      </p:sp>
      <p:sp>
        <p:nvSpPr>
          <p:cNvPr id="416" name="Google Shape;416;p63"/>
          <p:cNvSpPr txBox="1"/>
          <p:nvPr>
            <p:ph idx="1" type="body"/>
          </p:nvPr>
        </p:nvSpPr>
        <p:spPr>
          <a:xfrm>
            <a:off x="509381" y="973005"/>
            <a:ext cx="4579500" cy="3500400"/>
          </a:xfrm>
          <a:prstGeom prst="rect">
            <a:avLst/>
          </a:prstGeom>
          <a:noFill/>
          <a:ln>
            <a:noFill/>
          </a:ln>
        </p:spPr>
        <p:txBody>
          <a:bodyPr anchorCtr="0" anchor="t" bIns="0" lIns="0" spcFirstLastPara="1" rIns="0" wrap="square" tIns="0">
            <a:normAutofit fontScale="77500" lnSpcReduction="10000"/>
          </a:bodyPr>
          <a:lstStyle/>
          <a:p>
            <a:pPr indent="-371316" lvl="0" marL="457200" rtl="0" algn="l">
              <a:lnSpc>
                <a:spcPct val="115000"/>
              </a:lnSpc>
              <a:spcBef>
                <a:spcPts val="600"/>
              </a:spcBef>
              <a:spcAft>
                <a:spcPts val="0"/>
              </a:spcAft>
              <a:buSzPct val="161111"/>
              <a:buChar char="⬡"/>
            </a:pPr>
            <a:r>
              <a:rPr lang="en"/>
              <a:t>It’s a form of linear regression that is used when there are two or more predictors.</a:t>
            </a:r>
            <a:endParaRPr/>
          </a:p>
          <a:p>
            <a:pPr indent="-371316" lvl="0" marL="457200" rtl="0" algn="l">
              <a:lnSpc>
                <a:spcPct val="115000"/>
              </a:lnSpc>
              <a:spcBef>
                <a:spcPts val="600"/>
              </a:spcBef>
              <a:spcAft>
                <a:spcPts val="0"/>
              </a:spcAft>
              <a:buSzPct val="161111"/>
              <a:buChar char="⬡"/>
            </a:pPr>
            <a:r>
              <a:rPr lang="en"/>
              <a:t>To predict the outcome from multiple input variables.</a:t>
            </a:r>
            <a:endParaRPr/>
          </a:p>
          <a:p>
            <a:pPr indent="-371316" lvl="0" marL="457200" rtl="0" algn="l">
              <a:lnSpc>
                <a:spcPct val="115000"/>
              </a:lnSpc>
              <a:spcBef>
                <a:spcPts val="600"/>
              </a:spcBef>
              <a:spcAft>
                <a:spcPts val="0"/>
              </a:spcAft>
              <a:buSzPct val="161111"/>
              <a:buChar char="⬡"/>
            </a:pPr>
            <a:r>
              <a:rPr lang="en"/>
              <a:t>The same as simple linear regression optimization is done using OLS or GD.</a:t>
            </a:r>
            <a:endParaRPr/>
          </a:p>
          <a:p>
            <a:pPr indent="-371316" lvl="0" marL="457200" rtl="0" algn="l">
              <a:lnSpc>
                <a:spcPct val="115000"/>
              </a:lnSpc>
              <a:spcBef>
                <a:spcPts val="600"/>
              </a:spcBef>
              <a:spcAft>
                <a:spcPts val="0"/>
              </a:spcAft>
              <a:buSzPct val="161111"/>
              <a:buChar char="⬡"/>
            </a:pPr>
            <a:r>
              <a:rPr lang="en"/>
              <a:t>E.g.:</a:t>
            </a:r>
            <a:endParaRPr/>
          </a:p>
          <a:p>
            <a:pPr indent="-415607" lvl="1" marL="914400" rtl="0" algn="l">
              <a:lnSpc>
                <a:spcPct val="115000"/>
              </a:lnSpc>
              <a:spcBef>
                <a:spcPts val="0"/>
              </a:spcBef>
              <a:spcAft>
                <a:spcPts val="0"/>
              </a:spcAft>
              <a:buSzPct val="271428"/>
              <a:buChar char="∙"/>
            </a:pPr>
            <a:r>
              <a:rPr lang="en"/>
              <a:t>In simple linear regression model predicts house price from number of rooms.</a:t>
            </a:r>
            <a:endParaRPr/>
          </a:p>
          <a:p>
            <a:pPr indent="-415607" lvl="1" marL="914400" rtl="0" algn="l">
              <a:lnSpc>
                <a:spcPct val="115000"/>
              </a:lnSpc>
              <a:spcBef>
                <a:spcPts val="0"/>
              </a:spcBef>
              <a:spcAft>
                <a:spcPts val="0"/>
              </a:spcAft>
              <a:buSzPct val="271428"/>
              <a:buChar char="∙"/>
            </a:pPr>
            <a:r>
              <a:rPr lang="en"/>
              <a:t>In multiple linear regression model predict price based on size, locations, number of rooms (higher dimension) etc.</a:t>
            </a:r>
            <a:endParaRPr/>
          </a:p>
        </p:txBody>
      </p:sp>
      <p:pic>
        <p:nvPicPr>
          <p:cNvPr descr="Chart, scatter chart&#10;&#10;Description automatically generated" id="417" name="Google Shape;417;p63"/>
          <p:cNvPicPr preferRelativeResize="0"/>
          <p:nvPr/>
        </p:nvPicPr>
        <p:blipFill rotWithShape="1">
          <a:blip r:embed="rId3">
            <a:alphaModFix/>
          </a:blip>
          <a:srcRect b="0" l="0" r="0" t="0"/>
          <a:stretch/>
        </p:blipFill>
        <p:spPr>
          <a:xfrm>
            <a:off x="5236609" y="1009023"/>
            <a:ext cx="3514782" cy="3125453"/>
          </a:xfrm>
          <a:prstGeom prst="rect">
            <a:avLst/>
          </a:prstGeom>
          <a:noFill/>
          <a:ln>
            <a:noFill/>
          </a:ln>
        </p:spPr>
      </p:pic>
      <p:sp>
        <p:nvSpPr>
          <p:cNvPr id="418" name="Google Shape;418;p63"/>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4"/>
          <p:cNvSpPr txBox="1"/>
          <p:nvPr>
            <p:ph type="ctrTitle"/>
          </p:nvPr>
        </p:nvSpPr>
        <p:spPr>
          <a:xfrm>
            <a:off x="431320" y="387476"/>
            <a:ext cx="5230200" cy="404100"/>
          </a:xfrm>
          <a:prstGeom prst="rect">
            <a:avLst/>
          </a:prstGeom>
          <a:noFill/>
          <a:ln>
            <a:noFill/>
          </a:ln>
        </p:spPr>
        <p:txBody>
          <a:bodyPr anchorCtr="0" anchor="b" bIns="0" lIns="0" spcFirstLastPara="1" rIns="0" wrap="square" tIns="0">
            <a:noAutofit/>
          </a:bodyPr>
          <a:lstStyle/>
          <a:p>
            <a:pPr indent="-342900" lvl="0" marL="342900" rtl="0" algn="l">
              <a:lnSpc>
                <a:spcPct val="100000"/>
              </a:lnSpc>
              <a:spcBef>
                <a:spcPts val="0"/>
              </a:spcBef>
              <a:spcAft>
                <a:spcPts val="0"/>
              </a:spcAft>
              <a:buSzPts val="3600"/>
              <a:buNone/>
            </a:pPr>
            <a:r>
              <a:rPr lang="en" sz="2400"/>
              <a:t>Multiple Linear Regression </a:t>
            </a:r>
            <a:r>
              <a:rPr lang="en" sz="1800"/>
              <a:t>(Equation)</a:t>
            </a:r>
            <a:endParaRPr sz="2400"/>
          </a:p>
        </p:txBody>
      </p:sp>
      <p:pic>
        <p:nvPicPr>
          <p:cNvPr id="424" name="Google Shape;424;p64"/>
          <p:cNvPicPr preferRelativeResize="0"/>
          <p:nvPr/>
        </p:nvPicPr>
        <p:blipFill rotWithShape="1">
          <a:blip r:embed="rId3">
            <a:alphaModFix/>
          </a:blip>
          <a:srcRect b="0" l="0" r="0" t="0"/>
          <a:stretch/>
        </p:blipFill>
        <p:spPr>
          <a:xfrm>
            <a:off x="5722705" y="2045304"/>
            <a:ext cx="2219340" cy="1159800"/>
          </a:xfrm>
          <a:prstGeom prst="rect">
            <a:avLst/>
          </a:prstGeom>
          <a:noFill/>
          <a:ln>
            <a:noFill/>
          </a:ln>
        </p:spPr>
      </p:pic>
      <p:pic>
        <p:nvPicPr>
          <p:cNvPr id="425" name="Google Shape;425;p64"/>
          <p:cNvPicPr preferRelativeResize="0"/>
          <p:nvPr/>
        </p:nvPicPr>
        <p:blipFill rotWithShape="1">
          <a:blip r:embed="rId4">
            <a:alphaModFix/>
          </a:blip>
          <a:srcRect b="0" l="0" r="0" t="0"/>
          <a:stretch/>
        </p:blipFill>
        <p:spPr>
          <a:xfrm>
            <a:off x="5790680" y="2449022"/>
            <a:ext cx="145275" cy="423000"/>
          </a:xfrm>
          <a:prstGeom prst="rect">
            <a:avLst/>
          </a:prstGeom>
          <a:noFill/>
          <a:ln>
            <a:noFill/>
          </a:ln>
        </p:spPr>
      </p:pic>
      <p:pic>
        <p:nvPicPr>
          <p:cNvPr id="426" name="Google Shape;426;p64"/>
          <p:cNvPicPr preferRelativeResize="0"/>
          <p:nvPr/>
        </p:nvPicPr>
        <p:blipFill rotWithShape="1">
          <a:blip r:embed="rId5">
            <a:alphaModFix/>
          </a:blip>
          <a:srcRect b="0" l="0" r="0" t="0"/>
          <a:stretch/>
        </p:blipFill>
        <p:spPr>
          <a:xfrm>
            <a:off x="6336726" y="1237503"/>
            <a:ext cx="1032700" cy="1209125"/>
          </a:xfrm>
          <a:prstGeom prst="rect">
            <a:avLst/>
          </a:prstGeom>
          <a:noFill/>
          <a:ln>
            <a:noFill/>
          </a:ln>
        </p:spPr>
      </p:pic>
      <p:pic>
        <p:nvPicPr>
          <p:cNvPr id="427" name="Google Shape;427;p64"/>
          <p:cNvPicPr preferRelativeResize="0"/>
          <p:nvPr/>
        </p:nvPicPr>
        <p:blipFill rotWithShape="1">
          <a:blip r:embed="rId6">
            <a:alphaModFix/>
          </a:blip>
          <a:srcRect b="0" l="0" r="0" t="0"/>
          <a:stretch/>
        </p:blipFill>
        <p:spPr>
          <a:xfrm>
            <a:off x="1484244" y="1374767"/>
            <a:ext cx="6976801" cy="3259413"/>
          </a:xfrm>
          <a:prstGeom prst="rect">
            <a:avLst/>
          </a:prstGeom>
          <a:noFill/>
          <a:ln>
            <a:noFill/>
          </a:ln>
        </p:spPr>
      </p:pic>
      <p:sp>
        <p:nvSpPr>
          <p:cNvPr id="428" name="Google Shape;428;p64"/>
          <p:cNvSpPr txBox="1"/>
          <p:nvPr/>
        </p:nvSpPr>
        <p:spPr>
          <a:xfrm>
            <a:off x="4537494" y="4316785"/>
            <a:ext cx="10038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Or Bias</a:t>
            </a:r>
            <a:endParaRPr b="0" i="0" sz="1400" u="none" cap="none" strike="noStrike">
              <a:solidFill>
                <a:srgbClr val="000000"/>
              </a:solidFill>
              <a:latin typeface="Arial"/>
              <a:ea typeface="Arial"/>
              <a:cs typeface="Arial"/>
              <a:sym typeface="Arial"/>
            </a:endParaRPr>
          </a:p>
        </p:txBody>
      </p:sp>
      <p:sp>
        <p:nvSpPr>
          <p:cNvPr id="429" name="Google Shape;429;p64"/>
          <p:cNvSpPr txBox="1"/>
          <p:nvPr/>
        </p:nvSpPr>
        <p:spPr>
          <a:xfrm>
            <a:off x="6983895" y="4316785"/>
            <a:ext cx="13518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Or Weights</a:t>
            </a:r>
            <a:endParaRPr b="0" i="0" sz="1400" u="none" cap="none" strike="noStrike">
              <a:solidFill>
                <a:srgbClr val="000000"/>
              </a:solidFill>
              <a:latin typeface="Arial"/>
              <a:ea typeface="Arial"/>
              <a:cs typeface="Arial"/>
              <a:sym typeface="Arial"/>
            </a:endParaRPr>
          </a:p>
        </p:txBody>
      </p:sp>
      <p:sp>
        <p:nvSpPr>
          <p:cNvPr id="430" name="Google Shape;430;p64"/>
          <p:cNvSpPr txBox="1"/>
          <p:nvPr>
            <p:ph idx="12" type="sldNum"/>
          </p:nvPr>
        </p:nvSpPr>
        <p:spPr>
          <a:xfrm>
            <a:off x="11409045" y="6333134"/>
            <a:ext cx="731700" cy="52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5"/>
          <p:cNvSpPr txBox="1"/>
          <p:nvPr>
            <p:ph idx="12" type="sldNum"/>
          </p:nvPr>
        </p:nvSpPr>
        <p:spPr>
          <a:xfrm>
            <a:off x="11409045" y="6333134"/>
            <a:ext cx="731700" cy="52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36" name="Google Shape;436;p65"/>
          <p:cNvPicPr preferRelativeResize="0"/>
          <p:nvPr/>
        </p:nvPicPr>
        <p:blipFill rotWithShape="1">
          <a:blip r:embed="rId3">
            <a:alphaModFix/>
          </a:blip>
          <a:srcRect b="0" l="0" r="0" t="0"/>
          <a:stretch/>
        </p:blipFill>
        <p:spPr>
          <a:xfrm>
            <a:off x="641388" y="360950"/>
            <a:ext cx="7861225" cy="426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0"/>
          <p:cNvPicPr preferRelativeResize="0"/>
          <p:nvPr/>
        </p:nvPicPr>
        <p:blipFill>
          <a:blip r:embed="rId3">
            <a:alphaModFix/>
          </a:blip>
          <a:stretch>
            <a:fillRect/>
          </a:stretch>
        </p:blipFill>
        <p:spPr>
          <a:xfrm>
            <a:off x="152400" y="152400"/>
            <a:ext cx="6864756"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6"/>
          <p:cNvSpPr txBox="1"/>
          <p:nvPr>
            <p:ph idx="12" type="sldNum"/>
          </p:nvPr>
        </p:nvSpPr>
        <p:spPr>
          <a:xfrm>
            <a:off x="11409045" y="6333134"/>
            <a:ext cx="731700" cy="52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42" name="Google Shape;442;p66"/>
          <p:cNvPicPr preferRelativeResize="0"/>
          <p:nvPr/>
        </p:nvPicPr>
        <p:blipFill rotWithShape="1">
          <a:blip r:embed="rId3">
            <a:alphaModFix/>
          </a:blip>
          <a:srcRect b="0" l="0" r="0" t="0"/>
          <a:stretch/>
        </p:blipFill>
        <p:spPr>
          <a:xfrm>
            <a:off x="1672780" y="618600"/>
            <a:ext cx="5445095" cy="3548650"/>
          </a:xfrm>
          <a:prstGeom prst="rect">
            <a:avLst/>
          </a:prstGeom>
          <a:noFill/>
          <a:ln>
            <a:noFill/>
          </a:ln>
        </p:spPr>
      </p:pic>
      <p:sp>
        <p:nvSpPr>
          <p:cNvPr id="443" name="Google Shape;443;p66"/>
          <p:cNvSpPr txBox="1"/>
          <p:nvPr/>
        </p:nvSpPr>
        <p:spPr>
          <a:xfrm>
            <a:off x="4733475" y="4047375"/>
            <a:ext cx="44088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Price = area*</a:t>
            </a:r>
            <a:r>
              <a:rPr lang="en" sz="1800">
                <a:solidFill>
                  <a:srgbClr val="FF0000"/>
                </a:solidFill>
              </a:rPr>
              <a:t>a1</a:t>
            </a:r>
            <a:r>
              <a:rPr lang="en" sz="1800">
                <a:solidFill>
                  <a:schemeClr val="dk2"/>
                </a:solidFill>
              </a:rPr>
              <a:t> + </a:t>
            </a:r>
            <a:r>
              <a:rPr lang="en" sz="1800">
                <a:solidFill>
                  <a:schemeClr val="dk2"/>
                </a:solidFill>
              </a:rPr>
              <a:t>num_bedroom</a:t>
            </a:r>
            <a:r>
              <a:rPr lang="en" sz="1800">
                <a:solidFill>
                  <a:schemeClr val="dk2"/>
                </a:solidFill>
              </a:rPr>
              <a:t>*</a:t>
            </a:r>
            <a:r>
              <a:rPr lang="en" sz="1800">
                <a:solidFill>
                  <a:srgbClr val="FF0000"/>
                </a:solidFill>
              </a:rPr>
              <a:t>a2</a:t>
            </a:r>
            <a:r>
              <a:rPr lang="en" sz="1800">
                <a:solidFill>
                  <a:schemeClr val="dk2"/>
                </a:solidFill>
              </a:rPr>
              <a:t> + </a:t>
            </a:r>
            <a:r>
              <a:rPr lang="en" sz="1800">
                <a:solidFill>
                  <a:srgbClr val="FF0000"/>
                </a:solidFill>
              </a:rPr>
              <a:t>b</a:t>
            </a:r>
            <a:endParaRPr sz="1800">
              <a:solidFill>
                <a:srgbClr val="FF0000"/>
              </a:solidFill>
            </a:endParaRPr>
          </a:p>
        </p:txBody>
      </p:sp>
      <p:sp>
        <p:nvSpPr>
          <p:cNvPr id="444" name="Google Shape;444;p66"/>
          <p:cNvSpPr txBox="1"/>
          <p:nvPr/>
        </p:nvSpPr>
        <p:spPr>
          <a:xfrm>
            <a:off x="5813775" y="4454100"/>
            <a:ext cx="18777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&gt;&gt;&gt; [a1 , a2 , b]</a:t>
            </a:r>
            <a:endParaRPr sz="1800">
              <a:solidFill>
                <a:schemeClr val="dk2"/>
              </a:solidFill>
            </a:endParaRPr>
          </a:p>
        </p:txBody>
      </p:sp>
      <p:sp>
        <p:nvSpPr>
          <p:cNvPr id="445" name="Google Shape;445;p66"/>
          <p:cNvSpPr txBox="1"/>
          <p:nvPr/>
        </p:nvSpPr>
        <p:spPr>
          <a:xfrm>
            <a:off x="4733475" y="2944500"/>
            <a:ext cx="18777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&gt;&gt;&gt; price col</a:t>
            </a:r>
            <a:endParaRPr sz="1800">
              <a:solidFill>
                <a:schemeClr val="dk2"/>
              </a:solidFill>
            </a:endParaRPr>
          </a:p>
        </p:txBody>
      </p:sp>
      <p:sp>
        <p:nvSpPr>
          <p:cNvPr id="446" name="Google Shape;446;p66"/>
          <p:cNvSpPr txBox="1"/>
          <p:nvPr/>
        </p:nvSpPr>
        <p:spPr>
          <a:xfrm>
            <a:off x="6749150" y="2364075"/>
            <a:ext cx="25401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&gt;&gt;&gt; feature col </a:t>
            </a:r>
            <a:br>
              <a:rPr lang="en" sz="1800">
                <a:solidFill>
                  <a:schemeClr val="dk2"/>
                </a:solidFill>
              </a:rPr>
            </a:br>
            <a:r>
              <a:rPr lang="en" sz="1800">
                <a:solidFill>
                  <a:schemeClr val="dk2"/>
                </a:solidFill>
              </a:rPr>
              <a:t>(area , num_bedroom)</a:t>
            </a:r>
            <a:endParaRPr sz="18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7"/>
          <p:cNvSpPr txBox="1"/>
          <p:nvPr>
            <p:ph idx="12" type="sldNum"/>
          </p:nvPr>
        </p:nvSpPr>
        <p:spPr>
          <a:xfrm>
            <a:off x="11409045" y="6333134"/>
            <a:ext cx="731700" cy="52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52" name="Google Shape;452;p67"/>
          <p:cNvPicPr preferRelativeResize="0"/>
          <p:nvPr/>
        </p:nvPicPr>
        <p:blipFill rotWithShape="1">
          <a:blip r:embed="rId3">
            <a:alphaModFix/>
          </a:blip>
          <a:srcRect b="0" l="0" r="0" t="0"/>
          <a:stretch/>
        </p:blipFill>
        <p:spPr>
          <a:xfrm>
            <a:off x="429763" y="68675"/>
            <a:ext cx="8284475" cy="3111150"/>
          </a:xfrm>
          <a:prstGeom prst="rect">
            <a:avLst/>
          </a:prstGeom>
          <a:noFill/>
          <a:ln>
            <a:noFill/>
          </a:ln>
        </p:spPr>
      </p:pic>
      <p:pic>
        <p:nvPicPr>
          <p:cNvPr id="453" name="Google Shape;453;p67"/>
          <p:cNvPicPr preferRelativeResize="0"/>
          <p:nvPr/>
        </p:nvPicPr>
        <p:blipFill rotWithShape="1">
          <a:blip r:embed="rId4">
            <a:alphaModFix/>
          </a:blip>
          <a:srcRect b="0" l="0" r="0" t="0"/>
          <a:stretch/>
        </p:blipFill>
        <p:spPr>
          <a:xfrm>
            <a:off x="0" y="2959500"/>
            <a:ext cx="4976375" cy="2253925"/>
          </a:xfrm>
          <a:prstGeom prst="rect">
            <a:avLst/>
          </a:prstGeom>
          <a:noFill/>
          <a:ln>
            <a:noFill/>
          </a:ln>
        </p:spPr>
      </p:pic>
      <p:pic>
        <p:nvPicPr>
          <p:cNvPr id="454" name="Google Shape;454;p67"/>
          <p:cNvPicPr preferRelativeResize="0"/>
          <p:nvPr/>
        </p:nvPicPr>
        <p:blipFill rotWithShape="1">
          <a:blip r:embed="rId5">
            <a:alphaModFix/>
          </a:blip>
          <a:srcRect b="0" l="0" r="0" t="0"/>
          <a:stretch/>
        </p:blipFill>
        <p:spPr>
          <a:xfrm>
            <a:off x="4976364" y="2918270"/>
            <a:ext cx="2832525" cy="2336375"/>
          </a:xfrm>
          <a:prstGeom prst="rect">
            <a:avLst/>
          </a:prstGeom>
          <a:noFill/>
          <a:ln>
            <a:noFill/>
          </a:ln>
        </p:spPr>
      </p:pic>
      <p:sp>
        <p:nvSpPr>
          <p:cNvPr id="455" name="Google Shape;455;p67"/>
          <p:cNvSpPr/>
          <p:nvPr/>
        </p:nvSpPr>
        <p:spPr>
          <a:xfrm>
            <a:off x="2526650" y="442150"/>
            <a:ext cx="4875600" cy="415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p67"/>
          <p:cNvPicPr preferRelativeResize="0"/>
          <p:nvPr/>
        </p:nvPicPr>
        <p:blipFill rotWithShape="1">
          <a:blip r:embed="rId6">
            <a:alphaModFix/>
          </a:blip>
          <a:srcRect b="0" l="0" r="0" t="0"/>
          <a:stretch/>
        </p:blipFill>
        <p:spPr>
          <a:xfrm>
            <a:off x="3086268" y="772493"/>
            <a:ext cx="2971475" cy="3499125"/>
          </a:xfrm>
          <a:prstGeom prst="rect">
            <a:avLst/>
          </a:prstGeom>
          <a:noFill/>
          <a:ln>
            <a:noFill/>
          </a:ln>
        </p:spPr>
      </p:pic>
      <p:sp>
        <p:nvSpPr>
          <p:cNvPr id="457" name="Google Shape;457;p67"/>
          <p:cNvSpPr txBox="1"/>
          <p:nvPr/>
        </p:nvSpPr>
        <p:spPr>
          <a:xfrm>
            <a:off x="8714250" y="2513125"/>
            <a:ext cx="3000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a:p>
            <a:pPr indent="0" lvl="0" marL="0" rtl="0" algn="l">
              <a:spcBef>
                <a:spcPts val="0"/>
              </a:spcBef>
              <a:spcAft>
                <a:spcPts val="0"/>
              </a:spcAft>
              <a:buNone/>
            </a:pPr>
            <a:r>
              <a:rPr lang="en" sz="1800">
                <a:solidFill>
                  <a:schemeClr val="dk2"/>
                </a:solidFill>
              </a:rPr>
              <a:t>b(bias)</a:t>
            </a:r>
            <a:endParaRPr sz="1800">
              <a:solidFill>
                <a:schemeClr val="dk2"/>
              </a:solidFill>
            </a:endParaRPr>
          </a:p>
          <a:p>
            <a:pPr indent="0" lvl="0" marL="0" rtl="0" algn="l">
              <a:spcBef>
                <a:spcPts val="0"/>
              </a:spcBef>
              <a:spcAft>
                <a:spcPts val="0"/>
              </a:spcAft>
              <a:buNone/>
            </a:pPr>
            <a:r>
              <a:rPr lang="en" sz="1800">
                <a:solidFill>
                  <a:schemeClr val="dk2"/>
                </a:solidFill>
              </a:rPr>
              <a:t>a1 (area)</a:t>
            </a:r>
            <a:endParaRPr sz="1800">
              <a:solidFill>
                <a:schemeClr val="dk2"/>
              </a:solidFill>
            </a:endParaRPr>
          </a:p>
          <a:p>
            <a:pPr indent="0" lvl="0" marL="0" rtl="0" algn="l">
              <a:spcBef>
                <a:spcPts val="0"/>
              </a:spcBef>
              <a:spcAft>
                <a:spcPts val="0"/>
              </a:spcAft>
              <a:buNone/>
            </a:pPr>
            <a:r>
              <a:rPr lang="en" sz="1800">
                <a:solidFill>
                  <a:schemeClr val="dk2"/>
                </a:solidFill>
              </a:rPr>
              <a:t>a</a:t>
            </a:r>
            <a:r>
              <a:rPr lang="en" sz="1800">
                <a:solidFill>
                  <a:schemeClr val="dk2"/>
                </a:solidFill>
              </a:rPr>
              <a:t>2 (num_bedroom)</a:t>
            </a:r>
            <a:endParaRPr sz="1800">
              <a:solidFill>
                <a:schemeClr val="dk2"/>
              </a:solidFill>
            </a:endParaRPr>
          </a:p>
          <a:p>
            <a:pPr indent="0" lvl="0" marL="0" rtl="0" algn="l">
              <a:spcBef>
                <a:spcPts val="0"/>
              </a:spcBef>
              <a:spcAft>
                <a:spcPts val="0"/>
              </a:spcAft>
              <a:buNone/>
            </a:pPr>
            <a:r>
              <a:rPr lang="en" sz="1800">
                <a:solidFill>
                  <a:schemeClr val="dk2"/>
                </a:solidFill>
              </a:rPr>
              <a:t>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8"/>
          <p:cNvSpPr txBox="1"/>
          <p:nvPr>
            <p:ph idx="12" type="sldNum"/>
          </p:nvPr>
        </p:nvSpPr>
        <p:spPr>
          <a:xfrm>
            <a:off x="11409045" y="6333134"/>
            <a:ext cx="731700" cy="52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63" name="Google Shape;463;p68"/>
          <p:cNvPicPr preferRelativeResize="0"/>
          <p:nvPr/>
        </p:nvPicPr>
        <p:blipFill rotWithShape="1">
          <a:blip r:embed="rId3">
            <a:alphaModFix/>
          </a:blip>
          <a:srcRect b="0" l="0" r="0" t="0"/>
          <a:stretch/>
        </p:blipFill>
        <p:spPr>
          <a:xfrm>
            <a:off x="226925" y="919400"/>
            <a:ext cx="8329850" cy="1544924"/>
          </a:xfrm>
          <a:prstGeom prst="rect">
            <a:avLst/>
          </a:prstGeom>
          <a:noFill/>
          <a:ln>
            <a:noFill/>
          </a:ln>
        </p:spPr>
      </p:pic>
      <p:sp>
        <p:nvSpPr>
          <p:cNvPr id="464" name="Google Shape;464;p68"/>
          <p:cNvSpPr txBox="1"/>
          <p:nvPr/>
        </p:nvSpPr>
        <p:spPr>
          <a:xfrm>
            <a:off x="105275" y="0"/>
            <a:ext cx="300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Arial"/>
                <a:ea typeface="Arial"/>
                <a:cs typeface="Arial"/>
                <a:sym typeface="Arial"/>
              </a:rPr>
              <a:t> Final Model</a:t>
            </a:r>
            <a:endParaRPr b="1" i="0" sz="3000" u="none" cap="none" strike="noStrike">
              <a:solidFill>
                <a:schemeClr val="dk1"/>
              </a:solidFill>
              <a:latin typeface="Arial"/>
              <a:ea typeface="Arial"/>
              <a:cs typeface="Arial"/>
              <a:sym typeface="Arial"/>
            </a:endParaRPr>
          </a:p>
        </p:txBody>
      </p:sp>
      <p:pic>
        <p:nvPicPr>
          <p:cNvPr id="465" name="Google Shape;465;p68"/>
          <p:cNvPicPr preferRelativeResize="0"/>
          <p:nvPr/>
        </p:nvPicPr>
        <p:blipFill rotWithShape="1">
          <a:blip r:embed="rId4">
            <a:alphaModFix/>
          </a:blip>
          <a:srcRect b="0" l="0" r="0" t="0"/>
          <a:stretch/>
        </p:blipFill>
        <p:spPr>
          <a:xfrm>
            <a:off x="308525" y="2578800"/>
            <a:ext cx="8166648" cy="206576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9"/>
          <p:cNvSpPr txBox="1"/>
          <p:nvPr>
            <p:ph type="title"/>
          </p:nvPr>
        </p:nvSpPr>
        <p:spPr>
          <a:xfrm>
            <a:off x="404855" y="19919"/>
            <a:ext cx="3711000" cy="672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sz="2400">
                <a:solidFill>
                  <a:schemeClr val="dk1"/>
                </a:solidFill>
              </a:rPr>
              <a:t>Polynomial Regression:</a:t>
            </a:r>
            <a:endParaRPr>
              <a:solidFill>
                <a:schemeClr val="dk1"/>
              </a:solidFill>
            </a:endParaRPr>
          </a:p>
        </p:txBody>
      </p:sp>
      <p:sp>
        <p:nvSpPr>
          <p:cNvPr id="471" name="Google Shape;471;p69"/>
          <p:cNvSpPr txBox="1"/>
          <p:nvPr>
            <p:ph idx="1" type="body"/>
          </p:nvPr>
        </p:nvSpPr>
        <p:spPr>
          <a:xfrm>
            <a:off x="215818" y="898922"/>
            <a:ext cx="4864500" cy="2877900"/>
          </a:xfrm>
          <a:prstGeom prst="rect">
            <a:avLst/>
          </a:prstGeom>
          <a:noFill/>
          <a:ln>
            <a:noFill/>
          </a:ln>
        </p:spPr>
        <p:txBody>
          <a:bodyPr anchorCtr="0" anchor="t" bIns="0" lIns="0" spcFirstLastPara="1" rIns="0" wrap="square" tIns="0">
            <a:normAutofit fontScale="77500" lnSpcReduction="10000"/>
          </a:bodyPr>
          <a:lstStyle/>
          <a:p>
            <a:pPr indent="-331946" lvl="0" marL="457200" rtl="0" algn="l">
              <a:lnSpc>
                <a:spcPct val="115000"/>
              </a:lnSpc>
              <a:spcBef>
                <a:spcPts val="600"/>
              </a:spcBef>
              <a:spcAft>
                <a:spcPts val="0"/>
              </a:spcAft>
              <a:buSzPct val="116666"/>
              <a:buChar char="⬡"/>
            </a:pPr>
            <a:r>
              <a:rPr lang="en" sz="1800"/>
              <a:t>Polynomial regression is a special case of linear regression. </a:t>
            </a:r>
            <a:endParaRPr/>
          </a:p>
          <a:p>
            <a:pPr indent="-331946" lvl="0" marL="457200" rtl="0" algn="l">
              <a:lnSpc>
                <a:spcPct val="115000"/>
              </a:lnSpc>
              <a:spcBef>
                <a:spcPts val="600"/>
              </a:spcBef>
              <a:spcAft>
                <a:spcPts val="0"/>
              </a:spcAft>
              <a:buSzPct val="116666"/>
              <a:buChar char="⬡"/>
            </a:pPr>
            <a:r>
              <a:rPr lang="en" sz="1800"/>
              <a:t>We fit a polynomial equation on the data with a </a:t>
            </a:r>
            <a:r>
              <a:rPr lang="en" sz="1800">
                <a:solidFill>
                  <a:srgbClr val="A458FF"/>
                </a:solidFill>
              </a:rPr>
              <a:t>curvilinear </a:t>
            </a:r>
            <a:r>
              <a:rPr lang="en" sz="1800"/>
              <a:t>relationship between the target variable and the independent variables.</a:t>
            </a:r>
            <a:endParaRPr/>
          </a:p>
          <a:p>
            <a:pPr indent="-228600" lvl="0" marL="457200" rtl="0" algn="l">
              <a:lnSpc>
                <a:spcPct val="115000"/>
              </a:lnSpc>
              <a:spcBef>
                <a:spcPts val="600"/>
              </a:spcBef>
              <a:spcAft>
                <a:spcPts val="0"/>
              </a:spcAft>
              <a:buSzPct val="116666"/>
              <a:buNone/>
            </a:pPr>
            <a:r>
              <a:t/>
            </a:r>
            <a:endParaRPr sz="1800"/>
          </a:p>
          <a:p>
            <a:pPr indent="-331946" lvl="0" marL="457200" rtl="0" algn="l">
              <a:lnSpc>
                <a:spcPct val="115000"/>
              </a:lnSpc>
              <a:spcBef>
                <a:spcPts val="600"/>
              </a:spcBef>
              <a:spcAft>
                <a:spcPts val="0"/>
              </a:spcAft>
              <a:buSzPct val="116666"/>
              <a:buChar char="⬡"/>
            </a:pPr>
            <a:r>
              <a:rPr lang="en" sz="1800"/>
              <a:t>We call it linear because we don’t look at it from the point of view of the x-variable. We look at coefficients.</a:t>
            </a:r>
            <a:endParaRPr/>
          </a:p>
          <a:p>
            <a:pPr indent="-331946" lvl="0" marL="457200" rtl="0" algn="l">
              <a:lnSpc>
                <a:spcPct val="115000"/>
              </a:lnSpc>
              <a:spcBef>
                <a:spcPts val="600"/>
              </a:spcBef>
              <a:spcAft>
                <a:spcPts val="0"/>
              </a:spcAft>
              <a:buSzPct val="116666"/>
              <a:buChar char="⬡"/>
            </a:pPr>
            <a:r>
              <a:rPr lang="en" sz="1800"/>
              <a:t>The larger the degree of polynomial (n) the more complex the model.</a:t>
            </a:r>
            <a:endParaRPr/>
          </a:p>
        </p:txBody>
      </p:sp>
      <p:pic>
        <p:nvPicPr>
          <p:cNvPr descr="Chart, scatter chart&#10;&#10;Description automatically generated" id="472" name="Google Shape;472;p69"/>
          <p:cNvPicPr preferRelativeResize="0"/>
          <p:nvPr/>
        </p:nvPicPr>
        <p:blipFill rotWithShape="1">
          <a:blip r:embed="rId3">
            <a:alphaModFix/>
          </a:blip>
          <a:srcRect b="5398" l="7857" r="7195" t="6238"/>
          <a:stretch/>
        </p:blipFill>
        <p:spPr>
          <a:xfrm>
            <a:off x="5239012" y="1093139"/>
            <a:ext cx="3790254" cy="2957232"/>
          </a:xfrm>
          <a:prstGeom prst="rect">
            <a:avLst/>
          </a:prstGeom>
          <a:noFill/>
          <a:ln>
            <a:noFill/>
          </a:ln>
        </p:spPr>
      </p:pic>
      <p:sp>
        <p:nvSpPr>
          <p:cNvPr id="473" name="Google Shape;473;p69"/>
          <p:cNvSpPr txBox="1"/>
          <p:nvPr/>
        </p:nvSpPr>
        <p:spPr>
          <a:xfrm>
            <a:off x="530361" y="3983446"/>
            <a:ext cx="42120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A458FF"/>
                </a:solidFill>
                <a:latin typeface="Arial"/>
                <a:ea typeface="Arial"/>
                <a:cs typeface="Arial"/>
                <a:sym typeface="Arial"/>
              </a:rPr>
              <a:t>Note: 𝜃0 is the bias, 𝜃1, 𝜃2, …, 𝜃n are the weights in the equation of the polynomial regression, and n is the degree of the polynomial.</a:t>
            </a:r>
            <a:endParaRPr b="0" i="0" sz="1400" u="none" cap="none" strike="noStrike">
              <a:solidFill>
                <a:srgbClr val="A458FF"/>
              </a:solidFill>
              <a:latin typeface="Arial"/>
              <a:ea typeface="Arial"/>
              <a:cs typeface="Arial"/>
              <a:sym typeface="Arial"/>
            </a:endParaRPr>
          </a:p>
        </p:txBody>
      </p:sp>
      <p:pic>
        <p:nvPicPr>
          <p:cNvPr id="474" name="Google Shape;474;p69"/>
          <p:cNvPicPr preferRelativeResize="0"/>
          <p:nvPr/>
        </p:nvPicPr>
        <p:blipFill rotWithShape="1">
          <a:blip r:embed="rId4">
            <a:alphaModFix/>
          </a:blip>
          <a:srcRect b="0" l="0" r="0" t="0"/>
          <a:stretch/>
        </p:blipFill>
        <p:spPr>
          <a:xfrm>
            <a:off x="530361" y="2160559"/>
            <a:ext cx="4028282" cy="320068"/>
          </a:xfrm>
          <a:prstGeom prst="rect">
            <a:avLst/>
          </a:prstGeom>
          <a:noFill/>
          <a:ln>
            <a:noFill/>
          </a:ln>
        </p:spPr>
      </p:pic>
      <p:sp>
        <p:nvSpPr>
          <p:cNvPr id="475" name="Google Shape;475;p69"/>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0"/>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81" name="Google Shape;481;p70"/>
          <p:cNvPicPr preferRelativeResize="0"/>
          <p:nvPr/>
        </p:nvPicPr>
        <p:blipFill rotWithShape="1">
          <a:blip r:embed="rId3">
            <a:alphaModFix/>
          </a:blip>
          <a:srcRect b="0" l="0" r="0" t="0"/>
          <a:stretch/>
        </p:blipFill>
        <p:spPr>
          <a:xfrm>
            <a:off x="0" y="33975"/>
            <a:ext cx="1857375" cy="2333625"/>
          </a:xfrm>
          <a:prstGeom prst="rect">
            <a:avLst/>
          </a:prstGeom>
          <a:noFill/>
          <a:ln>
            <a:noFill/>
          </a:ln>
        </p:spPr>
      </p:pic>
      <p:cxnSp>
        <p:nvCxnSpPr>
          <p:cNvPr id="482" name="Google Shape;482;p70"/>
          <p:cNvCxnSpPr>
            <a:stCxn id="481" idx="3"/>
          </p:cNvCxnSpPr>
          <p:nvPr/>
        </p:nvCxnSpPr>
        <p:spPr>
          <a:xfrm flipH="1" rot="10800000">
            <a:off x="1857375" y="1189988"/>
            <a:ext cx="1299000" cy="10800"/>
          </a:xfrm>
          <a:prstGeom prst="straightConnector1">
            <a:avLst/>
          </a:prstGeom>
          <a:noFill/>
          <a:ln cap="flat" cmpd="sng" w="114300">
            <a:solidFill>
              <a:schemeClr val="lt1"/>
            </a:solidFill>
            <a:prstDash val="solid"/>
            <a:round/>
            <a:headEnd len="sm" w="sm" type="none"/>
            <a:tailEnd len="med" w="med" type="triangle"/>
          </a:ln>
        </p:spPr>
      </p:cxnSp>
      <p:pic>
        <p:nvPicPr>
          <p:cNvPr id="483" name="Google Shape;483;p70"/>
          <p:cNvPicPr preferRelativeResize="0"/>
          <p:nvPr/>
        </p:nvPicPr>
        <p:blipFill rotWithShape="1">
          <a:blip r:embed="rId4">
            <a:alphaModFix/>
          </a:blip>
          <a:srcRect b="0" l="0" r="0" t="0"/>
          <a:stretch/>
        </p:blipFill>
        <p:spPr>
          <a:xfrm>
            <a:off x="5053350" y="0"/>
            <a:ext cx="2248719" cy="2367600"/>
          </a:xfrm>
          <a:prstGeom prst="rect">
            <a:avLst/>
          </a:prstGeom>
          <a:noFill/>
          <a:ln>
            <a:noFill/>
          </a:ln>
        </p:spPr>
      </p:pic>
      <p:pic>
        <p:nvPicPr>
          <p:cNvPr id="484" name="Google Shape;484;p70"/>
          <p:cNvPicPr preferRelativeResize="0"/>
          <p:nvPr/>
        </p:nvPicPr>
        <p:blipFill rotWithShape="1">
          <a:blip r:embed="rId3">
            <a:alphaModFix/>
          </a:blip>
          <a:srcRect b="0" l="0" r="0" t="0"/>
          <a:stretch/>
        </p:blipFill>
        <p:spPr>
          <a:xfrm>
            <a:off x="3195975" y="0"/>
            <a:ext cx="1857375" cy="2367600"/>
          </a:xfrm>
          <a:prstGeom prst="rect">
            <a:avLst/>
          </a:prstGeom>
          <a:noFill/>
          <a:ln>
            <a:noFill/>
          </a:ln>
        </p:spPr>
      </p:pic>
      <p:sp>
        <p:nvSpPr>
          <p:cNvPr id="485" name="Google Shape;485;p70"/>
          <p:cNvSpPr txBox="1"/>
          <p:nvPr/>
        </p:nvSpPr>
        <p:spPr>
          <a:xfrm>
            <a:off x="1857375" y="528300"/>
            <a:ext cx="12990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0" i="0" lang="en" sz="1900" u="none" cap="none" strike="noStrike">
                <a:solidFill>
                  <a:schemeClr val="lt1"/>
                </a:solidFill>
                <a:latin typeface="Arial"/>
                <a:ea typeface="Arial"/>
                <a:cs typeface="Arial"/>
                <a:sym typeface="Arial"/>
              </a:rPr>
              <a:t>Transform </a:t>
            </a:r>
            <a:endParaRPr b="0" i="0" sz="900" u="none" cap="none" strike="noStrike">
              <a:solidFill>
                <a:srgbClr val="000000"/>
              </a:solidFill>
              <a:latin typeface="Arial"/>
              <a:ea typeface="Arial"/>
              <a:cs typeface="Arial"/>
              <a:sym typeface="Arial"/>
            </a:endParaRPr>
          </a:p>
        </p:txBody>
      </p:sp>
      <p:sp>
        <p:nvSpPr>
          <p:cNvPr id="486" name="Google Shape;486;p70"/>
          <p:cNvSpPr txBox="1"/>
          <p:nvPr/>
        </p:nvSpPr>
        <p:spPr>
          <a:xfrm>
            <a:off x="5308925" y="2655825"/>
            <a:ext cx="3835200" cy="492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accent1"/>
              </a:solidFill>
              <a:latin typeface="Arial"/>
              <a:ea typeface="Arial"/>
              <a:cs typeface="Arial"/>
              <a:sym typeface="Arial"/>
            </a:endParaRPr>
          </a:p>
        </p:txBody>
      </p:sp>
      <p:pic>
        <p:nvPicPr>
          <p:cNvPr id="487" name="Google Shape;487;p70"/>
          <p:cNvPicPr preferRelativeResize="0"/>
          <p:nvPr/>
        </p:nvPicPr>
        <p:blipFill rotWithShape="1">
          <a:blip r:embed="rId5">
            <a:alphaModFix/>
          </a:blip>
          <a:srcRect b="0" l="0" r="0" t="0"/>
          <a:stretch/>
        </p:blipFill>
        <p:spPr>
          <a:xfrm>
            <a:off x="82825" y="2544350"/>
            <a:ext cx="4400550" cy="361950"/>
          </a:xfrm>
          <a:prstGeom prst="rect">
            <a:avLst/>
          </a:prstGeom>
          <a:noFill/>
          <a:ln>
            <a:noFill/>
          </a:ln>
        </p:spPr>
      </p:pic>
      <p:pic>
        <p:nvPicPr>
          <p:cNvPr id="488" name="Google Shape;488;p70"/>
          <p:cNvPicPr preferRelativeResize="0"/>
          <p:nvPr/>
        </p:nvPicPr>
        <p:blipFill rotWithShape="1">
          <a:blip r:embed="rId6">
            <a:alphaModFix/>
          </a:blip>
          <a:srcRect b="0" l="0" r="0" t="0"/>
          <a:stretch/>
        </p:blipFill>
        <p:spPr>
          <a:xfrm>
            <a:off x="563500" y="3062275"/>
            <a:ext cx="1790700" cy="295275"/>
          </a:xfrm>
          <a:prstGeom prst="rect">
            <a:avLst/>
          </a:prstGeom>
          <a:noFill/>
          <a:ln>
            <a:noFill/>
          </a:ln>
        </p:spPr>
      </p:pic>
      <p:pic>
        <p:nvPicPr>
          <p:cNvPr id="489" name="Google Shape;489;p70"/>
          <p:cNvPicPr preferRelativeResize="0"/>
          <p:nvPr/>
        </p:nvPicPr>
        <p:blipFill rotWithShape="1">
          <a:blip r:embed="rId7">
            <a:alphaModFix/>
          </a:blip>
          <a:srcRect b="0" l="0" r="0" t="0"/>
          <a:stretch/>
        </p:blipFill>
        <p:spPr>
          <a:xfrm>
            <a:off x="105188" y="3513525"/>
            <a:ext cx="4355824" cy="319610"/>
          </a:xfrm>
          <a:prstGeom prst="rect">
            <a:avLst/>
          </a:prstGeom>
          <a:noFill/>
          <a:ln>
            <a:noFill/>
          </a:ln>
        </p:spPr>
      </p:pic>
      <p:pic>
        <p:nvPicPr>
          <p:cNvPr id="490" name="Google Shape;490;p70"/>
          <p:cNvPicPr preferRelativeResize="0"/>
          <p:nvPr/>
        </p:nvPicPr>
        <p:blipFill rotWithShape="1">
          <a:blip r:embed="rId8">
            <a:alphaModFix/>
          </a:blip>
          <a:srcRect b="0" l="0" r="0" t="0"/>
          <a:stretch/>
        </p:blipFill>
        <p:spPr>
          <a:xfrm>
            <a:off x="563500" y="3989109"/>
            <a:ext cx="2543175" cy="495300"/>
          </a:xfrm>
          <a:prstGeom prst="rect">
            <a:avLst/>
          </a:prstGeom>
          <a:noFill/>
          <a:ln>
            <a:noFill/>
          </a:ln>
        </p:spPr>
      </p:pic>
      <p:pic>
        <p:nvPicPr>
          <p:cNvPr id="491" name="Google Shape;491;p70"/>
          <p:cNvPicPr preferRelativeResize="0"/>
          <p:nvPr/>
        </p:nvPicPr>
        <p:blipFill rotWithShape="1">
          <a:blip r:embed="rId9">
            <a:alphaModFix/>
          </a:blip>
          <a:srcRect b="0" l="0" r="0" t="0"/>
          <a:stretch/>
        </p:blipFill>
        <p:spPr>
          <a:xfrm>
            <a:off x="5386150" y="4379625"/>
            <a:ext cx="3171954" cy="495300"/>
          </a:xfrm>
          <a:prstGeom prst="rect">
            <a:avLst/>
          </a:prstGeom>
          <a:noFill/>
          <a:ln>
            <a:noFill/>
          </a:ln>
        </p:spPr>
      </p:pic>
      <p:sp>
        <p:nvSpPr>
          <p:cNvPr id="492" name="Google Shape;492;p70"/>
          <p:cNvSpPr txBox="1"/>
          <p:nvPr/>
        </p:nvSpPr>
        <p:spPr>
          <a:xfrm>
            <a:off x="5472125" y="2586075"/>
            <a:ext cx="30000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accent1"/>
                </a:solidFill>
                <a:latin typeface="Arial"/>
                <a:ea typeface="Arial"/>
                <a:cs typeface="Arial"/>
                <a:sym typeface="Arial"/>
              </a:rPr>
              <a:t>We found the following coefficients:</a:t>
            </a:r>
            <a:endParaRPr b="1" i="0" sz="2000" u="none" cap="none" strike="noStrike">
              <a:solidFill>
                <a:schemeClr val="accen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1" i="0" lang="en" sz="2000" u="none" cap="none" strike="noStrike">
                <a:solidFill>
                  <a:schemeClr val="accent1"/>
                </a:solidFill>
                <a:latin typeface="Arial"/>
                <a:ea typeface="Arial"/>
                <a:cs typeface="Arial"/>
                <a:sym typeface="Arial"/>
              </a:rPr>
              <a:t>β₀ = 100,000</a:t>
            </a:r>
            <a:endParaRPr b="1" i="0" sz="2000" u="none" cap="none" strike="noStrike">
              <a:solidFill>
                <a:schemeClr val="accen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1" i="0" lang="en" sz="2000" u="none" cap="none" strike="noStrike">
                <a:solidFill>
                  <a:schemeClr val="accent1"/>
                </a:solidFill>
                <a:latin typeface="Arial"/>
                <a:ea typeface="Arial"/>
                <a:cs typeface="Arial"/>
                <a:sym typeface="Arial"/>
              </a:rPr>
              <a:t>β₁ = 150 </a:t>
            </a:r>
            <a:endParaRPr b="1" i="0" sz="2000" u="none" cap="none" strike="noStrike">
              <a:solidFill>
                <a:schemeClr val="accen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1" i="0" lang="en" sz="2000" u="none" cap="none" strike="noStrike">
                <a:solidFill>
                  <a:schemeClr val="accent1"/>
                </a:solidFill>
                <a:latin typeface="Arial"/>
                <a:ea typeface="Arial"/>
                <a:cs typeface="Arial"/>
                <a:sym typeface="Arial"/>
              </a:rPr>
              <a:t>β₂ = 0.02</a:t>
            </a:r>
            <a:endParaRPr b="1" i="0" sz="2000" u="none" cap="none" strike="noStrike">
              <a:solidFill>
                <a:schemeClr val="accen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1"/>
          <p:cNvSpPr txBox="1"/>
          <p:nvPr>
            <p:ph type="title"/>
          </p:nvPr>
        </p:nvSpPr>
        <p:spPr>
          <a:xfrm>
            <a:off x="320030" y="179111"/>
            <a:ext cx="6353100" cy="4569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SzPts val="3500"/>
              <a:buNone/>
            </a:pPr>
            <a:r>
              <a:rPr lang="en"/>
              <a:t>Polynomial Regression code: </a:t>
            </a:r>
            <a:endParaRPr/>
          </a:p>
        </p:txBody>
      </p:sp>
      <p:sp>
        <p:nvSpPr>
          <p:cNvPr id="498" name="Google Shape;498;p71"/>
          <p:cNvSpPr txBox="1"/>
          <p:nvPr>
            <p:ph idx="1" type="body"/>
          </p:nvPr>
        </p:nvSpPr>
        <p:spPr>
          <a:xfrm>
            <a:off x="282047" y="894400"/>
            <a:ext cx="3573900" cy="2604300"/>
          </a:xfrm>
          <a:prstGeom prst="rect">
            <a:avLst/>
          </a:prstGeom>
          <a:noFill/>
          <a:ln>
            <a:noFill/>
          </a:ln>
        </p:spPr>
        <p:txBody>
          <a:bodyPr anchorCtr="0" anchor="t" bIns="0" lIns="0" spcFirstLastPara="1" rIns="0" wrap="square" tIns="0">
            <a:normAutofit fontScale="92500" lnSpcReduction="20000"/>
          </a:bodyPr>
          <a:lstStyle/>
          <a:p>
            <a:pPr indent="-381317" lvl="0" marL="457200" rtl="0" algn="l">
              <a:lnSpc>
                <a:spcPct val="115000"/>
              </a:lnSpc>
              <a:spcBef>
                <a:spcPts val="600"/>
              </a:spcBef>
              <a:spcAft>
                <a:spcPts val="0"/>
              </a:spcAft>
              <a:buSzPct val="144444"/>
              <a:buChar char="⬡"/>
            </a:pPr>
            <a:r>
              <a:rPr lang="en"/>
              <a:t>The implementation of polynomial regression is a two-step process.</a:t>
            </a:r>
            <a:endParaRPr/>
          </a:p>
          <a:p>
            <a:pPr indent="-434181" lvl="1" marL="914400" rtl="0" algn="l">
              <a:lnSpc>
                <a:spcPct val="115000"/>
              </a:lnSpc>
              <a:spcBef>
                <a:spcPts val="0"/>
              </a:spcBef>
              <a:spcAft>
                <a:spcPts val="0"/>
              </a:spcAft>
              <a:buSzPct val="250000"/>
              <a:buChar char="∙"/>
            </a:pPr>
            <a:r>
              <a:rPr lang="en"/>
              <a:t>First, we transform our data into a polynomial using the PolynomialFeatures API from sklearn.</a:t>
            </a:r>
            <a:endParaRPr/>
          </a:p>
          <a:p>
            <a:pPr indent="-434181" lvl="1" marL="914400" rtl="0" algn="l">
              <a:lnSpc>
                <a:spcPct val="115000"/>
              </a:lnSpc>
              <a:spcBef>
                <a:spcPts val="0"/>
              </a:spcBef>
              <a:spcAft>
                <a:spcPts val="0"/>
              </a:spcAft>
              <a:buSzPct val="250000"/>
              <a:buChar char="∙"/>
            </a:pPr>
            <a:r>
              <a:rPr lang="en"/>
              <a:t> Then use linear regression to fit the parameters.</a:t>
            </a:r>
            <a:endParaRPr/>
          </a:p>
        </p:txBody>
      </p:sp>
      <p:pic>
        <p:nvPicPr>
          <p:cNvPr descr="Diagram&#10;&#10;Description automatically generated" id="499" name="Google Shape;499;p71"/>
          <p:cNvPicPr preferRelativeResize="0"/>
          <p:nvPr/>
        </p:nvPicPr>
        <p:blipFill rotWithShape="1">
          <a:blip r:embed="rId3">
            <a:alphaModFix/>
          </a:blip>
          <a:srcRect b="0" l="0" r="0" t="0"/>
          <a:stretch/>
        </p:blipFill>
        <p:spPr>
          <a:xfrm>
            <a:off x="99952" y="3728090"/>
            <a:ext cx="3902297" cy="769325"/>
          </a:xfrm>
          <a:prstGeom prst="rect">
            <a:avLst/>
          </a:prstGeom>
          <a:noFill/>
          <a:ln>
            <a:noFill/>
          </a:ln>
        </p:spPr>
      </p:pic>
      <p:pic>
        <p:nvPicPr>
          <p:cNvPr descr="Text&#10;&#10;Description automatically generated" id="500" name="Google Shape;500;p71"/>
          <p:cNvPicPr preferRelativeResize="0"/>
          <p:nvPr/>
        </p:nvPicPr>
        <p:blipFill rotWithShape="1">
          <a:blip r:embed="rId4">
            <a:alphaModFix/>
          </a:blip>
          <a:srcRect b="10808" l="9010" r="10253" t="10815"/>
          <a:stretch/>
        </p:blipFill>
        <p:spPr>
          <a:xfrm>
            <a:off x="4293705" y="750797"/>
            <a:ext cx="4758687" cy="4093268"/>
          </a:xfrm>
          <a:prstGeom prst="rect">
            <a:avLst/>
          </a:prstGeom>
          <a:noFill/>
          <a:ln>
            <a:noFill/>
          </a:ln>
        </p:spPr>
      </p:pic>
      <p:sp>
        <p:nvSpPr>
          <p:cNvPr id="501" name="Google Shape;501;p71"/>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2"/>
          <p:cNvSpPr txBox="1"/>
          <p:nvPr>
            <p:ph type="title"/>
          </p:nvPr>
        </p:nvSpPr>
        <p:spPr>
          <a:xfrm>
            <a:off x="373818" y="336430"/>
            <a:ext cx="7886700" cy="608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Underfitting &amp; Overfitting </a:t>
            </a:r>
            <a:endParaRPr b="1"/>
          </a:p>
        </p:txBody>
      </p:sp>
      <p:sp>
        <p:nvSpPr>
          <p:cNvPr id="507" name="Google Shape;507;p72"/>
          <p:cNvSpPr txBox="1"/>
          <p:nvPr>
            <p:ph idx="1" type="body"/>
          </p:nvPr>
        </p:nvSpPr>
        <p:spPr>
          <a:xfrm>
            <a:off x="373818" y="1306632"/>
            <a:ext cx="3688500" cy="3500400"/>
          </a:xfrm>
          <a:prstGeom prst="rect">
            <a:avLst/>
          </a:prstGeom>
          <a:noFill/>
          <a:ln>
            <a:noFill/>
          </a:ln>
        </p:spPr>
        <p:txBody>
          <a:bodyPr anchorCtr="0" anchor="t" bIns="0" lIns="0" spcFirstLastPara="1" rIns="0" wrap="square" tIns="0">
            <a:normAutofit fontScale="70000"/>
          </a:bodyPr>
          <a:lstStyle/>
          <a:p>
            <a:pPr indent="-330835" lvl="0" marL="457200" rtl="0" algn="l">
              <a:lnSpc>
                <a:spcPct val="115000"/>
              </a:lnSpc>
              <a:spcBef>
                <a:spcPts val="600"/>
              </a:spcBef>
              <a:spcAft>
                <a:spcPts val="0"/>
              </a:spcAft>
              <a:buSzPct val="127777"/>
              <a:buChar char="⬡"/>
            </a:pPr>
            <a:r>
              <a:rPr lang="en" sz="1800"/>
              <a:t>The more model complexity you add the accuracy improves but this can lead to overfitting🡪 that means the model memorizes the data too much and not applying generalization.</a:t>
            </a:r>
            <a:endParaRPr/>
          </a:p>
          <a:p>
            <a:pPr indent="-330835" lvl="0" marL="457200" rtl="0" algn="l">
              <a:lnSpc>
                <a:spcPct val="115000"/>
              </a:lnSpc>
              <a:spcBef>
                <a:spcPts val="600"/>
              </a:spcBef>
              <a:spcAft>
                <a:spcPts val="0"/>
              </a:spcAft>
              <a:buSzPct val="127777"/>
              <a:buChar char="⬡"/>
            </a:pPr>
            <a:r>
              <a:rPr lang="en" sz="1800" u="sng"/>
              <a:t>So, we should know about the trade-off between Bias and Variance.</a:t>
            </a:r>
            <a:endParaRPr u="sng"/>
          </a:p>
          <a:p>
            <a:pPr indent="-330835" lvl="0" marL="457200" rtl="0" algn="l">
              <a:lnSpc>
                <a:spcPct val="115000"/>
              </a:lnSpc>
              <a:spcBef>
                <a:spcPts val="600"/>
              </a:spcBef>
              <a:spcAft>
                <a:spcPts val="0"/>
              </a:spcAft>
              <a:buSzPct val="127777"/>
              <a:buChar char="⬡"/>
            </a:pPr>
            <a:r>
              <a:rPr lang="en" sz="1800"/>
              <a:t>A model with a high bias error </a:t>
            </a:r>
            <a:r>
              <a:rPr lang="en" sz="1800" u="sng"/>
              <a:t>underfits </a:t>
            </a:r>
            <a:r>
              <a:rPr lang="en" sz="1800"/>
              <a:t>data and makes very simplistic assumptions on it.</a:t>
            </a:r>
            <a:endParaRPr/>
          </a:p>
          <a:p>
            <a:pPr indent="-330835" lvl="0" marL="457200" rtl="0" algn="l">
              <a:lnSpc>
                <a:spcPct val="115000"/>
              </a:lnSpc>
              <a:spcBef>
                <a:spcPts val="600"/>
              </a:spcBef>
              <a:spcAft>
                <a:spcPts val="0"/>
              </a:spcAft>
              <a:buSzPct val="127777"/>
              <a:buChar char="⬡"/>
            </a:pPr>
            <a:r>
              <a:rPr lang="en" sz="1800"/>
              <a:t> A model with a high variance error </a:t>
            </a:r>
            <a:r>
              <a:rPr lang="en" sz="1800" u="sng"/>
              <a:t>overfits </a:t>
            </a:r>
            <a:r>
              <a:rPr lang="en" sz="1800"/>
              <a:t>the data and learns too much from it.</a:t>
            </a:r>
            <a:endParaRPr/>
          </a:p>
          <a:p>
            <a:pPr indent="-330835" lvl="0" marL="457200" rtl="0" algn="l">
              <a:lnSpc>
                <a:spcPct val="115000"/>
              </a:lnSpc>
              <a:spcBef>
                <a:spcPts val="600"/>
              </a:spcBef>
              <a:spcAft>
                <a:spcPts val="0"/>
              </a:spcAft>
              <a:buSzPct val="127777"/>
              <a:buChar char="⬡"/>
            </a:pPr>
            <a:r>
              <a:rPr lang="en" sz="1800"/>
              <a:t> A good model is where both Bias and Variance errors are balanced</a:t>
            </a:r>
            <a:endParaRPr/>
          </a:p>
        </p:txBody>
      </p:sp>
      <p:pic>
        <p:nvPicPr>
          <p:cNvPr id="508" name="Google Shape;508;p72"/>
          <p:cNvPicPr preferRelativeResize="0"/>
          <p:nvPr/>
        </p:nvPicPr>
        <p:blipFill rotWithShape="1">
          <a:blip r:embed="rId3">
            <a:alphaModFix/>
          </a:blip>
          <a:srcRect b="9067" l="0" r="-2239" t="19985"/>
          <a:stretch/>
        </p:blipFill>
        <p:spPr>
          <a:xfrm>
            <a:off x="4572000" y="1401750"/>
            <a:ext cx="4502123" cy="2339999"/>
          </a:xfrm>
          <a:prstGeom prst="rect">
            <a:avLst/>
          </a:prstGeom>
          <a:noFill/>
          <a:ln>
            <a:noFill/>
          </a:ln>
        </p:spPr>
      </p:pic>
      <p:sp>
        <p:nvSpPr>
          <p:cNvPr id="509" name="Google Shape;509;p72"/>
          <p:cNvSpPr txBox="1"/>
          <p:nvPr/>
        </p:nvSpPr>
        <p:spPr>
          <a:xfrm>
            <a:off x="5288650" y="254000"/>
            <a:ext cx="2630700" cy="9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600">
              <a:solidFill>
                <a:schemeClr val="dk2"/>
              </a:solidFill>
            </a:endParaRPr>
          </a:p>
        </p:txBody>
      </p:sp>
      <p:sp>
        <p:nvSpPr>
          <p:cNvPr id="510" name="Google Shape;510;p72"/>
          <p:cNvSpPr txBox="1"/>
          <p:nvPr/>
        </p:nvSpPr>
        <p:spPr>
          <a:xfrm>
            <a:off x="4811125" y="254150"/>
            <a:ext cx="4747200" cy="14142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1800">
                <a:solidFill>
                  <a:schemeClr val="dk2"/>
                </a:solidFill>
              </a:rPr>
              <a:t>[5,5,5]     [4,8,2]</a:t>
            </a:r>
            <a:endParaRPr sz="1800">
              <a:solidFill>
                <a:schemeClr val="dk2"/>
              </a:solidFill>
            </a:endParaRPr>
          </a:p>
          <a:p>
            <a:pPr indent="0" lvl="0" marL="0" rtl="1" algn="r">
              <a:spcBef>
                <a:spcPts val="0"/>
              </a:spcBef>
              <a:spcAft>
                <a:spcPts val="0"/>
              </a:spcAft>
              <a:buNone/>
            </a:pPr>
            <a:r>
              <a:rPr lang="en" sz="1800">
                <a:solidFill>
                  <a:schemeClr val="dk2"/>
                </a:solidFill>
              </a:rPr>
              <a:t>5                 4.8</a:t>
            </a:r>
            <a:endParaRPr sz="1800">
              <a:solidFill>
                <a:schemeClr val="dk2"/>
              </a:solidFill>
            </a:endParaRPr>
          </a:p>
          <a:p>
            <a:pPr indent="0" lvl="0" marL="0" rtl="1" algn="r">
              <a:spcBef>
                <a:spcPts val="0"/>
              </a:spcBef>
              <a:spcAft>
                <a:spcPts val="0"/>
              </a:spcAft>
              <a:buNone/>
            </a:pPr>
            <a:r>
              <a:t/>
            </a:r>
            <a:endParaRPr sz="18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3"/>
          <p:cNvSpPr txBox="1"/>
          <p:nvPr>
            <p:ph type="title"/>
          </p:nvPr>
        </p:nvSpPr>
        <p:spPr>
          <a:xfrm>
            <a:off x="341135" y="154226"/>
            <a:ext cx="7920300" cy="350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sz="2200">
                <a:solidFill>
                  <a:srgbClr val="006FC0"/>
                </a:solidFill>
              </a:rPr>
              <a:t>Generalization – Error Analysis - Guidelines</a:t>
            </a:r>
            <a:endParaRPr sz="2200"/>
          </a:p>
        </p:txBody>
      </p:sp>
      <p:pic>
        <p:nvPicPr>
          <p:cNvPr id="516" name="Google Shape;516;p73"/>
          <p:cNvPicPr preferRelativeResize="0"/>
          <p:nvPr/>
        </p:nvPicPr>
        <p:blipFill rotWithShape="1">
          <a:blip r:embed="rId3">
            <a:alphaModFix/>
          </a:blip>
          <a:srcRect b="0" l="0" r="0" t="0"/>
          <a:stretch/>
        </p:blipFill>
        <p:spPr>
          <a:xfrm>
            <a:off x="134110" y="708611"/>
            <a:ext cx="8877304" cy="1118713"/>
          </a:xfrm>
          <a:prstGeom prst="rect">
            <a:avLst/>
          </a:prstGeom>
          <a:noFill/>
          <a:ln>
            <a:noFill/>
          </a:ln>
        </p:spPr>
      </p:pic>
      <p:graphicFrame>
        <p:nvGraphicFramePr>
          <p:cNvPr id="517" name="Google Shape;517;p73"/>
          <p:cNvGraphicFramePr/>
          <p:nvPr/>
        </p:nvGraphicFramePr>
        <p:xfrm>
          <a:off x="168275" y="722312"/>
          <a:ext cx="3000000" cy="3000000"/>
        </p:xfrm>
        <a:graphic>
          <a:graphicData uri="http://schemas.openxmlformats.org/drawingml/2006/table">
            <a:tbl>
              <a:tblPr bandRow="1" firstRow="1">
                <a:noFill/>
                <a:tableStyleId>{0B69F320-EBAC-4928-80FF-6322B59CD44C}</a:tableStyleId>
              </a:tblPr>
              <a:tblGrid>
                <a:gridCol w="1804675"/>
                <a:gridCol w="1854825"/>
                <a:gridCol w="5160000"/>
              </a:tblGrid>
              <a:tr h="370850">
                <a:tc>
                  <a:txBody>
                    <a:bodyPr/>
                    <a:lstStyle/>
                    <a:p>
                      <a:pPr indent="0" lvl="0" marL="190500" marR="12700" rtl="0" algn="l">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Train Error</a:t>
                      </a:r>
                      <a:endParaRPr sz="1800" u="none" cap="none" strike="noStrike">
                        <a:latin typeface="Verdana"/>
                        <a:ea typeface="Verdana"/>
                        <a:cs typeface="Verdana"/>
                        <a:sym typeface="Verdana"/>
                      </a:endParaRPr>
                    </a:p>
                  </a:txBody>
                  <a:tcPr marT="43825" marB="0" marR="0" marL="0">
                    <a:lnL cap="flat" cmpd="sng" w="9525">
                      <a:solidFill>
                        <a:srgbClr val="BCBDB9"/>
                      </a:solidFill>
                      <a:prstDash val="solid"/>
                      <a:round/>
                      <a:headEnd len="sm" w="sm" type="none"/>
                      <a:tailEnd len="sm" w="sm" type="none"/>
                    </a:lnL>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292100" marR="0" rtl="0" algn="l">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Test Error</a:t>
                      </a:r>
                      <a:endParaRPr sz="1800" u="none" cap="none" strike="noStrike">
                        <a:latin typeface="Verdana"/>
                        <a:ea typeface="Verdana"/>
                        <a:cs typeface="Verdana"/>
                        <a:sym typeface="Verdana"/>
                      </a:endParaRPr>
                    </a:p>
                  </a:txBody>
                  <a:tcPr marT="43825" marB="0" marR="0" marL="0">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What to do?</a:t>
                      </a:r>
                      <a:endParaRPr sz="1800" u="none" cap="none" strike="noStrike">
                        <a:latin typeface="Verdana"/>
                        <a:ea typeface="Verdana"/>
                        <a:cs typeface="Verdana"/>
                        <a:sym typeface="Verdana"/>
                      </a:endParaRPr>
                    </a:p>
                  </a:txBody>
                  <a:tcPr marT="43825" marB="0" marR="0" marL="0">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r>
              <a:tr h="670550">
                <a:tc>
                  <a:txBody>
                    <a:bodyPr/>
                    <a:lstStyle/>
                    <a:p>
                      <a:pPr indent="0" lvl="0" marL="0" marR="12700" rtl="0" algn="ctr">
                        <a:lnSpc>
                          <a:spcPct val="118611"/>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p>
                      <a:pPr indent="0" lvl="0" marL="0" marR="0" rtl="0" algn="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Over-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18611"/>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0" marR="1219200" rtl="0" algn="ct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p>
                      <a:pPr indent="-292100" lvl="0" marL="381000" marR="0" rtl="0" algn="l">
                        <a:lnSpc>
                          <a:spcPct val="100000"/>
                        </a:lnSpc>
                        <a:spcBef>
                          <a:spcPts val="0"/>
                        </a:spcBef>
                        <a:spcAft>
                          <a:spcPts val="0"/>
                        </a:spcAft>
                        <a:buClr>
                          <a:schemeClr val="dk1"/>
                        </a:buClr>
                        <a:buSzPts val="1400"/>
                        <a:buFont typeface="Arial"/>
                        <a:buChar char="•"/>
                      </a:pPr>
                      <a:r>
                        <a:rPr lang="en" sz="1400" u="none" cap="none" strike="noStrike">
                          <a:latin typeface="Verdana"/>
                          <a:ea typeface="Verdana"/>
                          <a:cs typeface="Verdana"/>
                          <a:sym typeface="Verdana"/>
                        </a:rPr>
                        <a:t>Need a simpler model</a:t>
                      </a:r>
                      <a:endParaRPr sz="1400" u="none" cap="none" strike="noStrike">
                        <a:latin typeface="Verdana"/>
                        <a:ea typeface="Verdana"/>
                        <a:cs typeface="Verdana"/>
                        <a:sym typeface="Verdana"/>
                      </a:endParaRPr>
                    </a:p>
                    <a:p>
                      <a:pPr indent="-292100" lvl="0" marL="381000" marR="0" rtl="0" algn="l">
                        <a:lnSpc>
                          <a:spcPct val="100000"/>
                        </a:lnSpc>
                        <a:spcBef>
                          <a:spcPts val="0"/>
                        </a:spcBef>
                        <a:spcAft>
                          <a:spcPts val="0"/>
                        </a:spcAft>
                        <a:buClr>
                          <a:schemeClr val="dk1"/>
                        </a:buClr>
                        <a:buSzPts val="1400"/>
                        <a:buFont typeface="Arial"/>
                        <a:buChar char="•"/>
                      </a:pPr>
                      <a:r>
                        <a:rPr lang="en" sz="1400" u="none" cap="none" strike="noStrike">
                          <a:latin typeface="Verdana"/>
                          <a:ea typeface="Verdana"/>
                          <a:cs typeface="Verdana"/>
                          <a:sym typeface="Verdana"/>
                        </a:rPr>
                        <a:t>Need more data (more data samples)</a:t>
                      </a:r>
                      <a:endParaRPr sz="1400" u="none" cap="none" strike="noStrike">
                        <a:latin typeface="Verdana"/>
                        <a:ea typeface="Verdana"/>
                        <a:cs typeface="Verdana"/>
                        <a:sym typeface="Verdana"/>
                      </a:endParaRPr>
                    </a:p>
                    <a:p>
                      <a:pPr indent="0" lvl="0" marL="457200" marR="0" rtl="0" algn="l">
                        <a:lnSpc>
                          <a:spcPct val="100000"/>
                        </a:lnSpc>
                        <a:spcBef>
                          <a:spcPts val="0"/>
                        </a:spcBef>
                        <a:spcAft>
                          <a:spcPts val="0"/>
                        </a:spcAft>
                        <a:buClr>
                          <a:srgbClr val="000000"/>
                        </a:buClr>
                        <a:buSzPts val="1400"/>
                        <a:buFont typeface="Arial"/>
                        <a:buNone/>
                      </a:pPr>
                      <a:r>
                        <a:t/>
                      </a:r>
                      <a:endParaRPr sz="14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bl>
          </a:graphicData>
        </a:graphic>
      </p:graphicFrame>
      <p:sp>
        <p:nvSpPr>
          <p:cNvPr id="518" name="Google Shape;518;p73"/>
          <p:cNvSpPr txBox="1"/>
          <p:nvPr/>
        </p:nvSpPr>
        <p:spPr>
          <a:xfrm>
            <a:off x="7682050" y="1415100"/>
            <a:ext cx="11070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حافظ مش فاهم </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4"/>
          <p:cNvSpPr txBox="1"/>
          <p:nvPr>
            <p:ph type="title"/>
          </p:nvPr>
        </p:nvSpPr>
        <p:spPr>
          <a:xfrm>
            <a:off x="341135" y="154226"/>
            <a:ext cx="7920300" cy="350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sz="2200">
                <a:solidFill>
                  <a:srgbClr val="006FC0"/>
                </a:solidFill>
              </a:rPr>
              <a:t>Generalization – Error Analysis - Guidelines</a:t>
            </a:r>
            <a:endParaRPr sz="2200"/>
          </a:p>
        </p:txBody>
      </p:sp>
      <p:pic>
        <p:nvPicPr>
          <p:cNvPr id="524" name="Google Shape;524;p74"/>
          <p:cNvPicPr preferRelativeResize="0"/>
          <p:nvPr/>
        </p:nvPicPr>
        <p:blipFill rotWithShape="1">
          <a:blip r:embed="rId3">
            <a:alphaModFix/>
          </a:blip>
          <a:srcRect b="0" l="0" r="0" t="0"/>
          <a:stretch/>
        </p:blipFill>
        <p:spPr>
          <a:xfrm>
            <a:off x="133347" y="1172775"/>
            <a:ext cx="8877304" cy="2414084"/>
          </a:xfrm>
          <a:prstGeom prst="rect">
            <a:avLst/>
          </a:prstGeom>
          <a:noFill/>
          <a:ln>
            <a:noFill/>
          </a:ln>
        </p:spPr>
      </p:pic>
      <p:graphicFrame>
        <p:nvGraphicFramePr>
          <p:cNvPr id="525" name="Google Shape;525;p74"/>
          <p:cNvGraphicFramePr/>
          <p:nvPr/>
        </p:nvGraphicFramePr>
        <p:xfrm>
          <a:off x="161488" y="969087"/>
          <a:ext cx="3000000" cy="3000000"/>
        </p:xfrm>
        <a:graphic>
          <a:graphicData uri="http://schemas.openxmlformats.org/drawingml/2006/table">
            <a:tbl>
              <a:tblPr bandRow="1" firstRow="1">
                <a:noFill/>
                <a:tableStyleId>{0B69F320-EBAC-4928-80FF-6322B59CD44C}</a:tableStyleId>
              </a:tblPr>
              <a:tblGrid>
                <a:gridCol w="1804675"/>
                <a:gridCol w="1854825"/>
                <a:gridCol w="5160000"/>
              </a:tblGrid>
              <a:tr h="377900">
                <a:tc>
                  <a:txBody>
                    <a:bodyPr/>
                    <a:lstStyle/>
                    <a:p>
                      <a:pPr indent="0" lvl="0" marL="190500" marR="12700" rtl="0" algn="l">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Train Error</a:t>
                      </a:r>
                      <a:endParaRPr sz="1800" u="none" cap="none" strike="noStrike">
                        <a:latin typeface="Verdana"/>
                        <a:ea typeface="Verdana"/>
                        <a:cs typeface="Verdana"/>
                        <a:sym typeface="Verdana"/>
                      </a:endParaRPr>
                    </a:p>
                  </a:txBody>
                  <a:tcPr marT="43825" marB="0" marR="0" marL="0">
                    <a:lnL cap="flat" cmpd="sng" w="9525">
                      <a:solidFill>
                        <a:srgbClr val="BCBDB9"/>
                      </a:solidFill>
                      <a:prstDash val="solid"/>
                      <a:round/>
                      <a:headEnd len="sm" w="sm" type="none"/>
                      <a:tailEnd len="sm" w="sm" type="none"/>
                    </a:lnL>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292100" marR="0" rtl="0" algn="l">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Test Error</a:t>
                      </a:r>
                      <a:endParaRPr sz="1800" u="none" cap="none" strike="noStrike">
                        <a:latin typeface="Verdana"/>
                        <a:ea typeface="Verdana"/>
                        <a:cs typeface="Verdana"/>
                        <a:sym typeface="Verdana"/>
                      </a:endParaRPr>
                    </a:p>
                  </a:txBody>
                  <a:tcPr marT="43825" marB="0" marR="0" marL="0">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What to do?</a:t>
                      </a:r>
                      <a:endParaRPr sz="1800" u="none" cap="none" strike="noStrike">
                        <a:latin typeface="Verdana"/>
                        <a:ea typeface="Verdana"/>
                        <a:cs typeface="Verdana"/>
                        <a:sym typeface="Verdana"/>
                      </a:endParaRPr>
                    </a:p>
                  </a:txBody>
                  <a:tcPr marT="43825" marB="0" marR="0" marL="0">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r>
              <a:tr h="919600">
                <a:tc>
                  <a:txBody>
                    <a:bodyPr/>
                    <a:lstStyle/>
                    <a:p>
                      <a:pPr indent="0" lvl="0" marL="0" marR="12700" rtl="0" algn="ctr">
                        <a:lnSpc>
                          <a:spcPct val="118611"/>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p>
                      <a:pPr indent="0" lvl="0" marL="0" marR="0" rtl="0" algn="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Over-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18611"/>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0" marR="1219200" rtl="0" algn="ct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p>
                      <a:pPr indent="0" lvl="0" marL="0" marR="1219200" rtl="0" algn="ctr">
                        <a:lnSpc>
                          <a:spcPct val="118437"/>
                        </a:lnSpc>
                        <a:spcBef>
                          <a:spcPts val="0"/>
                        </a:spcBef>
                        <a:spcAft>
                          <a:spcPts val="0"/>
                        </a:spcAft>
                        <a:buClr>
                          <a:srgbClr val="000000"/>
                        </a:buClr>
                        <a:buSzPts val="1600"/>
                        <a:buFont typeface="Arial"/>
                        <a:buNone/>
                      </a:pPr>
                      <a:r>
                        <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p>
                      <a:pPr indent="-292100" lvl="0" marL="381000" marR="0" rtl="0" algn="l">
                        <a:lnSpc>
                          <a:spcPct val="100000"/>
                        </a:lnSpc>
                        <a:spcBef>
                          <a:spcPts val="0"/>
                        </a:spcBef>
                        <a:spcAft>
                          <a:spcPts val="0"/>
                        </a:spcAft>
                        <a:buClr>
                          <a:schemeClr val="dk1"/>
                        </a:buClr>
                        <a:buSzPts val="1400"/>
                        <a:buFont typeface="Arial"/>
                        <a:buChar char="•"/>
                      </a:pPr>
                      <a:r>
                        <a:rPr lang="en" sz="1400" u="none" cap="none" strike="noStrike">
                          <a:latin typeface="Verdana"/>
                          <a:ea typeface="Verdana"/>
                          <a:cs typeface="Verdana"/>
                          <a:sym typeface="Verdana"/>
                        </a:rPr>
                        <a:t>Need a simpler model</a:t>
                      </a:r>
                      <a:endParaRPr sz="1400" u="none" cap="none" strike="noStrike">
                        <a:latin typeface="Verdana"/>
                        <a:ea typeface="Verdana"/>
                        <a:cs typeface="Verdana"/>
                        <a:sym typeface="Verdana"/>
                      </a:endParaRPr>
                    </a:p>
                    <a:p>
                      <a:pPr indent="-292100" lvl="0" marL="381000" marR="0" rtl="0" algn="l">
                        <a:lnSpc>
                          <a:spcPct val="100000"/>
                        </a:lnSpc>
                        <a:spcBef>
                          <a:spcPts val="0"/>
                        </a:spcBef>
                        <a:spcAft>
                          <a:spcPts val="0"/>
                        </a:spcAft>
                        <a:buClr>
                          <a:schemeClr val="dk1"/>
                        </a:buClr>
                        <a:buSzPts val="1400"/>
                        <a:buFont typeface="Arial"/>
                        <a:buChar char="•"/>
                      </a:pPr>
                      <a:r>
                        <a:rPr lang="en" sz="1400" u="none" cap="none" strike="noStrike">
                          <a:latin typeface="Verdana"/>
                          <a:ea typeface="Verdana"/>
                          <a:cs typeface="Verdana"/>
                          <a:sym typeface="Verdana"/>
                        </a:rPr>
                        <a:t>Need more data (more data samples)</a:t>
                      </a:r>
                      <a:endParaRPr sz="1400" u="none" cap="none" strike="noStrike">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r h="1320275">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1049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Under-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27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292100" lvl="0" marL="381000" marR="0" rtl="0" algn="l">
                        <a:lnSpc>
                          <a:spcPct val="12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more data</a:t>
                      </a:r>
                      <a:endParaRPr sz="1400" u="none" cap="none" strike="noStrike">
                        <a:latin typeface="Verdana"/>
                        <a:ea typeface="Verdana"/>
                        <a:cs typeface="Verdana"/>
                        <a:sym typeface="Verdana"/>
                      </a:endParaRPr>
                    </a:p>
                    <a:p>
                      <a:pPr indent="-279400" lvl="1" marL="838200" marR="0" rtl="0" algn="l">
                        <a:lnSpc>
                          <a:spcPct val="12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Difficult to learn f(x, z) with only x. Get also z</a:t>
                      </a:r>
                      <a:endParaRPr sz="1200" u="none" cap="none" strike="noStrike">
                        <a:latin typeface="Verdana"/>
                        <a:ea typeface="Verdana"/>
                        <a:cs typeface="Verdana"/>
                        <a:sym typeface="Verdana"/>
                      </a:endParaRPr>
                    </a:p>
                    <a:p>
                      <a:pPr indent="-279400" lvl="1" marL="838200" marR="0" rtl="0" algn="l">
                        <a:lnSpc>
                          <a:spcPct val="10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Get more data samples</a:t>
                      </a:r>
                      <a:endParaRPr sz="1200" u="none" cap="none" strike="noStrike">
                        <a:latin typeface="Verdana"/>
                        <a:ea typeface="Verdana"/>
                        <a:cs typeface="Verdana"/>
                        <a:sym typeface="Verdana"/>
                      </a:endParaRPr>
                    </a:p>
                    <a:p>
                      <a:pPr indent="-279400" lvl="1" marL="838200" marR="0" rtl="0" algn="l">
                        <a:lnSpc>
                          <a:spcPct val="59166"/>
                        </a:lnSpc>
                        <a:spcBef>
                          <a:spcPts val="200"/>
                        </a:spcBef>
                        <a:spcAft>
                          <a:spcPts val="0"/>
                        </a:spcAft>
                        <a:buClr>
                          <a:srgbClr val="000000"/>
                        </a:buClr>
                        <a:buSzPts val="1200"/>
                        <a:buFont typeface="Arial"/>
                        <a:buChar char="•"/>
                      </a:pPr>
                      <a:r>
                        <a:rPr lang="en" sz="1200" u="none" cap="none" strike="noStrike">
                          <a:latin typeface="Verdana"/>
                          <a:ea typeface="Verdana"/>
                          <a:cs typeface="Verdana"/>
                          <a:sym typeface="Verdana"/>
                        </a:rPr>
                        <a:t>Additional features (e.g.</a:t>
                      </a:r>
                      <a:r>
                        <a:rPr baseline="30000" lang="en" sz="1800" u="sng" cap="none" strike="noStrike">
                          <a:latin typeface="Verdana"/>
                          <a:ea typeface="Verdana"/>
                          <a:cs typeface="Verdana"/>
                          <a:sym typeface="Verdana"/>
                        </a:rPr>
                        <a:t> </a:t>
                      </a:r>
                      <a:r>
                        <a:rPr baseline="30000" lang="en" sz="1300" u="sng" cap="none" strike="noStrike">
                          <a:latin typeface="Cambria Math"/>
                          <a:ea typeface="Cambria Math"/>
                          <a:cs typeface="Cambria Math"/>
                          <a:sym typeface="Cambria Math"/>
                        </a:rPr>
                        <a:t>1 </a:t>
                      </a:r>
                      <a:r>
                        <a:rPr lang="en" sz="1200" u="none" cap="none" strike="noStrike">
                          <a:latin typeface="Cambria Math"/>
                          <a:ea typeface="Cambria Math"/>
                          <a:cs typeface="Cambria Math"/>
                          <a:sym typeface="Cambria Math"/>
                        </a:rPr>
                        <a:t>)</a:t>
                      </a:r>
                      <a:endParaRPr sz="1200" u="none" cap="none" strike="noStrike">
                        <a:latin typeface="Cambria Math"/>
                        <a:ea typeface="Cambria Math"/>
                        <a:cs typeface="Cambria Math"/>
                        <a:sym typeface="Cambria Math"/>
                      </a:endParaRPr>
                    </a:p>
                    <a:p>
                      <a:pPr indent="0" lvl="0" marL="469900" marR="0" rtl="0" algn="ctr">
                        <a:lnSpc>
                          <a:spcPct val="50588"/>
                        </a:lnSpc>
                        <a:spcBef>
                          <a:spcPts val="0"/>
                        </a:spcBef>
                        <a:spcAft>
                          <a:spcPts val="0"/>
                        </a:spcAft>
                        <a:buClr>
                          <a:srgbClr val="000000"/>
                        </a:buClr>
                        <a:buSzPts val="1300"/>
                        <a:buFont typeface="Arial"/>
                        <a:buNone/>
                      </a:pPr>
                      <a:r>
                        <a:rPr baseline="-25000" lang="en" sz="1300" u="none" cap="none" strike="noStrike">
                          <a:latin typeface="Cambria Math"/>
                          <a:ea typeface="Cambria Math"/>
                          <a:cs typeface="Cambria Math"/>
                          <a:sym typeface="Cambria Math"/>
                        </a:rPr>
                        <a:t>𝑥</a:t>
                      </a:r>
                      <a:r>
                        <a:rPr lang="en" sz="700" u="none" cap="none" strike="noStrike">
                          <a:latin typeface="Cambria Math"/>
                          <a:ea typeface="Cambria Math"/>
                          <a:cs typeface="Cambria Math"/>
                          <a:sym typeface="Cambria Math"/>
                        </a:rPr>
                        <a:t>2</a:t>
                      </a:r>
                      <a:endParaRPr sz="700" u="none" cap="none" strike="noStrike">
                        <a:latin typeface="Cambria Math"/>
                        <a:ea typeface="Cambria Math"/>
                        <a:cs typeface="Cambria Math"/>
                        <a:sym typeface="Cambria Math"/>
                      </a:endParaRPr>
                    </a:p>
                    <a:p>
                      <a:pPr indent="-292100" lvl="0" marL="381000" marR="0" rtl="0" algn="l">
                        <a:lnSpc>
                          <a:spcPct val="100000"/>
                        </a:lnSpc>
                        <a:spcBef>
                          <a:spcPts val="100"/>
                        </a:spcBef>
                        <a:spcAft>
                          <a:spcPts val="0"/>
                        </a:spcAft>
                        <a:buClr>
                          <a:srgbClr val="000000"/>
                        </a:buClr>
                        <a:buSzPts val="1400"/>
                        <a:buFont typeface="Arial"/>
                        <a:buChar char="•"/>
                      </a:pPr>
                      <a:r>
                        <a:rPr lang="en" sz="1400" u="none" cap="none" strike="noStrike">
                          <a:latin typeface="Verdana"/>
                          <a:ea typeface="Verdana"/>
                          <a:cs typeface="Verdana"/>
                          <a:sym typeface="Verdana"/>
                        </a:rPr>
                        <a:t>Need a more complex model</a:t>
                      </a:r>
                      <a:endParaRPr sz="14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r>
            </a:tbl>
          </a:graphicData>
        </a:graphic>
      </p:graphicFrame>
      <p:sp>
        <p:nvSpPr>
          <p:cNvPr id="526" name="Google Shape;526;p74"/>
          <p:cNvSpPr txBox="1"/>
          <p:nvPr/>
        </p:nvSpPr>
        <p:spPr>
          <a:xfrm>
            <a:off x="7682000" y="1566925"/>
            <a:ext cx="11070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حافظ مش فاهم </a:t>
            </a:r>
            <a:endParaRPr b="0" i="0" sz="1400" u="none" cap="none" strike="noStrike">
              <a:solidFill>
                <a:srgbClr val="000000"/>
              </a:solidFill>
              <a:latin typeface="Verdana"/>
              <a:ea typeface="Verdana"/>
              <a:cs typeface="Verdana"/>
              <a:sym typeface="Verdana"/>
            </a:endParaRPr>
          </a:p>
        </p:txBody>
      </p:sp>
      <p:sp>
        <p:nvSpPr>
          <p:cNvPr id="527" name="Google Shape;527;p74"/>
          <p:cNvSpPr txBox="1"/>
          <p:nvPr/>
        </p:nvSpPr>
        <p:spPr>
          <a:xfrm>
            <a:off x="7332325" y="2883000"/>
            <a:ext cx="15231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لا حافظ </a:t>
            </a:r>
            <a:r>
              <a:rPr lang="en" sz="1400">
                <a:latin typeface="Verdana"/>
                <a:ea typeface="Verdana"/>
                <a:cs typeface="Verdana"/>
                <a:sym typeface="Verdana"/>
              </a:rPr>
              <a:t>ولا</a:t>
            </a:r>
            <a:r>
              <a:rPr b="0" i="0" lang="en" sz="1400" u="none" cap="none" strike="noStrike">
                <a:solidFill>
                  <a:srgbClr val="000000"/>
                </a:solidFill>
                <a:latin typeface="Verdana"/>
                <a:ea typeface="Verdana"/>
                <a:cs typeface="Verdana"/>
                <a:sym typeface="Verdana"/>
              </a:rPr>
              <a:t> فاهم </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5"/>
          <p:cNvSpPr txBox="1"/>
          <p:nvPr>
            <p:ph type="title"/>
          </p:nvPr>
        </p:nvSpPr>
        <p:spPr>
          <a:xfrm>
            <a:off x="341135" y="154226"/>
            <a:ext cx="7920300" cy="350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sz="2200">
                <a:solidFill>
                  <a:srgbClr val="006FC0"/>
                </a:solidFill>
              </a:rPr>
              <a:t>Generalization – Error Analysis - Guidelines</a:t>
            </a:r>
            <a:endParaRPr sz="2200"/>
          </a:p>
        </p:txBody>
      </p:sp>
      <p:pic>
        <p:nvPicPr>
          <p:cNvPr id="533" name="Google Shape;533;p75"/>
          <p:cNvPicPr preferRelativeResize="0"/>
          <p:nvPr/>
        </p:nvPicPr>
        <p:blipFill rotWithShape="1">
          <a:blip r:embed="rId3">
            <a:alphaModFix/>
          </a:blip>
          <a:srcRect b="0" l="0" r="0" t="0"/>
          <a:stretch/>
        </p:blipFill>
        <p:spPr>
          <a:xfrm>
            <a:off x="134110" y="708632"/>
            <a:ext cx="8877304" cy="3054150"/>
          </a:xfrm>
          <a:prstGeom prst="rect">
            <a:avLst/>
          </a:prstGeom>
          <a:noFill/>
          <a:ln>
            <a:noFill/>
          </a:ln>
        </p:spPr>
      </p:pic>
      <p:graphicFrame>
        <p:nvGraphicFramePr>
          <p:cNvPr id="534" name="Google Shape;534;p75"/>
          <p:cNvGraphicFramePr/>
          <p:nvPr/>
        </p:nvGraphicFramePr>
        <p:xfrm>
          <a:off x="168275" y="722312"/>
          <a:ext cx="3000000" cy="3000000"/>
        </p:xfrm>
        <a:graphic>
          <a:graphicData uri="http://schemas.openxmlformats.org/drawingml/2006/table">
            <a:tbl>
              <a:tblPr bandRow="1" firstRow="1">
                <a:noFill/>
                <a:tableStyleId>{0B69F320-EBAC-4928-80FF-6322B59CD44C}</a:tableStyleId>
              </a:tblPr>
              <a:tblGrid>
                <a:gridCol w="1804675"/>
                <a:gridCol w="1854825"/>
                <a:gridCol w="5160000"/>
              </a:tblGrid>
              <a:tr h="370850">
                <a:tc>
                  <a:txBody>
                    <a:bodyPr/>
                    <a:lstStyle/>
                    <a:p>
                      <a:pPr indent="0" lvl="0" marL="0" marR="1270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Train Error</a:t>
                      </a:r>
                      <a:endParaRPr sz="1800" u="none" cap="none" strike="noStrike">
                        <a:latin typeface="Verdana"/>
                        <a:ea typeface="Verdana"/>
                        <a:cs typeface="Verdana"/>
                        <a:sym typeface="Verdana"/>
                      </a:endParaRPr>
                    </a:p>
                  </a:txBody>
                  <a:tcPr marT="43825" marB="0" marR="0" marL="0">
                    <a:lnL cap="flat" cmpd="sng" w="9525">
                      <a:solidFill>
                        <a:srgbClr val="BCBDB9"/>
                      </a:solidFill>
                      <a:prstDash val="solid"/>
                      <a:round/>
                      <a:headEnd len="sm" w="sm" type="none"/>
                      <a:tailEnd len="sm" w="sm" type="none"/>
                    </a:lnL>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Test Error</a:t>
                      </a:r>
                      <a:endParaRPr sz="1800" u="none" cap="none" strike="noStrike">
                        <a:latin typeface="Verdana"/>
                        <a:ea typeface="Verdana"/>
                        <a:cs typeface="Verdana"/>
                        <a:sym typeface="Verdana"/>
                      </a:endParaRPr>
                    </a:p>
                  </a:txBody>
                  <a:tcPr marT="43825" marB="0" marR="0" marL="0">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What to do?</a:t>
                      </a:r>
                      <a:endParaRPr sz="1800" u="none" cap="none" strike="noStrike">
                        <a:latin typeface="Verdana"/>
                        <a:ea typeface="Verdana"/>
                        <a:cs typeface="Verdana"/>
                        <a:sym typeface="Verdana"/>
                      </a:endParaRPr>
                    </a:p>
                  </a:txBody>
                  <a:tcPr marT="43825" marB="0" marR="0" marL="0">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r>
              <a:tr h="670550">
                <a:tc>
                  <a:txBody>
                    <a:bodyPr/>
                    <a:lstStyle/>
                    <a:p>
                      <a:pPr indent="0" lvl="0" marL="0" marR="12700" rtl="0" algn="ctr">
                        <a:lnSpc>
                          <a:spcPct val="118611"/>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p>
                      <a:pPr indent="0" lvl="0" marL="0" marR="0" rtl="0" algn="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Over-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18611"/>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0" marR="1219200" rtl="0" algn="ct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p>
                      <a:pPr indent="-292100" lvl="0" marL="381000" marR="0" rtl="0" algn="l">
                        <a:lnSpc>
                          <a:spcPct val="10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a simpler model</a:t>
                      </a:r>
                      <a:endParaRPr sz="1400" u="none" cap="none" strike="noStrike">
                        <a:latin typeface="Verdana"/>
                        <a:ea typeface="Verdana"/>
                        <a:cs typeface="Verdana"/>
                        <a:sym typeface="Verdana"/>
                      </a:endParaRPr>
                    </a:p>
                    <a:p>
                      <a:pPr indent="-292100" lvl="0" marL="381000" marR="0" rtl="0" algn="l">
                        <a:lnSpc>
                          <a:spcPct val="10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more data (more data samples)</a:t>
                      </a:r>
                      <a:endParaRPr sz="1400" u="none" cap="none" strike="noStrike">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r h="1295650">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1049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Under-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27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292100" lvl="0" marL="381000" marR="0" rtl="0" algn="l">
                        <a:lnSpc>
                          <a:spcPct val="12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more data</a:t>
                      </a:r>
                      <a:endParaRPr sz="1400" u="none" cap="none" strike="noStrike">
                        <a:latin typeface="Verdana"/>
                        <a:ea typeface="Verdana"/>
                        <a:cs typeface="Verdana"/>
                        <a:sym typeface="Verdana"/>
                      </a:endParaRPr>
                    </a:p>
                    <a:p>
                      <a:pPr indent="-279400" lvl="1" marL="838200" marR="0" rtl="0" algn="l">
                        <a:lnSpc>
                          <a:spcPct val="12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Difficult to learn f(x, z) with only x. Get also z</a:t>
                      </a:r>
                      <a:endParaRPr sz="1200" u="none" cap="none" strike="noStrike">
                        <a:latin typeface="Verdana"/>
                        <a:ea typeface="Verdana"/>
                        <a:cs typeface="Verdana"/>
                        <a:sym typeface="Verdana"/>
                      </a:endParaRPr>
                    </a:p>
                    <a:p>
                      <a:pPr indent="-279400" lvl="1" marL="838200" marR="0" rtl="0" algn="l">
                        <a:lnSpc>
                          <a:spcPct val="10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Get more data samples</a:t>
                      </a:r>
                      <a:endParaRPr sz="1200" u="none" cap="none" strike="noStrike">
                        <a:latin typeface="Verdana"/>
                        <a:ea typeface="Verdana"/>
                        <a:cs typeface="Verdana"/>
                        <a:sym typeface="Verdana"/>
                      </a:endParaRPr>
                    </a:p>
                    <a:p>
                      <a:pPr indent="-279400" lvl="1" marL="838200" marR="0" rtl="0" algn="l">
                        <a:lnSpc>
                          <a:spcPct val="59166"/>
                        </a:lnSpc>
                        <a:spcBef>
                          <a:spcPts val="200"/>
                        </a:spcBef>
                        <a:spcAft>
                          <a:spcPts val="0"/>
                        </a:spcAft>
                        <a:buClr>
                          <a:srgbClr val="000000"/>
                        </a:buClr>
                        <a:buSzPts val="1200"/>
                        <a:buFont typeface="Arial"/>
                        <a:buChar char="•"/>
                      </a:pPr>
                      <a:r>
                        <a:rPr lang="en" sz="1200" u="none" cap="none" strike="noStrike">
                          <a:latin typeface="Verdana"/>
                          <a:ea typeface="Verdana"/>
                          <a:cs typeface="Verdana"/>
                          <a:sym typeface="Verdana"/>
                        </a:rPr>
                        <a:t>Additional features (e.g.</a:t>
                      </a:r>
                      <a:r>
                        <a:rPr baseline="30000" lang="en" sz="1800" u="sng" cap="none" strike="noStrike">
                          <a:latin typeface="Verdana"/>
                          <a:ea typeface="Verdana"/>
                          <a:cs typeface="Verdana"/>
                          <a:sym typeface="Verdana"/>
                        </a:rPr>
                        <a:t> </a:t>
                      </a:r>
                      <a:r>
                        <a:rPr baseline="30000" lang="en" sz="1300" u="sng" cap="none" strike="noStrike">
                          <a:latin typeface="Cambria Math"/>
                          <a:ea typeface="Cambria Math"/>
                          <a:cs typeface="Cambria Math"/>
                          <a:sym typeface="Cambria Math"/>
                        </a:rPr>
                        <a:t>1 </a:t>
                      </a:r>
                      <a:r>
                        <a:rPr lang="en" sz="1200" u="none" cap="none" strike="noStrike">
                          <a:latin typeface="Cambria Math"/>
                          <a:ea typeface="Cambria Math"/>
                          <a:cs typeface="Cambria Math"/>
                          <a:sym typeface="Cambria Math"/>
                        </a:rPr>
                        <a:t>)</a:t>
                      </a:r>
                      <a:endParaRPr sz="1200" u="none" cap="none" strike="noStrike">
                        <a:latin typeface="Cambria Math"/>
                        <a:ea typeface="Cambria Math"/>
                        <a:cs typeface="Cambria Math"/>
                        <a:sym typeface="Cambria Math"/>
                      </a:endParaRPr>
                    </a:p>
                    <a:p>
                      <a:pPr indent="0" lvl="0" marL="469900" marR="0" rtl="0" algn="ctr">
                        <a:lnSpc>
                          <a:spcPct val="50588"/>
                        </a:lnSpc>
                        <a:spcBef>
                          <a:spcPts val="0"/>
                        </a:spcBef>
                        <a:spcAft>
                          <a:spcPts val="0"/>
                        </a:spcAft>
                        <a:buClr>
                          <a:srgbClr val="000000"/>
                        </a:buClr>
                        <a:buSzPts val="1300"/>
                        <a:buFont typeface="Arial"/>
                        <a:buNone/>
                      </a:pPr>
                      <a:r>
                        <a:rPr baseline="-25000" lang="en" sz="1300" u="none" cap="none" strike="noStrike">
                          <a:latin typeface="Cambria Math"/>
                          <a:ea typeface="Cambria Math"/>
                          <a:cs typeface="Cambria Math"/>
                          <a:sym typeface="Cambria Math"/>
                        </a:rPr>
                        <a:t>𝑥</a:t>
                      </a:r>
                      <a:r>
                        <a:rPr lang="en" sz="700" u="none" cap="none" strike="noStrike">
                          <a:latin typeface="Cambria Math"/>
                          <a:ea typeface="Cambria Math"/>
                          <a:cs typeface="Cambria Math"/>
                          <a:sym typeface="Cambria Math"/>
                        </a:rPr>
                        <a:t>2</a:t>
                      </a:r>
                      <a:endParaRPr sz="700" u="none" cap="none" strike="noStrike">
                        <a:latin typeface="Cambria Math"/>
                        <a:ea typeface="Cambria Math"/>
                        <a:cs typeface="Cambria Math"/>
                        <a:sym typeface="Cambria Math"/>
                      </a:endParaRPr>
                    </a:p>
                    <a:p>
                      <a:pPr indent="-292100" lvl="0" marL="381000" marR="0" rtl="0" algn="l">
                        <a:lnSpc>
                          <a:spcPct val="100000"/>
                        </a:lnSpc>
                        <a:spcBef>
                          <a:spcPts val="100"/>
                        </a:spcBef>
                        <a:spcAft>
                          <a:spcPts val="0"/>
                        </a:spcAft>
                        <a:buClr>
                          <a:srgbClr val="000000"/>
                        </a:buClr>
                        <a:buSzPts val="1400"/>
                        <a:buFont typeface="Arial"/>
                        <a:buChar char="•"/>
                      </a:pPr>
                      <a:r>
                        <a:rPr lang="en" sz="1400" u="none" cap="none" strike="noStrike">
                          <a:latin typeface="Verdana"/>
                          <a:ea typeface="Verdana"/>
                          <a:cs typeface="Verdana"/>
                          <a:sym typeface="Verdana"/>
                        </a:rPr>
                        <a:t>Need a more complex model</a:t>
                      </a:r>
                      <a:endParaRPr sz="14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r>
              <a:tr h="640075">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101600" marR="139700" rtl="0" algn="l">
                        <a:lnSpc>
                          <a:spcPct val="100000"/>
                        </a:lnSpc>
                        <a:spcBef>
                          <a:spcPts val="0"/>
                        </a:spcBef>
                        <a:spcAft>
                          <a:spcPts val="0"/>
                        </a:spcAft>
                        <a:buClr>
                          <a:srgbClr val="000000"/>
                        </a:buClr>
                        <a:buSzPts val="1400"/>
                        <a:buFont typeface="Arial"/>
                        <a:buNone/>
                      </a:pPr>
                      <a:r>
                        <a:rPr lang="en" sz="1400" u="none" cap="none" strike="noStrike">
                          <a:latin typeface="Verdana"/>
                          <a:ea typeface="Verdana"/>
                          <a:cs typeface="Verdana"/>
                          <a:sym typeface="Verdana"/>
                        </a:rPr>
                        <a:t>Unusual: it could mean that the test data is too similar  to the train data. Get more test data.</a:t>
                      </a:r>
                      <a:endParaRPr sz="1400" u="none" cap="none" strike="noStrike">
                        <a:latin typeface="Verdana"/>
                        <a:ea typeface="Verdana"/>
                        <a:cs typeface="Verdana"/>
                        <a:sym typeface="Verdana"/>
                      </a:endParaRPr>
                    </a:p>
                  </a:txBody>
                  <a:tcPr marT="4572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bl>
          </a:graphicData>
        </a:graphic>
      </p:graphicFrame>
      <p:sp>
        <p:nvSpPr>
          <p:cNvPr id="535" name="Google Shape;535;p75"/>
          <p:cNvSpPr txBox="1"/>
          <p:nvPr/>
        </p:nvSpPr>
        <p:spPr>
          <a:xfrm>
            <a:off x="3898600" y="15848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5"/>
          <p:cNvSpPr txBox="1"/>
          <p:nvPr/>
        </p:nvSpPr>
        <p:spPr>
          <a:xfrm>
            <a:off x="7682000" y="1443550"/>
            <a:ext cx="11070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حافظ مش فاهم </a:t>
            </a:r>
            <a:endParaRPr b="0" i="0" sz="1400" u="none" cap="none" strike="noStrike">
              <a:solidFill>
                <a:srgbClr val="000000"/>
              </a:solidFill>
              <a:latin typeface="Verdana"/>
              <a:ea typeface="Verdana"/>
              <a:cs typeface="Verdana"/>
              <a:sym typeface="Verdana"/>
            </a:endParaRPr>
          </a:p>
        </p:txBody>
      </p:sp>
      <p:sp>
        <p:nvSpPr>
          <p:cNvPr id="537" name="Google Shape;537;p75"/>
          <p:cNvSpPr txBox="1"/>
          <p:nvPr/>
        </p:nvSpPr>
        <p:spPr>
          <a:xfrm>
            <a:off x="7332325" y="2645750"/>
            <a:ext cx="15231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لا حافظ</a:t>
            </a:r>
            <a:r>
              <a:rPr lang="en" sz="1400">
                <a:latin typeface="Verdana"/>
                <a:ea typeface="Verdana"/>
                <a:cs typeface="Verdana"/>
                <a:sym typeface="Verdana"/>
              </a:rPr>
              <a:t> ولا</a:t>
            </a:r>
            <a:r>
              <a:rPr b="0" i="0" lang="en" sz="1400" u="none" cap="none" strike="noStrike">
                <a:solidFill>
                  <a:srgbClr val="000000"/>
                </a:solidFill>
                <a:latin typeface="Verdana"/>
                <a:ea typeface="Verdana"/>
                <a:cs typeface="Verdana"/>
                <a:sym typeface="Verdana"/>
              </a:rPr>
              <a:t> فاهم </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1"/>
          <p:cNvSpPr txBox="1"/>
          <p:nvPr>
            <p:ph type="title"/>
          </p:nvPr>
        </p:nvSpPr>
        <p:spPr>
          <a:xfrm>
            <a:off x="428185" y="457869"/>
            <a:ext cx="3781500" cy="858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Supervised learning:</a:t>
            </a:r>
            <a:endParaRPr/>
          </a:p>
        </p:txBody>
      </p:sp>
      <p:sp>
        <p:nvSpPr>
          <p:cNvPr id="152" name="Google Shape;152;p31"/>
          <p:cNvSpPr txBox="1"/>
          <p:nvPr>
            <p:ph idx="1" type="body"/>
          </p:nvPr>
        </p:nvSpPr>
        <p:spPr>
          <a:xfrm>
            <a:off x="523142" y="1482484"/>
            <a:ext cx="3412200" cy="2936100"/>
          </a:xfrm>
          <a:prstGeom prst="rect">
            <a:avLst/>
          </a:prstGeom>
          <a:noFill/>
          <a:ln>
            <a:noFill/>
          </a:ln>
        </p:spPr>
        <p:txBody>
          <a:bodyPr anchorCtr="0" anchor="t" bIns="34275" lIns="68575" spcFirstLastPara="1" rIns="68575" wrap="square" tIns="34275">
            <a:normAutofit fontScale="92500"/>
          </a:bodyPr>
          <a:lstStyle/>
          <a:p>
            <a:pPr indent="-175101" lvl="0" marL="177800" rtl="0" algn="l">
              <a:lnSpc>
                <a:spcPct val="150000"/>
              </a:lnSpc>
              <a:spcBef>
                <a:spcPts val="0"/>
              </a:spcBef>
              <a:spcAft>
                <a:spcPts val="0"/>
              </a:spcAft>
              <a:buClr>
                <a:schemeClr val="dk1"/>
              </a:buClr>
              <a:buSzPct val="105555"/>
              <a:buChar char="•"/>
            </a:pPr>
            <a:r>
              <a:rPr lang="en" sz="1800"/>
              <a:t>Has the presence of a supervisor as a teacher.</a:t>
            </a:r>
            <a:endParaRPr/>
          </a:p>
          <a:p>
            <a:pPr indent="-175101" lvl="0" marL="177800" rtl="0" algn="l">
              <a:lnSpc>
                <a:spcPct val="150000"/>
              </a:lnSpc>
              <a:spcBef>
                <a:spcPts val="800"/>
              </a:spcBef>
              <a:spcAft>
                <a:spcPts val="0"/>
              </a:spcAft>
              <a:buClr>
                <a:schemeClr val="dk1"/>
              </a:buClr>
              <a:buSzPct val="105555"/>
              <a:buChar char="•"/>
            </a:pPr>
            <a:r>
              <a:rPr lang="en" sz="1800"/>
              <a:t>when we train the machine using </a:t>
            </a:r>
            <a:r>
              <a:rPr lang="en" sz="1800">
                <a:solidFill>
                  <a:srgbClr val="FF0000"/>
                </a:solidFill>
              </a:rPr>
              <a:t>data that is labeled</a:t>
            </a:r>
            <a:r>
              <a:rPr lang="en" sz="1800"/>
              <a:t>. </a:t>
            </a:r>
            <a:endParaRPr/>
          </a:p>
          <a:p>
            <a:pPr indent="-175101" lvl="0" marL="177800" rtl="0" algn="l">
              <a:lnSpc>
                <a:spcPct val="150000"/>
              </a:lnSpc>
              <a:spcBef>
                <a:spcPts val="800"/>
              </a:spcBef>
              <a:spcAft>
                <a:spcPts val="0"/>
              </a:spcAft>
              <a:buClr>
                <a:schemeClr val="dk1"/>
              </a:buClr>
              <a:buSzPct val="105555"/>
              <a:buChar char="•"/>
            </a:pPr>
            <a:r>
              <a:rPr lang="en" sz="1800"/>
              <a:t>Machine is provided with a new set of examples(data) to see how well the algorithm is doing.</a:t>
            </a:r>
            <a:endParaRPr/>
          </a:p>
        </p:txBody>
      </p:sp>
      <p:pic>
        <p:nvPicPr>
          <p:cNvPr descr="Diagram&#10;&#10;Description automatically generated" id="153" name="Google Shape;153;p31"/>
          <p:cNvPicPr preferRelativeResize="0"/>
          <p:nvPr/>
        </p:nvPicPr>
        <p:blipFill rotWithShape="1">
          <a:blip r:embed="rId3">
            <a:alphaModFix/>
          </a:blip>
          <a:srcRect b="0" l="0" r="0" t="0"/>
          <a:stretch/>
        </p:blipFill>
        <p:spPr>
          <a:xfrm>
            <a:off x="3956436" y="1316310"/>
            <a:ext cx="4878750" cy="24393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6"/>
          <p:cNvSpPr txBox="1"/>
          <p:nvPr>
            <p:ph type="title"/>
          </p:nvPr>
        </p:nvSpPr>
        <p:spPr>
          <a:xfrm>
            <a:off x="341135" y="154226"/>
            <a:ext cx="7920300" cy="350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 sz="2200">
                <a:solidFill>
                  <a:srgbClr val="006FC0"/>
                </a:solidFill>
              </a:rPr>
              <a:t>Generalization – Error Analysis - Guidelines</a:t>
            </a:r>
            <a:endParaRPr sz="2200"/>
          </a:p>
        </p:txBody>
      </p:sp>
      <p:pic>
        <p:nvPicPr>
          <p:cNvPr id="543" name="Google Shape;543;p76"/>
          <p:cNvPicPr preferRelativeResize="0"/>
          <p:nvPr/>
        </p:nvPicPr>
        <p:blipFill rotWithShape="1">
          <a:blip r:embed="rId3">
            <a:alphaModFix/>
          </a:blip>
          <a:srcRect b="0" l="0" r="0" t="0"/>
          <a:stretch/>
        </p:blipFill>
        <p:spPr>
          <a:xfrm>
            <a:off x="133347" y="898986"/>
            <a:ext cx="8877304" cy="3511343"/>
          </a:xfrm>
          <a:prstGeom prst="rect">
            <a:avLst/>
          </a:prstGeom>
          <a:noFill/>
          <a:ln>
            <a:noFill/>
          </a:ln>
        </p:spPr>
      </p:pic>
      <p:graphicFrame>
        <p:nvGraphicFramePr>
          <p:cNvPr id="544" name="Google Shape;544;p76"/>
          <p:cNvGraphicFramePr/>
          <p:nvPr/>
        </p:nvGraphicFramePr>
        <p:xfrm>
          <a:off x="167513" y="912662"/>
          <a:ext cx="3000000" cy="3000000"/>
        </p:xfrm>
        <a:graphic>
          <a:graphicData uri="http://schemas.openxmlformats.org/drawingml/2006/table">
            <a:tbl>
              <a:tblPr bandRow="1" firstRow="1">
                <a:noFill/>
                <a:tableStyleId>{0B69F320-EBAC-4928-80FF-6322B59CD44C}</a:tableStyleId>
              </a:tblPr>
              <a:tblGrid>
                <a:gridCol w="1804675"/>
                <a:gridCol w="1854825"/>
                <a:gridCol w="5160000"/>
              </a:tblGrid>
              <a:tr h="370850">
                <a:tc>
                  <a:txBody>
                    <a:bodyPr/>
                    <a:lstStyle/>
                    <a:p>
                      <a:pPr indent="0" lvl="0" marL="0" marR="1270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Train Error</a:t>
                      </a:r>
                      <a:endParaRPr sz="1800" u="none" cap="none" strike="noStrike">
                        <a:latin typeface="Verdana"/>
                        <a:ea typeface="Verdana"/>
                        <a:cs typeface="Verdana"/>
                        <a:sym typeface="Verdana"/>
                      </a:endParaRPr>
                    </a:p>
                  </a:txBody>
                  <a:tcPr marT="43825" marB="0" marR="0" marL="0">
                    <a:lnL cap="flat" cmpd="sng" w="9525">
                      <a:solidFill>
                        <a:srgbClr val="BCBDB9"/>
                      </a:solidFill>
                      <a:prstDash val="solid"/>
                      <a:round/>
                      <a:headEnd len="sm" w="sm" type="none"/>
                      <a:tailEnd len="sm" w="sm" type="none"/>
                    </a:lnL>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Test Error</a:t>
                      </a:r>
                      <a:endParaRPr sz="1800" u="none" cap="none" strike="noStrike">
                        <a:latin typeface="Verdana"/>
                        <a:ea typeface="Verdana"/>
                        <a:cs typeface="Verdana"/>
                        <a:sym typeface="Verdana"/>
                      </a:endParaRPr>
                    </a:p>
                  </a:txBody>
                  <a:tcPr marT="43825" marB="0" marR="0" marL="0">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Verdana"/>
                          <a:ea typeface="Verdana"/>
                          <a:cs typeface="Verdana"/>
                          <a:sym typeface="Verdana"/>
                        </a:rPr>
                        <a:t>What to do?</a:t>
                      </a:r>
                      <a:endParaRPr sz="1800" u="none" cap="none" strike="noStrike">
                        <a:latin typeface="Verdana"/>
                        <a:ea typeface="Verdana"/>
                        <a:cs typeface="Verdana"/>
                        <a:sym typeface="Verdana"/>
                      </a:endParaRPr>
                    </a:p>
                  </a:txBody>
                  <a:tcPr marT="43825" marB="0" marR="0" marL="0">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28575">
                      <a:solidFill>
                        <a:srgbClr val="FFFFFF"/>
                      </a:solidFill>
                      <a:prstDash val="solid"/>
                      <a:round/>
                      <a:headEnd len="sm" w="sm" type="none"/>
                      <a:tailEnd len="sm" w="sm" type="none"/>
                    </a:lnB>
                    <a:solidFill>
                      <a:srgbClr val="C1C2BD"/>
                    </a:solidFill>
                  </a:tcPr>
                </a:tc>
              </a:tr>
              <a:tr h="670550">
                <a:tc>
                  <a:txBody>
                    <a:bodyPr/>
                    <a:lstStyle/>
                    <a:p>
                      <a:pPr indent="0" lvl="0" marL="0" marR="12700" rtl="0" algn="ctr">
                        <a:lnSpc>
                          <a:spcPct val="118611"/>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p>
                      <a:pPr indent="0" lvl="0" marL="0" marR="0" rtl="0" algn="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Over-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18611"/>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0" marR="1219200" rtl="0" algn="ctr">
                        <a:lnSpc>
                          <a:spcPct val="118437"/>
                        </a:lnSpc>
                        <a:spcBef>
                          <a:spcPts val="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292100" lvl="0" marL="381000" marR="0" rtl="0" algn="l">
                        <a:lnSpc>
                          <a:spcPct val="10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a simpler model</a:t>
                      </a:r>
                      <a:endParaRPr sz="1400" u="none" cap="none" strike="noStrike">
                        <a:latin typeface="Verdana"/>
                        <a:ea typeface="Verdana"/>
                        <a:cs typeface="Verdana"/>
                        <a:sym typeface="Verdana"/>
                      </a:endParaRPr>
                    </a:p>
                    <a:p>
                      <a:pPr indent="-292100" lvl="0" marL="381000" marR="0" rtl="0" algn="l">
                        <a:lnSpc>
                          <a:spcPct val="10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more data (more data samples)</a:t>
                      </a:r>
                      <a:endParaRPr sz="14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r h="1295650">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1049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Under-</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p>
                      <a:pPr indent="0" lvl="0" marL="12700" marR="0" rtl="0" algn="l">
                        <a:lnSpc>
                          <a:spcPct val="100000"/>
                        </a:lnSpc>
                        <a:spcBef>
                          <a:spcPts val="2000"/>
                        </a:spcBef>
                        <a:spcAft>
                          <a:spcPts val="0"/>
                        </a:spcAft>
                        <a:buClr>
                          <a:srgbClr val="000000"/>
                        </a:buClr>
                        <a:buSzPts val="1600"/>
                        <a:buFont typeface="Arial"/>
                        <a:buNone/>
                      </a:pPr>
                      <a:r>
                        <a:rPr lang="en" sz="1600" u="none" cap="none" strike="noStrike">
                          <a:latin typeface="Verdana"/>
                          <a:ea typeface="Verdana"/>
                          <a:cs typeface="Verdana"/>
                          <a:sym typeface="Verdana"/>
                        </a:rPr>
                        <a:t>fitting</a:t>
                      </a:r>
                      <a:endParaRPr sz="1600" u="none" cap="none" strike="noStrike">
                        <a:latin typeface="Verdana"/>
                        <a:ea typeface="Verdana"/>
                        <a:cs typeface="Verdana"/>
                        <a:sym typeface="Verdana"/>
                      </a:endParaRPr>
                    </a:p>
                  </a:txBody>
                  <a:tcPr marT="44450"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292100" lvl="0" marL="381000" marR="0" rtl="0" algn="l">
                        <a:lnSpc>
                          <a:spcPct val="120000"/>
                        </a:lnSpc>
                        <a:spcBef>
                          <a:spcPts val="0"/>
                        </a:spcBef>
                        <a:spcAft>
                          <a:spcPts val="0"/>
                        </a:spcAft>
                        <a:buClr>
                          <a:srgbClr val="000000"/>
                        </a:buClr>
                        <a:buSzPts val="1400"/>
                        <a:buFont typeface="Arial"/>
                        <a:buChar char="•"/>
                      </a:pPr>
                      <a:r>
                        <a:rPr lang="en" sz="1400" u="none" cap="none" strike="noStrike">
                          <a:latin typeface="Verdana"/>
                          <a:ea typeface="Verdana"/>
                          <a:cs typeface="Verdana"/>
                          <a:sym typeface="Verdana"/>
                        </a:rPr>
                        <a:t>Need more data</a:t>
                      </a:r>
                      <a:endParaRPr sz="1400" u="none" cap="none" strike="noStrike">
                        <a:latin typeface="Verdana"/>
                        <a:ea typeface="Verdana"/>
                        <a:cs typeface="Verdana"/>
                        <a:sym typeface="Verdana"/>
                      </a:endParaRPr>
                    </a:p>
                    <a:p>
                      <a:pPr indent="-279400" lvl="1" marL="838200" marR="0" rtl="0" algn="l">
                        <a:lnSpc>
                          <a:spcPct val="12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Difficult to learn f(x, z) with only x. Get also z</a:t>
                      </a:r>
                      <a:endParaRPr sz="1200" u="none" cap="none" strike="noStrike">
                        <a:latin typeface="Verdana"/>
                        <a:ea typeface="Verdana"/>
                        <a:cs typeface="Verdana"/>
                        <a:sym typeface="Verdana"/>
                      </a:endParaRPr>
                    </a:p>
                    <a:p>
                      <a:pPr indent="-279400" lvl="1" marL="838200" marR="0" rtl="0" algn="l">
                        <a:lnSpc>
                          <a:spcPct val="100000"/>
                        </a:lnSpc>
                        <a:spcBef>
                          <a:spcPts val="0"/>
                        </a:spcBef>
                        <a:spcAft>
                          <a:spcPts val="0"/>
                        </a:spcAft>
                        <a:buClr>
                          <a:srgbClr val="000000"/>
                        </a:buClr>
                        <a:buSzPts val="1200"/>
                        <a:buFont typeface="Arial"/>
                        <a:buChar char="•"/>
                      </a:pPr>
                      <a:r>
                        <a:rPr lang="en" sz="1200" u="none" cap="none" strike="noStrike">
                          <a:latin typeface="Verdana"/>
                          <a:ea typeface="Verdana"/>
                          <a:cs typeface="Verdana"/>
                          <a:sym typeface="Verdana"/>
                        </a:rPr>
                        <a:t>Get more data samples</a:t>
                      </a:r>
                      <a:endParaRPr sz="1200" u="none" cap="none" strike="noStrike">
                        <a:latin typeface="Verdana"/>
                        <a:ea typeface="Verdana"/>
                        <a:cs typeface="Verdana"/>
                        <a:sym typeface="Verdana"/>
                      </a:endParaRPr>
                    </a:p>
                    <a:p>
                      <a:pPr indent="-279400" lvl="1" marL="838200" marR="0" rtl="0" algn="l">
                        <a:lnSpc>
                          <a:spcPct val="59166"/>
                        </a:lnSpc>
                        <a:spcBef>
                          <a:spcPts val="200"/>
                        </a:spcBef>
                        <a:spcAft>
                          <a:spcPts val="0"/>
                        </a:spcAft>
                        <a:buClr>
                          <a:srgbClr val="000000"/>
                        </a:buClr>
                        <a:buSzPts val="1200"/>
                        <a:buFont typeface="Arial"/>
                        <a:buChar char="•"/>
                      </a:pPr>
                      <a:r>
                        <a:rPr lang="en" sz="1200" u="none" cap="none" strike="noStrike">
                          <a:latin typeface="Verdana"/>
                          <a:ea typeface="Verdana"/>
                          <a:cs typeface="Verdana"/>
                          <a:sym typeface="Verdana"/>
                        </a:rPr>
                        <a:t>Additional features (e.g.</a:t>
                      </a:r>
                      <a:r>
                        <a:rPr baseline="30000" lang="en" sz="1800" u="sng" cap="none" strike="noStrike">
                          <a:latin typeface="Verdana"/>
                          <a:ea typeface="Verdana"/>
                          <a:cs typeface="Verdana"/>
                          <a:sym typeface="Verdana"/>
                        </a:rPr>
                        <a:t> </a:t>
                      </a:r>
                      <a:r>
                        <a:rPr baseline="30000" lang="en" sz="1300" u="sng" cap="none" strike="noStrike">
                          <a:latin typeface="Cambria Math"/>
                          <a:ea typeface="Cambria Math"/>
                          <a:cs typeface="Cambria Math"/>
                          <a:sym typeface="Cambria Math"/>
                        </a:rPr>
                        <a:t>1 </a:t>
                      </a:r>
                      <a:r>
                        <a:rPr lang="en" sz="1200" u="none" cap="none" strike="noStrike">
                          <a:latin typeface="Cambria Math"/>
                          <a:ea typeface="Cambria Math"/>
                          <a:cs typeface="Cambria Math"/>
                          <a:sym typeface="Cambria Math"/>
                        </a:rPr>
                        <a:t>)</a:t>
                      </a:r>
                      <a:endParaRPr sz="1200" u="none" cap="none" strike="noStrike">
                        <a:latin typeface="Cambria Math"/>
                        <a:ea typeface="Cambria Math"/>
                        <a:cs typeface="Cambria Math"/>
                        <a:sym typeface="Cambria Math"/>
                      </a:endParaRPr>
                    </a:p>
                    <a:p>
                      <a:pPr indent="0" lvl="0" marL="469900" marR="0" rtl="0" algn="ctr">
                        <a:lnSpc>
                          <a:spcPct val="50588"/>
                        </a:lnSpc>
                        <a:spcBef>
                          <a:spcPts val="0"/>
                        </a:spcBef>
                        <a:spcAft>
                          <a:spcPts val="0"/>
                        </a:spcAft>
                        <a:buClr>
                          <a:srgbClr val="000000"/>
                        </a:buClr>
                        <a:buSzPts val="1300"/>
                        <a:buFont typeface="Arial"/>
                        <a:buNone/>
                      </a:pPr>
                      <a:r>
                        <a:rPr baseline="-25000" lang="en" sz="1300" u="none" cap="none" strike="noStrike">
                          <a:latin typeface="Cambria Math"/>
                          <a:ea typeface="Cambria Math"/>
                          <a:cs typeface="Cambria Math"/>
                          <a:sym typeface="Cambria Math"/>
                        </a:rPr>
                        <a:t>𝑥</a:t>
                      </a:r>
                      <a:r>
                        <a:rPr lang="en" sz="700" u="none" cap="none" strike="noStrike">
                          <a:latin typeface="Cambria Math"/>
                          <a:ea typeface="Cambria Math"/>
                          <a:cs typeface="Cambria Math"/>
                          <a:sym typeface="Cambria Math"/>
                        </a:rPr>
                        <a:t>2</a:t>
                      </a:r>
                      <a:endParaRPr sz="700" u="none" cap="none" strike="noStrike">
                        <a:latin typeface="Cambria Math"/>
                        <a:ea typeface="Cambria Math"/>
                        <a:cs typeface="Cambria Math"/>
                        <a:sym typeface="Cambria Math"/>
                      </a:endParaRPr>
                    </a:p>
                    <a:p>
                      <a:pPr indent="-292100" lvl="0" marL="381000" marR="0" rtl="0" algn="l">
                        <a:lnSpc>
                          <a:spcPct val="100000"/>
                        </a:lnSpc>
                        <a:spcBef>
                          <a:spcPts val="100"/>
                        </a:spcBef>
                        <a:spcAft>
                          <a:spcPts val="0"/>
                        </a:spcAft>
                        <a:buClr>
                          <a:srgbClr val="000000"/>
                        </a:buClr>
                        <a:buSzPts val="1400"/>
                        <a:buFont typeface="Arial"/>
                        <a:buChar char="•"/>
                      </a:pPr>
                      <a:r>
                        <a:rPr lang="en" sz="1400" u="none" cap="none" strike="noStrike">
                          <a:latin typeface="Verdana"/>
                          <a:ea typeface="Verdana"/>
                          <a:cs typeface="Verdana"/>
                          <a:sym typeface="Verdana"/>
                        </a:rPr>
                        <a:t>Need a more complex model</a:t>
                      </a:r>
                      <a:endParaRPr sz="14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r>
              <a:tr h="640075">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FF0000"/>
                          </a:solidFill>
                          <a:latin typeface="Verdana"/>
                          <a:ea typeface="Verdana"/>
                          <a:cs typeface="Verdana"/>
                          <a:sym typeface="Verdana"/>
                        </a:rPr>
                        <a:t>High</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c>
                  <a:txBody>
                    <a:bodyPr/>
                    <a:lstStyle/>
                    <a:p>
                      <a:pPr indent="0" lvl="0" marL="101600" marR="139700" rtl="0" algn="l">
                        <a:lnSpc>
                          <a:spcPct val="100000"/>
                        </a:lnSpc>
                        <a:spcBef>
                          <a:spcPts val="0"/>
                        </a:spcBef>
                        <a:spcAft>
                          <a:spcPts val="0"/>
                        </a:spcAft>
                        <a:buClr>
                          <a:srgbClr val="000000"/>
                        </a:buClr>
                        <a:buSzPts val="1400"/>
                        <a:buFont typeface="Arial"/>
                        <a:buNone/>
                      </a:pPr>
                      <a:r>
                        <a:rPr lang="en" sz="1400" u="none" cap="none" strike="noStrike">
                          <a:latin typeface="Verdana"/>
                          <a:ea typeface="Verdana"/>
                          <a:cs typeface="Verdana"/>
                          <a:sym typeface="Verdana"/>
                        </a:rPr>
                        <a:t>Unusual: it could mean that the test data is too similar  to the train data. Get more test data.</a:t>
                      </a:r>
                      <a:endParaRPr sz="1400" u="none" cap="none" strike="noStrike">
                        <a:latin typeface="Verdana"/>
                        <a:ea typeface="Verdana"/>
                        <a:cs typeface="Verdana"/>
                        <a:sym typeface="Verdana"/>
                      </a:endParaRPr>
                    </a:p>
                  </a:txBody>
                  <a:tcPr marT="4572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solidFill>
                      <a:srgbClr val="E6E6E4"/>
                    </a:solidFill>
                  </a:tcPr>
                </a:tc>
              </a:tr>
              <a:tr h="457125">
                <a:tc>
                  <a:txBody>
                    <a:bodyPr/>
                    <a:lstStyle/>
                    <a:p>
                      <a:pPr indent="0" lvl="0" marL="0" marR="12700" rtl="0" algn="ctr">
                        <a:lnSpc>
                          <a:spcPct val="100000"/>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rgbClr val="006FC0"/>
                          </a:solidFill>
                          <a:latin typeface="Verdana"/>
                          <a:ea typeface="Verdana"/>
                          <a:cs typeface="Verdana"/>
                          <a:sym typeface="Verdana"/>
                        </a:rPr>
                        <a:t>Low</a:t>
                      </a:r>
                      <a:endParaRPr sz="1800" u="none" cap="none" strike="noStrike">
                        <a:latin typeface="Verdana"/>
                        <a:ea typeface="Verdana"/>
                        <a:cs typeface="Verdana"/>
                        <a:sym typeface="Verdana"/>
                      </a:endParaRPr>
                    </a:p>
                  </a:txBody>
                  <a:tcPr marT="4507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c>
                  <a:txBody>
                    <a:bodyPr/>
                    <a:lstStyle/>
                    <a:p>
                      <a:pPr indent="0" lvl="0" marL="101600" marR="0" rtl="0" algn="l">
                        <a:lnSpc>
                          <a:spcPct val="100000"/>
                        </a:lnSpc>
                        <a:spcBef>
                          <a:spcPts val="0"/>
                        </a:spcBef>
                        <a:spcAft>
                          <a:spcPts val="0"/>
                        </a:spcAft>
                        <a:buClr>
                          <a:srgbClr val="000000"/>
                        </a:buClr>
                        <a:buSzPts val="1400"/>
                        <a:buFont typeface="Arial"/>
                        <a:buNone/>
                      </a:pPr>
                      <a:r>
                        <a:rPr lang="en" sz="1400" u="none" cap="none" strike="noStrike">
                          <a:latin typeface="Verdana"/>
                          <a:ea typeface="Verdana"/>
                          <a:cs typeface="Verdana"/>
                          <a:sym typeface="Verdana"/>
                        </a:rPr>
                        <a:t>You’re done! – congratulations</a:t>
                      </a:r>
                      <a:endParaRPr sz="1400" u="none" cap="none" strike="noStrike">
                        <a:latin typeface="Verdana"/>
                        <a:ea typeface="Verdana"/>
                        <a:cs typeface="Verdana"/>
                        <a:sym typeface="Verdana"/>
                      </a:endParaRPr>
                    </a:p>
                  </a:txBody>
                  <a:tcPr marT="45725" marB="0" marR="0" marL="0">
                    <a:lnL cap="flat" cmpd="sng" w="9525">
                      <a:solidFill>
                        <a:srgbClr val="BCBDB9"/>
                      </a:solidFill>
                      <a:prstDash val="solid"/>
                      <a:round/>
                      <a:headEnd len="sm" w="sm" type="none"/>
                      <a:tailEnd len="sm" w="sm" type="none"/>
                    </a:lnL>
                    <a:lnR cap="flat" cmpd="sng" w="9525">
                      <a:solidFill>
                        <a:srgbClr val="BCBDB9"/>
                      </a:solidFill>
                      <a:prstDash val="solid"/>
                      <a:round/>
                      <a:headEnd len="sm" w="sm" type="none"/>
                      <a:tailEnd len="sm" w="sm" type="none"/>
                    </a:lnR>
                    <a:lnT cap="flat" cmpd="sng" w="9525">
                      <a:solidFill>
                        <a:srgbClr val="BCBDB9"/>
                      </a:solidFill>
                      <a:prstDash val="solid"/>
                      <a:round/>
                      <a:headEnd len="sm" w="sm" type="none"/>
                      <a:tailEnd len="sm" w="sm" type="none"/>
                    </a:lnT>
                    <a:lnB cap="flat" cmpd="sng" w="9525">
                      <a:solidFill>
                        <a:srgbClr val="BCBDB9"/>
                      </a:solidFill>
                      <a:prstDash val="solid"/>
                      <a:round/>
                      <a:headEnd len="sm" w="sm" type="none"/>
                      <a:tailEnd len="sm" w="sm" type="none"/>
                    </a:lnB>
                  </a:tcPr>
                </a:tc>
              </a:tr>
            </a:tbl>
          </a:graphicData>
        </a:graphic>
      </p:graphicFrame>
      <p:sp>
        <p:nvSpPr>
          <p:cNvPr id="545" name="Google Shape;545;p76"/>
          <p:cNvSpPr txBox="1"/>
          <p:nvPr/>
        </p:nvSpPr>
        <p:spPr>
          <a:xfrm>
            <a:off x="7719950" y="1491575"/>
            <a:ext cx="11070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حافظ مش فاهم </a:t>
            </a:r>
            <a:endParaRPr b="0" i="0" sz="1400" u="none" cap="none" strike="noStrike">
              <a:solidFill>
                <a:srgbClr val="000000"/>
              </a:solidFill>
              <a:latin typeface="Verdana"/>
              <a:ea typeface="Verdana"/>
              <a:cs typeface="Verdana"/>
              <a:sym typeface="Verdana"/>
            </a:endParaRPr>
          </a:p>
        </p:txBody>
      </p:sp>
      <p:sp>
        <p:nvSpPr>
          <p:cNvPr id="546" name="Google Shape;546;p76"/>
          <p:cNvSpPr txBox="1"/>
          <p:nvPr/>
        </p:nvSpPr>
        <p:spPr>
          <a:xfrm>
            <a:off x="7303850" y="2589375"/>
            <a:ext cx="1523100" cy="400200"/>
          </a:xfrm>
          <a:prstGeom prst="rect">
            <a:avLst/>
          </a:prstGeom>
          <a:noFill/>
          <a:ln>
            <a:noFill/>
          </a:ln>
        </p:spPr>
        <p:txBody>
          <a:bodyPr anchorCtr="0" anchor="t" bIns="91425" lIns="91425" spcFirstLastPara="1" rIns="91425" wrap="square" tIns="91425">
            <a:spAutoFit/>
          </a:bodyPr>
          <a:lstStyle/>
          <a:p>
            <a:pPr indent="0" lvl="0" marL="0" marR="0" rtl="1"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لا حافظ مش فاهم </a:t>
            </a:r>
            <a:endParaRPr b="0" i="0" sz="1400" u="none" cap="none" strike="noStrike">
              <a:solidFill>
                <a:srgbClr val="000000"/>
              </a:solidFill>
              <a:latin typeface="Verdana"/>
              <a:ea typeface="Verdana"/>
              <a:cs typeface="Verdana"/>
              <a:sym typeface="Verdana"/>
            </a:endParaRPr>
          </a:p>
        </p:txBody>
      </p:sp>
      <p:sp>
        <p:nvSpPr>
          <p:cNvPr id="547" name="Google Shape;547;p76"/>
          <p:cNvSpPr/>
          <p:nvPr/>
        </p:nvSpPr>
        <p:spPr>
          <a:xfrm>
            <a:off x="4086950" y="1360475"/>
            <a:ext cx="3520800" cy="5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low bias, high variance</a:t>
            </a:r>
            <a:endParaRPr b="0" i="0" sz="1400" u="none" cap="none" strike="noStrike">
              <a:solidFill>
                <a:srgbClr val="000000"/>
              </a:solidFill>
              <a:latin typeface="Roboto"/>
              <a:ea typeface="Roboto"/>
              <a:cs typeface="Roboto"/>
              <a:sym typeface="Roboto"/>
            </a:endParaRPr>
          </a:p>
        </p:txBody>
      </p:sp>
      <p:sp>
        <p:nvSpPr>
          <p:cNvPr id="548" name="Google Shape;548;p76"/>
          <p:cNvSpPr/>
          <p:nvPr/>
        </p:nvSpPr>
        <p:spPr>
          <a:xfrm>
            <a:off x="4172925" y="2319500"/>
            <a:ext cx="3434700" cy="5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high bias, potentially high variance too</a:t>
            </a:r>
            <a:endParaRPr b="0" i="0" sz="1400" u="none" cap="none" strike="noStrike">
              <a:solidFill>
                <a:srgbClr val="000000"/>
              </a:solidFill>
              <a:latin typeface="Roboto"/>
              <a:ea typeface="Roboto"/>
              <a:cs typeface="Roboto"/>
              <a:sym typeface="Roboto"/>
            </a:endParaRPr>
          </a:p>
        </p:txBody>
      </p:sp>
      <p:sp>
        <p:nvSpPr>
          <p:cNvPr id="549" name="Google Shape;549;p76"/>
          <p:cNvSpPr/>
          <p:nvPr/>
        </p:nvSpPr>
        <p:spPr>
          <a:xfrm>
            <a:off x="4285250" y="3879025"/>
            <a:ext cx="3434700" cy="5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latin typeface="Roboto"/>
                <a:ea typeface="Roboto"/>
                <a:cs typeface="Roboto"/>
                <a:sym typeface="Roboto"/>
              </a:rPr>
              <a:t>Trade-off between Bias and Variance</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7"/>
          <p:cNvSpPr txBox="1"/>
          <p:nvPr>
            <p:ph type="ctrTitle"/>
          </p:nvPr>
        </p:nvSpPr>
        <p:spPr>
          <a:xfrm>
            <a:off x="3" y="11"/>
            <a:ext cx="7995000" cy="425700"/>
          </a:xfrm>
          <a:prstGeom prst="rect">
            <a:avLst/>
          </a:prstGeom>
          <a:noFill/>
          <a:ln>
            <a:noFill/>
          </a:ln>
        </p:spPr>
        <p:txBody>
          <a:bodyPr anchorCtr="0" anchor="b" bIns="0" lIns="0" spcFirstLastPara="1" rIns="0" wrap="square" tIns="0">
            <a:noAutofit/>
          </a:bodyPr>
          <a:lstStyle/>
          <a:p>
            <a:pPr indent="-342900" lvl="0" marL="342900" rtl="0" algn="l">
              <a:lnSpc>
                <a:spcPct val="100000"/>
              </a:lnSpc>
              <a:spcBef>
                <a:spcPts val="0"/>
              </a:spcBef>
              <a:spcAft>
                <a:spcPts val="0"/>
              </a:spcAft>
              <a:buSzPts val="3600"/>
              <a:buNone/>
            </a:pPr>
            <a:r>
              <a:rPr lang="en" sz="2400"/>
              <a:t>Underfitting &amp; Overfitting</a:t>
            </a:r>
            <a:endParaRPr/>
          </a:p>
        </p:txBody>
      </p:sp>
      <p:pic>
        <p:nvPicPr>
          <p:cNvPr id="555" name="Google Shape;555;p77"/>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556" name="Google Shape;556;p77"/>
          <p:cNvSpPr txBox="1"/>
          <p:nvPr/>
        </p:nvSpPr>
        <p:spPr>
          <a:xfrm>
            <a:off x="327966" y="1384484"/>
            <a:ext cx="4572000" cy="2327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Techniques to reduce underfitting</a:t>
            </a:r>
            <a:endParaRPr b="0" i="0" sz="1400" u="none" cap="none" strike="noStrike">
              <a:solidFill>
                <a:schemeClr val="dk1"/>
              </a:solidFill>
              <a:latin typeface="Arial"/>
              <a:ea typeface="Arial"/>
              <a:cs typeface="Arial"/>
              <a:sym typeface="Arial"/>
            </a:endParaRPr>
          </a:p>
          <a:p>
            <a:pPr indent="-342900" lvl="0" marL="342900" marR="0" rtl="0" algn="l">
              <a:lnSpc>
                <a:spcPct val="115000"/>
              </a:lnSpc>
              <a:spcBef>
                <a:spcPts val="600"/>
              </a:spcBef>
              <a:spcAft>
                <a:spcPts val="0"/>
              </a:spcAft>
              <a:buClr>
                <a:schemeClr val="dk1"/>
              </a:buClr>
              <a:buSzPts val="2400"/>
              <a:buFont typeface="Arial"/>
              <a:buChar char="⬡"/>
            </a:pPr>
            <a:r>
              <a:rPr b="0" i="0" lang="en" sz="1400" u="none" cap="none" strike="noStrike">
                <a:solidFill>
                  <a:schemeClr val="dk1"/>
                </a:solidFill>
                <a:latin typeface="Arial"/>
                <a:ea typeface="Arial"/>
                <a:cs typeface="Arial"/>
                <a:sym typeface="Arial"/>
              </a:rPr>
              <a:t>Increase model complexity.</a:t>
            </a:r>
            <a:endParaRPr b="0" i="0" sz="1400" u="none" cap="none" strike="noStrike">
              <a:solidFill>
                <a:schemeClr val="dk1"/>
              </a:solidFill>
              <a:latin typeface="Arial"/>
              <a:ea typeface="Arial"/>
              <a:cs typeface="Arial"/>
              <a:sym typeface="Arial"/>
            </a:endParaRPr>
          </a:p>
          <a:p>
            <a:pPr indent="-342900" lvl="0" marL="342900" marR="0" rtl="0" algn="l">
              <a:lnSpc>
                <a:spcPct val="115000"/>
              </a:lnSpc>
              <a:spcBef>
                <a:spcPts val="600"/>
              </a:spcBef>
              <a:spcAft>
                <a:spcPts val="0"/>
              </a:spcAft>
              <a:buClr>
                <a:schemeClr val="dk1"/>
              </a:buClr>
              <a:buSzPts val="2400"/>
              <a:buFont typeface="Arial"/>
              <a:buChar char="⬡"/>
            </a:pPr>
            <a:r>
              <a:rPr b="0" i="0" lang="en" sz="1400" u="none" cap="none" strike="noStrike">
                <a:solidFill>
                  <a:schemeClr val="dk1"/>
                </a:solidFill>
                <a:latin typeface="Arial"/>
                <a:ea typeface="Arial"/>
                <a:cs typeface="Arial"/>
                <a:sym typeface="Arial"/>
              </a:rPr>
              <a:t>Increase number of features.</a:t>
            </a:r>
            <a:endParaRPr b="0" i="0" sz="1400" u="none" cap="none" strike="noStrike">
              <a:solidFill>
                <a:schemeClr val="dk1"/>
              </a:solidFill>
              <a:latin typeface="Arial"/>
              <a:ea typeface="Arial"/>
              <a:cs typeface="Arial"/>
              <a:sym typeface="Arial"/>
            </a:endParaRPr>
          </a:p>
          <a:p>
            <a:pPr indent="-342900" lvl="0" marL="342900" marR="0" rtl="0" algn="l">
              <a:lnSpc>
                <a:spcPct val="115000"/>
              </a:lnSpc>
              <a:spcBef>
                <a:spcPts val="600"/>
              </a:spcBef>
              <a:spcAft>
                <a:spcPts val="0"/>
              </a:spcAft>
              <a:buClr>
                <a:schemeClr val="dk1"/>
              </a:buClr>
              <a:buSzPts val="2400"/>
              <a:buFont typeface="Arial"/>
              <a:buChar char="⬡"/>
            </a:pPr>
            <a:r>
              <a:rPr b="0" i="0" lang="en" sz="1400" u="none" cap="none" strike="noStrike">
                <a:solidFill>
                  <a:schemeClr val="dk1"/>
                </a:solidFill>
                <a:latin typeface="Arial"/>
                <a:ea typeface="Arial"/>
                <a:cs typeface="Arial"/>
                <a:sym typeface="Arial"/>
              </a:rPr>
              <a:t>Performing feature engineering.</a:t>
            </a:r>
            <a:endParaRPr b="0" i="0" sz="1400" u="none" cap="none" strike="noStrike">
              <a:solidFill>
                <a:schemeClr val="dk1"/>
              </a:solidFill>
              <a:latin typeface="Arial"/>
              <a:ea typeface="Arial"/>
              <a:cs typeface="Arial"/>
              <a:sym typeface="Arial"/>
            </a:endParaRPr>
          </a:p>
          <a:p>
            <a:pPr indent="-342900" lvl="0" marL="342900" marR="0" rtl="0" algn="l">
              <a:lnSpc>
                <a:spcPct val="115000"/>
              </a:lnSpc>
              <a:spcBef>
                <a:spcPts val="600"/>
              </a:spcBef>
              <a:spcAft>
                <a:spcPts val="0"/>
              </a:spcAft>
              <a:buClr>
                <a:schemeClr val="dk1"/>
              </a:buClr>
              <a:buSzPts val="2400"/>
              <a:buFont typeface="Arial"/>
              <a:buChar char="⬡"/>
            </a:pPr>
            <a:r>
              <a:rPr b="0" i="0" lang="en" sz="1400" u="none" cap="none" strike="noStrike">
                <a:solidFill>
                  <a:schemeClr val="dk1"/>
                </a:solidFill>
                <a:latin typeface="Arial"/>
                <a:ea typeface="Arial"/>
                <a:cs typeface="Arial"/>
                <a:sym typeface="Arial"/>
              </a:rPr>
              <a:t>Remove noise from the data.</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8"/>
          <p:cNvSpPr txBox="1"/>
          <p:nvPr>
            <p:ph type="ctrTitle"/>
          </p:nvPr>
        </p:nvSpPr>
        <p:spPr>
          <a:xfrm>
            <a:off x="0" y="0"/>
            <a:ext cx="5856900" cy="425700"/>
          </a:xfrm>
          <a:prstGeom prst="rect">
            <a:avLst/>
          </a:prstGeom>
          <a:noFill/>
          <a:ln>
            <a:noFill/>
          </a:ln>
        </p:spPr>
        <p:txBody>
          <a:bodyPr anchorCtr="0" anchor="b" bIns="0" lIns="0" spcFirstLastPara="1" rIns="0" wrap="square" tIns="0">
            <a:noAutofit/>
          </a:bodyPr>
          <a:lstStyle/>
          <a:p>
            <a:pPr indent="-342900" lvl="0" marL="342900" rtl="0" algn="l">
              <a:lnSpc>
                <a:spcPct val="100000"/>
              </a:lnSpc>
              <a:spcBef>
                <a:spcPts val="0"/>
              </a:spcBef>
              <a:spcAft>
                <a:spcPts val="0"/>
              </a:spcAft>
              <a:buSzPts val="3600"/>
              <a:buNone/>
            </a:pPr>
            <a:r>
              <a:rPr lang="en" sz="2400"/>
              <a:t>Underfitting &amp; Overfitting</a:t>
            </a:r>
            <a:endParaRPr/>
          </a:p>
        </p:txBody>
      </p:sp>
      <p:sp>
        <p:nvSpPr>
          <p:cNvPr id="562" name="Google Shape;562;p78"/>
          <p:cNvSpPr txBox="1"/>
          <p:nvPr/>
        </p:nvSpPr>
        <p:spPr>
          <a:xfrm>
            <a:off x="229351" y="1081325"/>
            <a:ext cx="4028100" cy="2327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D0D0D"/>
                </a:solidFill>
                <a:latin typeface="Arial"/>
                <a:ea typeface="Arial"/>
                <a:cs typeface="Arial"/>
                <a:sym typeface="Arial"/>
              </a:rPr>
              <a:t>Techniques to reduce overfitting</a:t>
            </a:r>
            <a:endParaRPr b="0" i="0" sz="1400" u="none" cap="none" strike="noStrike">
              <a:solidFill>
                <a:srgbClr val="0D0D0D"/>
              </a:solidFill>
              <a:latin typeface="Arial"/>
              <a:ea typeface="Arial"/>
              <a:cs typeface="Arial"/>
              <a:sym typeface="Arial"/>
            </a:endParaRPr>
          </a:p>
          <a:p>
            <a:pPr indent="-342900" lvl="0" marL="342900" marR="0" rtl="0" algn="l">
              <a:lnSpc>
                <a:spcPct val="115000"/>
              </a:lnSpc>
              <a:spcBef>
                <a:spcPts val="600"/>
              </a:spcBef>
              <a:spcAft>
                <a:spcPts val="0"/>
              </a:spcAft>
              <a:buClr>
                <a:srgbClr val="0D0D0D"/>
              </a:buClr>
              <a:buSzPts val="2400"/>
              <a:buFont typeface="Arial"/>
              <a:buChar char="⬡"/>
            </a:pPr>
            <a:r>
              <a:rPr b="0" i="0" lang="en" sz="1400" u="none" cap="none" strike="noStrike">
                <a:solidFill>
                  <a:srgbClr val="0D0D0D"/>
                </a:solidFill>
                <a:latin typeface="Arial"/>
                <a:ea typeface="Arial"/>
                <a:cs typeface="Arial"/>
                <a:sym typeface="Arial"/>
              </a:rPr>
              <a:t>Increase training data.</a:t>
            </a:r>
            <a:endParaRPr b="0" i="0" sz="1400" u="none" cap="none" strike="noStrike">
              <a:solidFill>
                <a:srgbClr val="0D0D0D"/>
              </a:solidFill>
              <a:latin typeface="Arial"/>
              <a:ea typeface="Arial"/>
              <a:cs typeface="Arial"/>
              <a:sym typeface="Arial"/>
            </a:endParaRPr>
          </a:p>
          <a:p>
            <a:pPr indent="-342900" lvl="0" marL="342900" marR="0" rtl="0" algn="l">
              <a:lnSpc>
                <a:spcPct val="115000"/>
              </a:lnSpc>
              <a:spcBef>
                <a:spcPts val="600"/>
              </a:spcBef>
              <a:spcAft>
                <a:spcPts val="0"/>
              </a:spcAft>
              <a:buClr>
                <a:srgbClr val="0D0D0D"/>
              </a:buClr>
              <a:buSzPts val="2400"/>
              <a:buFont typeface="Arial"/>
              <a:buChar char="⬡"/>
            </a:pPr>
            <a:r>
              <a:rPr b="0" i="0" lang="en" sz="1400" u="none" cap="none" strike="noStrike">
                <a:solidFill>
                  <a:srgbClr val="0D0D0D"/>
                </a:solidFill>
                <a:latin typeface="Arial"/>
                <a:ea typeface="Arial"/>
                <a:cs typeface="Arial"/>
                <a:sym typeface="Arial"/>
              </a:rPr>
              <a:t>Remove correlated features.</a:t>
            </a:r>
            <a:endParaRPr b="0" i="0" sz="1400" u="none" cap="none" strike="noStrike">
              <a:solidFill>
                <a:srgbClr val="0D0D0D"/>
              </a:solidFill>
              <a:latin typeface="Arial"/>
              <a:ea typeface="Arial"/>
              <a:cs typeface="Arial"/>
              <a:sym typeface="Arial"/>
            </a:endParaRPr>
          </a:p>
          <a:p>
            <a:pPr indent="-342900" lvl="0" marL="342900" marR="0" rtl="0" algn="l">
              <a:lnSpc>
                <a:spcPct val="115000"/>
              </a:lnSpc>
              <a:spcBef>
                <a:spcPts val="600"/>
              </a:spcBef>
              <a:spcAft>
                <a:spcPts val="0"/>
              </a:spcAft>
              <a:buClr>
                <a:srgbClr val="0D0D0D"/>
              </a:buClr>
              <a:buSzPts val="2400"/>
              <a:buFont typeface="Arial"/>
              <a:buChar char="⬡"/>
            </a:pPr>
            <a:r>
              <a:rPr b="0" i="0" lang="en" sz="1800" u="none" cap="none" strike="noStrike">
                <a:solidFill>
                  <a:srgbClr val="0D0D0D"/>
                </a:solidFill>
                <a:latin typeface="Arial"/>
                <a:ea typeface="Arial"/>
                <a:cs typeface="Arial"/>
                <a:sym typeface="Arial"/>
              </a:rPr>
              <a:t>Use simpler model.</a:t>
            </a:r>
            <a:endParaRPr b="0" i="0" sz="1400" u="none" cap="none" strike="noStrike">
              <a:solidFill>
                <a:srgbClr val="0D0D0D"/>
              </a:solidFill>
              <a:latin typeface="Arial"/>
              <a:ea typeface="Arial"/>
              <a:cs typeface="Arial"/>
              <a:sym typeface="Arial"/>
            </a:endParaRPr>
          </a:p>
          <a:p>
            <a:pPr indent="-342900" lvl="0" marL="342900" marR="0" rtl="0" algn="l">
              <a:lnSpc>
                <a:spcPct val="115000"/>
              </a:lnSpc>
              <a:spcBef>
                <a:spcPts val="600"/>
              </a:spcBef>
              <a:spcAft>
                <a:spcPts val="0"/>
              </a:spcAft>
              <a:buClr>
                <a:srgbClr val="0D0D0D"/>
              </a:buClr>
              <a:buSzPts val="2400"/>
              <a:buFont typeface="Arial"/>
              <a:buChar char="⬡"/>
            </a:pPr>
            <a:r>
              <a:rPr b="1" i="0" lang="en" sz="1400" u="none" cap="none" strike="noStrike">
                <a:solidFill>
                  <a:srgbClr val="0D0D0D"/>
                </a:solidFill>
                <a:latin typeface="Arial"/>
                <a:ea typeface="Arial"/>
                <a:cs typeface="Arial"/>
                <a:sym typeface="Arial"/>
              </a:rPr>
              <a:t>Regularization (add penalty bias).</a:t>
            </a:r>
            <a:endParaRPr b="1" i="0" sz="1400" u="none" cap="none" strike="noStrike">
              <a:solidFill>
                <a:srgbClr val="0D0D0D"/>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9"/>
          <p:cNvSpPr txBox="1"/>
          <p:nvPr>
            <p:ph type="title"/>
          </p:nvPr>
        </p:nvSpPr>
        <p:spPr>
          <a:xfrm>
            <a:off x="88575" y="-225300"/>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Regularization </a:t>
            </a:r>
            <a:endParaRPr/>
          </a:p>
        </p:txBody>
      </p:sp>
      <p:sp>
        <p:nvSpPr>
          <p:cNvPr id="568" name="Google Shape;568;p79"/>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569" name="Google Shape;569;p79"/>
          <p:cNvPicPr preferRelativeResize="0"/>
          <p:nvPr/>
        </p:nvPicPr>
        <p:blipFill rotWithShape="1">
          <a:blip r:embed="rId3">
            <a:alphaModFix/>
          </a:blip>
          <a:srcRect b="0" l="0" r="0" t="0"/>
          <a:stretch/>
        </p:blipFill>
        <p:spPr>
          <a:xfrm>
            <a:off x="4427875" y="0"/>
            <a:ext cx="4716125" cy="2358050"/>
          </a:xfrm>
          <a:prstGeom prst="rect">
            <a:avLst/>
          </a:prstGeom>
          <a:noFill/>
          <a:ln>
            <a:noFill/>
          </a:ln>
        </p:spPr>
      </p:pic>
      <p:sp>
        <p:nvSpPr>
          <p:cNvPr id="570" name="Google Shape;570;p79"/>
          <p:cNvSpPr txBox="1"/>
          <p:nvPr/>
        </p:nvSpPr>
        <p:spPr>
          <a:xfrm>
            <a:off x="372700" y="168467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1" name="Google Shape;571;p79"/>
          <p:cNvSpPr txBox="1"/>
          <p:nvPr/>
        </p:nvSpPr>
        <p:spPr>
          <a:xfrm>
            <a:off x="0" y="689500"/>
            <a:ext cx="4353300" cy="7635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15000"/>
              </a:lnSpc>
              <a:spcBef>
                <a:spcPts val="600"/>
              </a:spcBef>
              <a:spcAft>
                <a:spcPts val="0"/>
              </a:spcAft>
              <a:buClr>
                <a:schemeClr val="dk1"/>
              </a:buClr>
              <a:buSzPts val="2400"/>
              <a:buFont typeface="Arial"/>
              <a:buChar char="⬡"/>
            </a:pPr>
            <a:r>
              <a:rPr b="1" i="0" lang="en" sz="1600" u="none" cap="none" strike="noStrike">
                <a:solidFill>
                  <a:schemeClr val="dk1"/>
                </a:solidFill>
                <a:latin typeface="Arial"/>
                <a:ea typeface="Arial"/>
                <a:cs typeface="Arial"/>
                <a:sym typeface="Arial"/>
              </a:rPr>
              <a:t>Fine-tuning Machine Learning Models for Optimal Performance</a:t>
            </a:r>
            <a:endParaRPr b="1" i="0" sz="1600" u="none" cap="none" strike="noStrike">
              <a:solidFill>
                <a:schemeClr val="dk1"/>
              </a:solidFill>
              <a:latin typeface="Arial"/>
              <a:ea typeface="Arial"/>
              <a:cs typeface="Arial"/>
              <a:sym typeface="Arial"/>
            </a:endParaRPr>
          </a:p>
        </p:txBody>
      </p:sp>
      <p:sp>
        <p:nvSpPr>
          <p:cNvPr id="572" name="Google Shape;572;p79"/>
          <p:cNvSpPr txBox="1"/>
          <p:nvPr/>
        </p:nvSpPr>
        <p:spPr>
          <a:xfrm>
            <a:off x="88575" y="1684675"/>
            <a:ext cx="8558400" cy="33462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15000"/>
              </a:lnSpc>
              <a:spcBef>
                <a:spcPts val="600"/>
              </a:spcBef>
              <a:spcAft>
                <a:spcPts val="0"/>
              </a:spcAft>
              <a:buClr>
                <a:schemeClr val="dk1"/>
              </a:buClr>
              <a:buSzPts val="2400"/>
              <a:buFont typeface="Arial"/>
              <a:buChar char="⬡"/>
            </a:pPr>
            <a:r>
              <a:rPr b="1" i="0" lang="en" sz="1600" u="none" cap="none" strike="noStrike">
                <a:solidFill>
                  <a:schemeClr val="dk1"/>
                </a:solidFill>
                <a:latin typeface="Arial"/>
                <a:ea typeface="Arial"/>
                <a:cs typeface="Arial"/>
                <a:sym typeface="Arial"/>
              </a:rPr>
              <a:t>The Challenge:</a:t>
            </a:r>
            <a:endParaRPr b="1" i="0" sz="1600" u="none" cap="none" strike="noStrike">
              <a:solidFill>
                <a:schemeClr val="dk1"/>
              </a:solidFill>
              <a:latin typeface="Arial"/>
              <a:ea typeface="Arial"/>
              <a:cs typeface="Arial"/>
              <a:sym typeface="Arial"/>
            </a:endParaRPr>
          </a:p>
          <a:p>
            <a:pPr indent="-381000" lvl="1" marL="9144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Overfitting: When a model learns the noise and random fluctuations in the training data, rather than the underlying pattern.</a:t>
            </a:r>
            <a:endParaRPr b="0" i="0" sz="1600" u="none" cap="none" strike="noStrike">
              <a:solidFill>
                <a:schemeClr val="dk1"/>
              </a:solidFill>
              <a:latin typeface="Arial"/>
              <a:ea typeface="Arial"/>
              <a:cs typeface="Arial"/>
              <a:sym typeface="Arial"/>
            </a:endParaRPr>
          </a:p>
          <a:p>
            <a:pPr indent="-381000" lvl="0" marL="457200" marR="0" rtl="0" algn="l">
              <a:lnSpc>
                <a:spcPct val="115000"/>
              </a:lnSpc>
              <a:spcBef>
                <a:spcPts val="600"/>
              </a:spcBef>
              <a:spcAft>
                <a:spcPts val="0"/>
              </a:spcAft>
              <a:buClr>
                <a:schemeClr val="dk1"/>
              </a:buClr>
              <a:buSzPts val="2400"/>
              <a:buFont typeface="Arial"/>
              <a:buChar char="⬡"/>
            </a:pPr>
            <a:r>
              <a:rPr b="1" i="0" lang="en" sz="1600" u="none" cap="none" strike="noStrike">
                <a:solidFill>
                  <a:schemeClr val="dk1"/>
                </a:solidFill>
                <a:latin typeface="Arial"/>
                <a:ea typeface="Arial"/>
                <a:cs typeface="Arial"/>
                <a:sym typeface="Arial"/>
              </a:rPr>
              <a:t>The Problem:</a:t>
            </a:r>
            <a:endParaRPr b="1" i="0" sz="1600" u="none" cap="none" strike="noStrike">
              <a:solidFill>
                <a:schemeClr val="dk1"/>
              </a:solidFill>
              <a:latin typeface="Arial"/>
              <a:ea typeface="Arial"/>
              <a:cs typeface="Arial"/>
              <a:sym typeface="Arial"/>
            </a:endParaRPr>
          </a:p>
          <a:p>
            <a:pPr indent="-381000" lvl="1" marL="9144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Excellent performance on training data, but poor performance on new data.</a:t>
            </a:r>
            <a:endParaRPr b="0" i="0" sz="1600" u="none" cap="none" strike="noStrike">
              <a:solidFill>
                <a:schemeClr val="dk1"/>
              </a:solidFill>
              <a:latin typeface="Arial"/>
              <a:ea typeface="Arial"/>
              <a:cs typeface="Arial"/>
              <a:sym typeface="Arial"/>
            </a:endParaRPr>
          </a:p>
          <a:p>
            <a:pPr indent="-381000" lvl="1" marL="9144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Complex model that is difficult to interpret.</a:t>
            </a:r>
            <a:endParaRPr b="0" i="0" sz="1600" u="none" cap="none" strike="noStrike">
              <a:solidFill>
                <a:schemeClr val="dk1"/>
              </a:solidFill>
              <a:latin typeface="Arial"/>
              <a:ea typeface="Arial"/>
              <a:cs typeface="Arial"/>
              <a:sym typeface="Arial"/>
            </a:endParaRPr>
          </a:p>
          <a:p>
            <a:pPr indent="-381000" lvl="1" marL="9144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Inability to generalize well to real-world data.</a:t>
            </a:r>
            <a:endParaRPr b="0" i="0" sz="1100" u="none" cap="none" strike="noStrike">
              <a:solidFill>
                <a:schemeClr val="dk1"/>
              </a:solidFill>
              <a:latin typeface="Arial"/>
              <a:ea typeface="Arial"/>
              <a:cs typeface="Arial"/>
              <a:sym typeface="Aria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0"/>
          <p:cNvSpPr txBox="1"/>
          <p:nvPr>
            <p:ph type="title"/>
          </p:nvPr>
        </p:nvSpPr>
        <p:spPr>
          <a:xfrm>
            <a:off x="88575" y="-225300"/>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What is Regularization?</a:t>
            </a:r>
            <a:endParaRPr/>
          </a:p>
        </p:txBody>
      </p:sp>
      <p:sp>
        <p:nvSpPr>
          <p:cNvPr id="578" name="Google Shape;578;p80"/>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579" name="Google Shape;579;p80"/>
          <p:cNvSpPr txBox="1"/>
          <p:nvPr/>
        </p:nvSpPr>
        <p:spPr>
          <a:xfrm>
            <a:off x="581450" y="1368700"/>
            <a:ext cx="7379700" cy="14652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Techniques used to prevent or reduce overfitting.</a:t>
            </a:r>
            <a:endParaRPr b="0" i="0" sz="1600" u="none" cap="none" strike="noStrike">
              <a:solidFill>
                <a:schemeClr val="dk1"/>
              </a:solidFill>
              <a:latin typeface="Arial"/>
              <a:ea typeface="Arial"/>
              <a:cs typeface="Arial"/>
              <a:sym typeface="Arial"/>
            </a:endParaRPr>
          </a:p>
          <a:p>
            <a:pPr indent="-381000" lvl="0" marL="4572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Works by adding a "penalty" to the model if it becomes too complex.</a:t>
            </a:r>
            <a:endParaRPr b="0" i="0" sz="1600" u="none" cap="none" strike="noStrike">
              <a:solidFill>
                <a:schemeClr val="dk1"/>
              </a:solidFill>
              <a:latin typeface="Arial"/>
              <a:ea typeface="Arial"/>
              <a:cs typeface="Arial"/>
              <a:sym typeface="Arial"/>
            </a:endParaRPr>
          </a:p>
          <a:p>
            <a:pPr indent="-381000" lvl="0" marL="457200" marR="0" rtl="0" algn="l">
              <a:lnSpc>
                <a:spcPct val="115000"/>
              </a:lnSpc>
              <a:spcBef>
                <a:spcPts val="600"/>
              </a:spcBef>
              <a:spcAft>
                <a:spcPts val="0"/>
              </a:spcAft>
              <a:buClr>
                <a:schemeClr val="dk1"/>
              </a:buClr>
              <a:buSzPts val="2400"/>
              <a:buFont typeface="Arial"/>
              <a:buChar char="⬡"/>
            </a:pPr>
            <a:r>
              <a:rPr b="0" i="0" lang="en" sz="1600" u="none" cap="none" strike="noStrike">
                <a:solidFill>
                  <a:schemeClr val="dk1"/>
                </a:solidFill>
                <a:latin typeface="Arial"/>
                <a:ea typeface="Arial"/>
                <a:cs typeface="Arial"/>
                <a:sym typeface="Arial"/>
              </a:rPr>
              <a:t>Helps to simplify the model and improve its ability to generalize.</a:t>
            </a:r>
            <a:endParaRPr b="1" i="0" sz="16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1"/>
          <p:cNvSpPr txBox="1"/>
          <p:nvPr>
            <p:ph type="title"/>
          </p:nvPr>
        </p:nvSpPr>
        <p:spPr>
          <a:xfrm>
            <a:off x="88575" y="-225300"/>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Types of Regularization:</a:t>
            </a:r>
            <a:endParaRPr/>
          </a:p>
        </p:txBody>
      </p:sp>
      <p:sp>
        <p:nvSpPr>
          <p:cNvPr id="585" name="Google Shape;585;p81"/>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586" name="Google Shape;586;p81"/>
          <p:cNvPicPr preferRelativeResize="0"/>
          <p:nvPr/>
        </p:nvPicPr>
        <p:blipFill rotWithShape="1">
          <a:blip r:embed="rId3">
            <a:alphaModFix/>
          </a:blip>
          <a:srcRect b="0" l="0" r="0" t="0"/>
          <a:stretch/>
        </p:blipFill>
        <p:spPr>
          <a:xfrm>
            <a:off x="88563" y="791550"/>
            <a:ext cx="8726082" cy="2556000"/>
          </a:xfrm>
          <a:prstGeom prst="rect">
            <a:avLst/>
          </a:prstGeom>
          <a:noFill/>
          <a:ln>
            <a:noFill/>
          </a:ln>
        </p:spPr>
      </p:pic>
      <p:sp>
        <p:nvSpPr>
          <p:cNvPr id="587" name="Google Shape;587;p81"/>
          <p:cNvSpPr txBox="1"/>
          <p:nvPr/>
        </p:nvSpPr>
        <p:spPr>
          <a:xfrm>
            <a:off x="963175" y="3474225"/>
            <a:ext cx="6460200" cy="10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a3</a:t>
            </a:r>
            <a:endParaRPr sz="1800">
              <a:solidFill>
                <a:srgbClr val="FF0000"/>
              </a:solidFill>
            </a:endParaRPr>
          </a:p>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0.5</a:t>
            </a:r>
            <a:endParaRPr sz="1800">
              <a:solidFill>
                <a:srgbClr val="FF0000"/>
              </a:solidFill>
            </a:endParaRPr>
          </a:p>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0</a:t>
            </a:r>
            <a:endParaRPr sz="1800">
              <a:solidFill>
                <a:srgbClr val="FF0000"/>
              </a:solidFill>
            </a:endParaRPr>
          </a:p>
          <a:p>
            <a:pPr indent="0" lvl="0" marL="0" rtl="0" algn="l">
              <a:spcBef>
                <a:spcPts val="0"/>
              </a:spcBef>
              <a:spcAft>
                <a:spcPts val="0"/>
              </a:spcAft>
              <a:buNone/>
            </a:pPr>
            <a:r>
              <a:t/>
            </a:r>
            <a:endParaRPr sz="180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82"/>
          <p:cNvPicPr preferRelativeResize="0"/>
          <p:nvPr/>
        </p:nvPicPr>
        <p:blipFill>
          <a:blip r:embed="rId3">
            <a:alphaModFix/>
          </a:blip>
          <a:stretch>
            <a:fillRect/>
          </a:stretch>
        </p:blipFill>
        <p:spPr>
          <a:xfrm>
            <a:off x="0" y="0"/>
            <a:ext cx="5351315" cy="5143499"/>
          </a:xfrm>
          <a:prstGeom prst="rect">
            <a:avLst/>
          </a:prstGeom>
          <a:noFill/>
          <a:ln>
            <a:noFill/>
          </a:ln>
        </p:spPr>
      </p:pic>
      <p:pic>
        <p:nvPicPr>
          <p:cNvPr id="593" name="Google Shape;593;p82"/>
          <p:cNvPicPr preferRelativeResize="0"/>
          <p:nvPr/>
        </p:nvPicPr>
        <p:blipFill rotWithShape="1">
          <a:blip r:embed="rId4">
            <a:alphaModFix/>
          </a:blip>
          <a:srcRect b="30351" l="17526" r="44577" t="46225"/>
          <a:stretch/>
        </p:blipFill>
        <p:spPr>
          <a:xfrm>
            <a:off x="5807050" y="3140300"/>
            <a:ext cx="3306824" cy="598700"/>
          </a:xfrm>
          <a:prstGeom prst="rect">
            <a:avLst/>
          </a:prstGeom>
          <a:noFill/>
          <a:ln>
            <a:noFill/>
          </a:ln>
        </p:spPr>
      </p:pic>
      <p:sp>
        <p:nvSpPr>
          <p:cNvPr id="594" name="Google Shape;594;p82"/>
          <p:cNvSpPr txBox="1"/>
          <p:nvPr/>
        </p:nvSpPr>
        <p:spPr>
          <a:xfrm>
            <a:off x="5859775" y="2929475"/>
            <a:ext cx="482100" cy="6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L1</a:t>
            </a:r>
            <a:endParaRPr sz="1800">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83"/>
          <p:cNvPicPr preferRelativeResize="0"/>
          <p:nvPr/>
        </p:nvPicPr>
        <p:blipFill>
          <a:blip r:embed="rId3">
            <a:alphaModFix/>
          </a:blip>
          <a:stretch>
            <a:fillRect/>
          </a:stretch>
        </p:blipFill>
        <p:spPr>
          <a:xfrm>
            <a:off x="-9" y="0"/>
            <a:ext cx="5214718" cy="5143500"/>
          </a:xfrm>
          <a:prstGeom prst="rect">
            <a:avLst/>
          </a:prstGeom>
          <a:noFill/>
          <a:ln>
            <a:noFill/>
          </a:ln>
        </p:spPr>
      </p:pic>
      <p:pic>
        <p:nvPicPr>
          <p:cNvPr id="600" name="Google Shape;600;p83"/>
          <p:cNvPicPr preferRelativeResize="0"/>
          <p:nvPr/>
        </p:nvPicPr>
        <p:blipFill>
          <a:blip r:embed="rId4">
            <a:alphaModFix/>
          </a:blip>
          <a:stretch>
            <a:fillRect/>
          </a:stretch>
        </p:blipFill>
        <p:spPr>
          <a:xfrm>
            <a:off x="3598625" y="3944025"/>
            <a:ext cx="5545375" cy="1199475"/>
          </a:xfrm>
          <a:prstGeom prst="rect">
            <a:avLst/>
          </a:prstGeom>
          <a:noFill/>
          <a:ln>
            <a:noFill/>
          </a:ln>
        </p:spPr>
      </p:pic>
      <p:sp>
        <p:nvSpPr>
          <p:cNvPr id="601" name="Google Shape;601;p83"/>
          <p:cNvSpPr txBox="1"/>
          <p:nvPr/>
        </p:nvSpPr>
        <p:spPr>
          <a:xfrm>
            <a:off x="3598625" y="3697050"/>
            <a:ext cx="3000000" cy="5715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400"/>
              </a:spcBef>
              <a:spcAft>
                <a:spcPts val="0"/>
              </a:spcAft>
              <a:buNone/>
            </a:pPr>
            <a:r>
              <a:rPr b="1" lang="en" sz="1050">
                <a:solidFill>
                  <a:srgbClr val="0D0D0D"/>
                </a:solidFill>
                <a:highlight>
                  <a:srgbClr val="FFFFFF"/>
                </a:highlight>
              </a:rPr>
              <a:t>Explanation of sign function:</a:t>
            </a:r>
            <a:endParaRPr b="1" sz="1050">
              <a:solidFill>
                <a:srgbClr val="0D0D0D"/>
              </a:solidFill>
              <a:highlight>
                <a:srgbClr val="FFFFFF"/>
              </a:highlight>
            </a:endParaRPr>
          </a:p>
          <a:p>
            <a:pPr indent="0" lvl="0" marL="0" rtl="0" algn="l">
              <a:lnSpc>
                <a:spcPct val="115000"/>
              </a:lnSpc>
              <a:spcBef>
                <a:spcPts val="400"/>
              </a:spcBef>
              <a:spcAft>
                <a:spcPts val="0"/>
              </a:spcAft>
              <a:buNone/>
            </a:pPr>
            <a:r>
              <a:t/>
            </a:r>
            <a:endParaRPr sz="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84"/>
          <p:cNvPicPr preferRelativeResize="0"/>
          <p:nvPr/>
        </p:nvPicPr>
        <p:blipFill>
          <a:blip r:embed="rId3">
            <a:alphaModFix/>
          </a:blip>
          <a:stretch>
            <a:fillRect/>
          </a:stretch>
        </p:blipFill>
        <p:spPr>
          <a:xfrm>
            <a:off x="1361988" y="890188"/>
            <a:ext cx="5953125" cy="2143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5"/>
          <p:cNvSpPr txBox="1"/>
          <p:nvPr>
            <p:ph type="title"/>
          </p:nvPr>
        </p:nvSpPr>
        <p:spPr>
          <a:xfrm>
            <a:off x="88575" y="-225300"/>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Types of Regularization:</a:t>
            </a:r>
            <a:endParaRPr/>
          </a:p>
        </p:txBody>
      </p:sp>
      <p:sp>
        <p:nvSpPr>
          <p:cNvPr id="612" name="Google Shape;612;p85"/>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613" name="Google Shape;613;p85"/>
          <p:cNvPicPr preferRelativeResize="0"/>
          <p:nvPr/>
        </p:nvPicPr>
        <p:blipFill rotWithShape="1">
          <a:blip r:embed="rId3">
            <a:alphaModFix/>
          </a:blip>
          <a:srcRect b="0" l="0" r="0" t="0"/>
          <a:stretch/>
        </p:blipFill>
        <p:spPr>
          <a:xfrm>
            <a:off x="-26150" y="715600"/>
            <a:ext cx="9055426" cy="2694483"/>
          </a:xfrm>
          <a:prstGeom prst="rect">
            <a:avLst/>
          </a:prstGeom>
          <a:noFill/>
          <a:ln>
            <a:noFill/>
          </a:ln>
        </p:spPr>
      </p:pic>
      <p:sp>
        <p:nvSpPr>
          <p:cNvPr id="614" name="Google Shape;614;p85"/>
          <p:cNvSpPr txBox="1"/>
          <p:nvPr/>
        </p:nvSpPr>
        <p:spPr>
          <a:xfrm>
            <a:off x="221150" y="3660650"/>
            <a:ext cx="7814700" cy="12513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0"/>
              </a:spcBef>
              <a:spcAft>
                <a:spcPts val="0"/>
              </a:spcAft>
              <a:buClr>
                <a:schemeClr val="lt1"/>
              </a:buClr>
              <a:buSzPts val="2100"/>
              <a:buFont typeface="Roboto"/>
              <a:buChar char="-"/>
            </a:pPr>
            <a:r>
              <a:rPr b="1" i="0" lang="en" sz="2100" u="none" cap="none" strike="noStrike">
                <a:solidFill>
                  <a:schemeClr val="lt1"/>
                </a:solidFill>
                <a:latin typeface="Roboto"/>
                <a:ea typeface="Roboto"/>
                <a:cs typeface="Roboto"/>
                <a:sym typeface="Roboto"/>
              </a:rPr>
              <a:t>L2 is better for situations where all features are expected to contribute to the prediction.</a:t>
            </a:r>
            <a:endParaRPr b="1" i="0" sz="2100" u="none" cap="none" strike="noStrike">
              <a:solidFill>
                <a:schemeClr val="lt1"/>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2100"/>
              <a:buFont typeface="Arial"/>
              <a:buNone/>
            </a:pPr>
            <a:r>
              <a:t/>
            </a:r>
            <a:endParaRPr b="1" i="0" sz="2100" u="none" cap="none" strike="noStrike">
              <a:solidFill>
                <a:schemeClr val="lt1"/>
              </a:solidFill>
              <a:latin typeface="Roboto"/>
              <a:ea typeface="Roboto"/>
              <a:cs typeface="Roboto"/>
              <a:sym typeface="Roboto"/>
            </a:endParaRPr>
          </a:p>
        </p:txBody>
      </p:sp>
      <p:sp>
        <p:nvSpPr>
          <p:cNvPr id="615" name="Google Shape;615;p85"/>
          <p:cNvSpPr txBox="1"/>
          <p:nvPr/>
        </p:nvSpPr>
        <p:spPr>
          <a:xfrm>
            <a:off x="361900" y="3639800"/>
            <a:ext cx="7084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a3</a:t>
            </a:r>
            <a:endParaRPr sz="1800">
              <a:solidFill>
                <a:srgbClr val="FF0000"/>
              </a:solidFill>
            </a:endParaRPr>
          </a:p>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0.5</a:t>
            </a:r>
            <a:endParaRPr sz="1800">
              <a:solidFill>
                <a:srgbClr val="FF0000"/>
              </a:solidFill>
            </a:endParaRPr>
          </a:p>
          <a:p>
            <a:pPr indent="0" lvl="0" marL="0" rtl="0" algn="l">
              <a:spcBef>
                <a:spcPts val="0"/>
              </a:spcBef>
              <a:spcAft>
                <a:spcPts val="0"/>
              </a:spcAft>
              <a:buNone/>
            </a:pPr>
            <a:r>
              <a:rPr lang="en" sz="1800">
                <a:solidFill>
                  <a:schemeClr val="dk2"/>
                </a:solidFill>
              </a:rPr>
              <a:t>Price  =  numRoom*</a:t>
            </a:r>
            <a:r>
              <a:rPr lang="en" sz="1800">
                <a:solidFill>
                  <a:srgbClr val="FF0000"/>
                </a:solidFill>
              </a:rPr>
              <a:t>a1</a:t>
            </a:r>
            <a:r>
              <a:rPr lang="en" sz="1800">
                <a:solidFill>
                  <a:schemeClr val="dk2"/>
                </a:solidFill>
              </a:rPr>
              <a:t> + houseSize * </a:t>
            </a:r>
            <a:r>
              <a:rPr lang="en" sz="1800">
                <a:solidFill>
                  <a:srgbClr val="FF0000"/>
                </a:solidFill>
              </a:rPr>
              <a:t>a2 </a:t>
            </a:r>
            <a:r>
              <a:rPr lang="en" sz="1800">
                <a:solidFill>
                  <a:schemeClr val="dk2"/>
                </a:solidFill>
              </a:rPr>
              <a:t>+ unv*</a:t>
            </a:r>
            <a:r>
              <a:rPr lang="en" sz="1800">
                <a:solidFill>
                  <a:srgbClr val="FF0000"/>
                </a:solidFill>
              </a:rPr>
              <a:t>0.05  </a:t>
            </a:r>
            <a:endParaRPr sz="1800">
              <a:solidFill>
                <a:srgbClr val="FF0000"/>
              </a:solidFill>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2"/>
          <p:cNvSpPr txBox="1"/>
          <p:nvPr>
            <p:ph type="title"/>
          </p:nvPr>
        </p:nvSpPr>
        <p:spPr>
          <a:xfrm>
            <a:off x="427310" y="761107"/>
            <a:ext cx="3352200" cy="6261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lang="en" sz="2700"/>
              <a:t>Unsupervised learning :</a:t>
            </a:r>
            <a:endParaRPr/>
          </a:p>
        </p:txBody>
      </p:sp>
      <p:sp>
        <p:nvSpPr>
          <p:cNvPr id="159" name="Google Shape;159;p32"/>
          <p:cNvSpPr txBox="1"/>
          <p:nvPr>
            <p:ph idx="1" type="body"/>
          </p:nvPr>
        </p:nvSpPr>
        <p:spPr>
          <a:xfrm>
            <a:off x="427309" y="1387295"/>
            <a:ext cx="3762300" cy="2877600"/>
          </a:xfrm>
          <a:prstGeom prst="rect">
            <a:avLst/>
          </a:prstGeom>
          <a:noFill/>
          <a:ln>
            <a:noFill/>
          </a:ln>
        </p:spPr>
        <p:txBody>
          <a:bodyPr anchorCtr="0" anchor="t" bIns="34275" lIns="68575" spcFirstLastPara="1" rIns="68575" wrap="square" tIns="34275">
            <a:normAutofit lnSpcReduction="20000"/>
          </a:bodyPr>
          <a:lstStyle/>
          <a:p>
            <a:pPr indent="-196850" lvl="0" marL="177800" rtl="0" algn="l">
              <a:lnSpc>
                <a:spcPct val="150000"/>
              </a:lnSpc>
              <a:spcBef>
                <a:spcPts val="0"/>
              </a:spcBef>
              <a:spcAft>
                <a:spcPts val="0"/>
              </a:spcAft>
              <a:buClr>
                <a:schemeClr val="dk1"/>
              </a:buClr>
              <a:buSzPts val="2100"/>
              <a:buChar char="•"/>
            </a:pPr>
            <a:r>
              <a:rPr lang="en"/>
              <a:t>Training of a model using information that is not labeled.</a:t>
            </a:r>
            <a:endParaRPr/>
          </a:p>
          <a:p>
            <a:pPr indent="-196850" lvl="0" marL="177800" rtl="0" algn="l">
              <a:lnSpc>
                <a:spcPct val="150000"/>
              </a:lnSpc>
              <a:spcBef>
                <a:spcPts val="800"/>
              </a:spcBef>
              <a:spcAft>
                <a:spcPts val="0"/>
              </a:spcAft>
              <a:buClr>
                <a:schemeClr val="dk1"/>
              </a:buClr>
              <a:buSzPts val="2100"/>
              <a:buChar char="•"/>
            </a:pPr>
            <a:r>
              <a:rPr lang="en"/>
              <a:t> Allowing the algorithm to act on that information without guidance. </a:t>
            </a:r>
            <a:endParaRPr/>
          </a:p>
          <a:p>
            <a:pPr indent="-196850" lvl="0" marL="177800" rtl="0" algn="l">
              <a:lnSpc>
                <a:spcPct val="150000"/>
              </a:lnSpc>
              <a:spcBef>
                <a:spcPts val="800"/>
              </a:spcBef>
              <a:spcAft>
                <a:spcPts val="0"/>
              </a:spcAft>
              <a:buClr>
                <a:schemeClr val="dk1"/>
              </a:buClr>
              <a:buSzPts val="2100"/>
              <a:buChar char="•"/>
            </a:pPr>
            <a:r>
              <a:rPr lang="en"/>
              <a:t>Model is restricted to find the hidden structure in </a:t>
            </a:r>
            <a:r>
              <a:rPr lang="en">
                <a:solidFill>
                  <a:srgbClr val="FF0000"/>
                </a:solidFill>
              </a:rPr>
              <a:t>unlabeled</a:t>
            </a:r>
            <a:r>
              <a:rPr lang="en"/>
              <a:t> data by itself. </a:t>
            </a:r>
            <a:endParaRPr/>
          </a:p>
        </p:txBody>
      </p:sp>
      <p:pic>
        <p:nvPicPr>
          <p:cNvPr descr="Diagram&#10;&#10;Description automatically generated" id="160" name="Google Shape;160;p32"/>
          <p:cNvPicPr preferRelativeResize="0"/>
          <p:nvPr/>
        </p:nvPicPr>
        <p:blipFill rotWithShape="1">
          <a:blip r:embed="rId3">
            <a:alphaModFix/>
          </a:blip>
          <a:srcRect b="0" l="0" r="0" t="0"/>
          <a:stretch/>
        </p:blipFill>
        <p:spPr>
          <a:xfrm>
            <a:off x="4064309" y="1113179"/>
            <a:ext cx="4980858" cy="2706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6"/>
          <p:cNvSpPr txBox="1"/>
          <p:nvPr>
            <p:ph type="title"/>
          </p:nvPr>
        </p:nvSpPr>
        <p:spPr>
          <a:xfrm>
            <a:off x="580550" y="-241300"/>
            <a:ext cx="71571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The regularization parameter 𝜆</a:t>
            </a:r>
            <a:endParaRPr/>
          </a:p>
        </p:txBody>
      </p:sp>
      <p:sp>
        <p:nvSpPr>
          <p:cNvPr id="621" name="Google Shape;621;p86"/>
          <p:cNvSpPr txBox="1"/>
          <p:nvPr>
            <p:ph idx="1" type="body"/>
          </p:nvPr>
        </p:nvSpPr>
        <p:spPr>
          <a:xfrm>
            <a:off x="580550" y="771950"/>
            <a:ext cx="8200800" cy="4371600"/>
          </a:xfrm>
          <a:prstGeom prst="rect">
            <a:avLst/>
          </a:prstGeom>
          <a:noFill/>
          <a:ln>
            <a:noFill/>
          </a:ln>
        </p:spPr>
        <p:txBody>
          <a:bodyPr anchorCtr="0" anchor="t" bIns="0" lIns="0" spcFirstLastPara="1" rIns="0" wrap="square" tIns="0">
            <a:noAutofit/>
          </a:bodyPr>
          <a:lstStyle/>
          <a:p>
            <a:pPr indent="-342900" lvl="0" marL="457200" rtl="0" algn="l">
              <a:lnSpc>
                <a:spcPct val="150000"/>
              </a:lnSpc>
              <a:spcBef>
                <a:spcPts val="0"/>
              </a:spcBef>
              <a:spcAft>
                <a:spcPts val="0"/>
              </a:spcAft>
              <a:buSzPts val="1800"/>
              <a:buFont typeface="Roboto"/>
              <a:buChar char="⬡"/>
            </a:pPr>
            <a:r>
              <a:rPr b="1" lang="en" sz="1800">
                <a:latin typeface="Lexend Deca"/>
                <a:ea typeface="Lexend Deca"/>
                <a:cs typeface="Lexend Deca"/>
                <a:sym typeface="Lexend Deca"/>
              </a:rPr>
              <a:t>𝜆 parameter: </a:t>
            </a:r>
            <a:r>
              <a:rPr lang="en" sz="1800">
                <a:latin typeface="Roboto"/>
                <a:ea typeface="Roboto"/>
                <a:cs typeface="Roboto"/>
                <a:sym typeface="Roboto"/>
              </a:rPr>
              <a:t>controls the strength of the penalty applied to the coefficients.</a:t>
            </a:r>
            <a:endParaRPr sz="1800">
              <a:latin typeface="Roboto"/>
              <a:ea typeface="Roboto"/>
              <a:cs typeface="Roboto"/>
              <a:sym typeface="Roboto"/>
            </a:endParaRPr>
          </a:p>
          <a:p>
            <a:pPr indent="-342900" lvl="0" marL="457200" rtl="0" algn="l">
              <a:lnSpc>
                <a:spcPct val="150000"/>
              </a:lnSpc>
              <a:spcBef>
                <a:spcPts val="0"/>
              </a:spcBef>
              <a:spcAft>
                <a:spcPts val="0"/>
              </a:spcAft>
              <a:buSzPts val="1800"/>
              <a:buChar char="⬡"/>
            </a:pPr>
            <a:r>
              <a:rPr b="1" lang="en" sz="1800">
                <a:latin typeface="Roboto"/>
                <a:ea typeface="Roboto"/>
                <a:cs typeface="Roboto"/>
                <a:sym typeface="Roboto"/>
              </a:rPr>
              <a:t> A larger </a:t>
            </a:r>
            <a:r>
              <a:rPr b="1" lang="en" sz="2000">
                <a:latin typeface="Times New Roman"/>
                <a:ea typeface="Times New Roman"/>
                <a:cs typeface="Times New Roman"/>
                <a:sym typeface="Times New Roman"/>
              </a:rPr>
              <a:t>𝜆</a:t>
            </a:r>
            <a:r>
              <a:rPr b="1" lang="en" sz="1800">
                <a:latin typeface="Roboto"/>
                <a:ea typeface="Roboto"/>
                <a:cs typeface="Roboto"/>
                <a:sym typeface="Roboto"/>
              </a:rPr>
              <a:t> </a:t>
            </a:r>
            <a:r>
              <a:rPr lang="en" sz="1800">
                <a:latin typeface="Roboto"/>
                <a:ea typeface="Roboto"/>
                <a:cs typeface="Roboto"/>
                <a:sym typeface="Roboto"/>
              </a:rPr>
              <a:t>increases the penalty, leading to more regularization (smaller coefficients), </a:t>
            </a:r>
            <a:endParaRPr sz="1800">
              <a:latin typeface="Roboto"/>
              <a:ea typeface="Roboto"/>
              <a:cs typeface="Roboto"/>
              <a:sym typeface="Roboto"/>
            </a:endParaRPr>
          </a:p>
          <a:p>
            <a:pPr indent="-342900" lvl="1" marL="914400" rtl="0" algn="l">
              <a:lnSpc>
                <a:spcPct val="150000"/>
              </a:lnSpc>
              <a:spcBef>
                <a:spcPts val="0"/>
              </a:spcBef>
              <a:spcAft>
                <a:spcPts val="0"/>
              </a:spcAft>
              <a:buSzPts val="1800"/>
              <a:buFont typeface="Roboto"/>
              <a:buChar char="∙"/>
            </a:pPr>
            <a:r>
              <a:rPr lang="en" sz="1800">
                <a:latin typeface="Roboto"/>
                <a:ea typeface="Roboto"/>
                <a:cs typeface="Roboto"/>
                <a:sym typeface="Roboto"/>
              </a:rPr>
              <a:t>leading to simpler models that </a:t>
            </a:r>
            <a:r>
              <a:rPr b="1" lang="en" sz="1800">
                <a:latin typeface="Roboto"/>
                <a:ea typeface="Roboto"/>
                <a:cs typeface="Roboto"/>
                <a:sym typeface="Roboto"/>
              </a:rPr>
              <a:t>may underfit the data</a:t>
            </a:r>
            <a:endParaRPr b="1" sz="1800">
              <a:latin typeface="Roboto"/>
              <a:ea typeface="Roboto"/>
              <a:cs typeface="Roboto"/>
              <a:sym typeface="Roboto"/>
            </a:endParaRPr>
          </a:p>
          <a:p>
            <a:pPr indent="-342900" lvl="0" marL="457200" rtl="0" algn="l">
              <a:lnSpc>
                <a:spcPct val="150000"/>
              </a:lnSpc>
              <a:spcBef>
                <a:spcPts val="0"/>
              </a:spcBef>
              <a:spcAft>
                <a:spcPts val="0"/>
              </a:spcAft>
              <a:buSzPts val="1800"/>
              <a:buChar char="⬡"/>
            </a:pPr>
            <a:r>
              <a:rPr b="1" lang="en" sz="1800">
                <a:latin typeface="Roboto"/>
                <a:ea typeface="Roboto"/>
                <a:cs typeface="Roboto"/>
                <a:sym typeface="Roboto"/>
              </a:rPr>
              <a:t>A smaller</a:t>
            </a:r>
            <a:r>
              <a:rPr b="1" lang="en" sz="2000">
                <a:latin typeface="Times New Roman"/>
                <a:ea typeface="Times New Roman"/>
                <a:cs typeface="Times New Roman"/>
                <a:sym typeface="Times New Roman"/>
              </a:rPr>
              <a:t> </a:t>
            </a:r>
            <a:r>
              <a:rPr b="1" i="1" lang="en" sz="2000">
                <a:latin typeface="Times New Roman"/>
                <a:ea typeface="Times New Roman"/>
                <a:cs typeface="Times New Roman"/>
                <a:sym typeface="Times New Roman"/>
              </a:rPr>
              <a:t>λ</a:t>
            </a:r>
            <a:r>
              <a:rPr b="1" lang="en" sz="1800">
                <a:latin typeface="Roboto"/>
                <a:ea typeface="Roboto"/>
                <a:cs typeface="Roboto"/>
                <a:sym typeface="Roboto"/>
              </a:rPr>
              <a:t> </a:t>
            </a:r>
            <a:r>
              <a:rPr lang="en" sz="1800">
                <a:latin typeface="Roboto"/>
                <a:ea typeface="Roboto"/>
                <a:cs typeface="Roboto"/>
                <a:sym typeface="Roboto"/>
              </a:rPr>
              <a:t>reduces the penalty, resulting in less regularization. </a:t>
            </a:r>
            <a:endParaRPr sz="1800">
              <a:latin typeface="Roboto"/>
              <a:ea typeface="Roboto"/>
              <a:cs typeface="Roboto"/>
              <a:sym typeface="Roboto"/>
            </a:endParaRPr>
          </a:p>
          <a:p>
            <a:pPr indent="-381000" lvl="1" marL="914400" rtl="0" algn="l">
              <a:lnSpc>
                <a:spcPct val="150000"/>
              </a:lnSpc>
              <a:spcBef>
                <a:spcPts val="0"/>
              </a:spcBef>
              <a:spcAft>
                <a:spcPts val="0"/>
              </a:spcAft>
              <a:buSzPts val="2400"/>
              <a:buChar char="∙"/>
            </a:pPr>
            <a:r>
              <a:rPr lang="en" sz="1800">
                <a:latin typeface="Roboto"/>
                <a:ea typeface="Roboto"/>
                <a:cs typeface="Roboto"/>
                <a:sym typeface="Roboto"/>
              </a:rPr>
              <a:t> Allowing the model to fit the training data more closely, which may result i</a:t>
            </a:r>
            <a:r>
              <a:rPr lang="en" sz="1800">
                <a:latin typeface="Roboto"/>
                <a:ea typeface="Roboto"/>
                <a:cs typeface="Roboto"/>
                <a:sym typeface="Roboto"/>
              </a:rPr>
              <a:t>n </a:t>
            </a:r>
            <a:r>
              <a:rPr b="1" lang="en" sz="1800">
                <a:latin typeface="Roboto"/>
                <a:ea typeface="Roboto"/>
                <a:cs typeface="Roboto"/>
                <a:sym typeface="Roboto"/>
              </a:rPr>
              <a:t>overfitting</a:t>
            </a:r>
            <a:r>
              <a:rPr lang="en" sz="1800">
                <a:latin typeface="Roboto"/>
                <a:ea typeface="Roboto"/>
                <a:cs typeface="Roboto"/>
                <a:sym typeface="Roboto"/>
              </a:rPr>
              <a:t>.</a:t>
            </a:r>
            <a:endParaRPr sz="1800">
              <a:latin typeface="Roboto"/>
              <a:ea typeface="Roboto"/>
              <a:cs typeface="Roboto"/>
              <a:sym typeface="Roboto"/>
            </a:endParaRPr>
          </a:p>
          <a:p>
            <a:pPr indent="-342900" lvl="0" marL="457200" rtl="0" algn="l">
              <a:lnSpc>
                <a:spcPct val="150000"/>
              </a:lnSpc>
              <a:spcBef>
                <a:spcPts val="0"/>
              </a:spcBef>
              <a:spcAft>
                <a:spcPts val="0"/>
              </a:spcAft>
              <a:buSzPts val="1800"/>
              <a:buChar char="⬡"/>
            </a:pPr>
            <a:r>
              <a:rPr lang="en" sz="1800">
                <a:latin typeface="Roboto"/>
                <a:ea typeface="Roboto"/>
                <a:cs typeface="Roboto"/>
                <a:sym typeface="Roboto"/>
              </a:rPr>
              <a:t>Selecting an appropriate </a:t>
            </a:r>
            <a:r>
              <a:rPr lang="en" sz="2000">
                <a:latin typeface="Times New Roman"/>
                <a:ea typeface="Times New Roman"/>
                <a:cs typeface="Times New Roman"/>
                <a:sym typeface="Times New Roman"/>
              </a:rPr>
              <a:t>𝜆 </a:t>
            </a:r>
            <a:r>
              <a:rPr lang="en" sz="1800">
                <a:latin typeface="Roboto"/>
                <a:ea typeface="Roboto"/>
                <a:cs typeface="Roboto"/>
                <a:sym typeface="Roboto"/>
              </a:rPr>
              <a:t> is critical for balancing model complexity and generalization.</a:t>
            </a:r>
            <a:endParaRPr sz="3000"/>
          </a:p>
        </p:txBody>
      </p:sp>
      <p:sp>
        <p:nvSpPr>
          <p:cNvPr id="622" name="Google Shape;622;p86"/>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7"/>
          <p:cNvSpPr txBox="1"/>
          <p:nvPr>
            <p:ph type="title"/>
          </p:nvPr>
        </p:nvSpPr>
        <p:spPr>
          <a:xfrm>
            <a:off x="342000" y="-57150"/>
            <a:ext cx="71571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Methods to Select  𝜆</a:t>
            </a:r>
            <a:endParaRPr/>
          </a:p>
        </p:txBody>
      </p:sp>
      <p:sp>
        <p:nvSpPr>
          <p:cNvPr id="628" name="Google Shape;628;p87"/>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629" name="Google Shape;629;p87"/>
          <p:cNvPicPr preferRelativeResize="0"/>
          <p:nvPr/>
        </p:nvPicPr>
        <p:blipFill rotWithShape="1">
          <a:blip r:embed="rId3">
            <a:alphaModFix/>
          </a:blip>
          <a:srcRect b="0" l="0" r="0" t="0"/>
          <a:stretch/>
        </p:blipFill>
        <p:spPr>
          <a:xfrm>
            <a:off x="242925" y="1253200"/>
            <a:ext cx="8658135" cy="274526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88"/>
          <p:cNvPicPr preferRelativeResize="0"/>
          <p:nvPr/>
        </p:nvPicPr>
        <p:blipFill rotWithShape="1">
          <a:blip r:embed="rId3">
            <a:alphaModFix/>
          </a:blip>
          <a:srcRect b="0" l="21110" r="0" t="0"/>
          <a:stretch/>
        </p:blipFill>
        <p:spPr>
          <a:xfrm>
            <a:off x="964774" y="1018900"/>
            <a:ext cx="6972927" cy="3842275"/>
          </a:xfrm>
          <a:prstGeom prst="rect">
            <a:avLst/>
          </a:prstGeom>
          <a:noFill/>
          <a:ln>
            <a:noFill/>
          </a:ln>
        </p:spPr>
      </p:pic>
      <p:sp>
        <p:nvSpPr>
          <p:cNvPr id="635" name="Google Shape;635;p88"/>
          <p:cNvSpPr txBox="1"/>
          <p:nvPr/>
        </p:nvSpPr>
        <p:spPr>
          <a:xfrm>
            <a:off x="80375" y="160750"/>
            <a:ext cx="4378500" cy="5619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b="1" lang="en" sz="2450">
                <a:highlight>
                  <a:srgbClr val="FFFFFF"/>
                </a:highlight>
              </a:rPr>
              <a:t>K-fold </a:t>
            </a:r>
            <a:r>
              <a:rPr b="1" lang="en" sz="2450">
                <a:highlight>
                  <a:srgbClr val="FFFFFF"/>
                </a:highlight>
              </a:rPr>
              <a:t>Cross Validation</a:t>
            </a:r>
            <a:endParaRPr b="1" sz="2450">
              <a:highlight>
                <a:srgbClr val="FFFFFF"/>
              </a:highlight>
            </a:endParaRPr>
          </a:p>
        </p:txBody>
      </p:sp>
      <p:sp>
        <p:nvSpPr>
          <p:cNvPr id="636" name="Google Shape;636;p88"/>
          <p:cNvSpPr txBox="1"/>
          <p:nvPr/>
        </p:nvSpPr>
        <p:spPr>
          <a:xfrm>
            <a:off x="4081500" y="245125"/>
            <a:ext cx="3224700" cy="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a:t>
            </a:r>
            <a:r>
              <a:rPr lang="en" sz="1800">
                <a:solidFill>
                  <a:schemeClr val="dk2"/>
                </a:solidFill>
              </a:rPr>
              <a:t>v=5 , lam = [0.1,0.01,0.02]</a:t>
            </a:r>
            <a:endParaRPr sz="1800">
              <a:solidFill>
                <a:schemeClr val="dk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42" name="Google Shape;642;p89"/>
          <p:cNvPicPr preferRelativeResize="0"/>
          <p:nvPr/>
        </p:nvPicPr>
        <p:blipFill>
          <a:blip r:embed="rId3">
            <a:alphaModFix/>
          </a:blip>
          <a:stretch>
            <a:fillRect/>
          </a:stretch>
        </p:blipFill>
        <p:spPr>
          <a:xfrm>
            <a:off x="523875" y="647700"/>
            <a:ext cx="8096250" cy="3848100"/>
          </a:xfrm>
          <a:prstGeom prst="rect">
            <a:avLst/>
          </a:prstGeom>
          <a:noFill/>
          <a:ln>
            <a:noFill/>
          </a:ln>
        </p:spPr>
      </p:pic>
      <p:sp>
        <p:nvSpPr>
          <p:cNvPr id="643" name="Google Shape;643;p89"/>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2300">
                <a:solidFill>
                  <a:schemeClr val="dk1"/>
                </a:solidFill>
              </a:rPr>
              <a:t>Grid Search CV</a:t>
            </a:r>
            <a:endParaRPr b="1" sz="23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0"/>
          <p:cNvSpPr txBox="1"/>
          <p:nvPr/>
        </p:nvSpPr>
        <p:spPr>
          <a:xfrm>
            <a:off x="0" y="0"/>
            <a:ext cx="8172000" cy="22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 sz="2300">
                <a:solidFill>
                  <a:schemeClr val="dk1"/>
                </a:solidFill>
              </a:rPr>
              <a:t>Grid Search</a:t>
            </a:r>
            <a:endParaRPr b="1" sz="2300">
              <a:solidFill>
                <a:schemeClr val="dk1"/>
              </a:solidFill>
            </a:endParaRPr>
          </a:p>
          <a:p>
            <a:pPr indent="0" lvl="0" marL="0" rtl="0" algn="l">
              <a:lnSpc>
                <a:spcPct val="115000"/>
              </a:lnSpc>
              <a:spcBef>
                <a:spcPts val="1400"/>
              </a:spcBef>
              <a:spcAft>
                <a:spcPts val="0"/>
              </a:spcAft>
              <a:buNone/>
            </a:pPr>
            <a:r>
              <a:rPr b="1" lang="en" sz="1700">
                <a:solidFill>
                  <a:schemeClr val="dk1"/>
                </a:solidFill>
              </a:rPr>
              <a:t>1. Definition</a:t>
            </a:r>
            <a:endParaRPr b="1" sz="17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 sz="1500">
                <a:solidFill>
                  <a:schemeClr val="dk1"/>
                </a:solidFill>
              </a:rPr>
              <a:t>A systematic method to tune hyperparameters.</a:t>
            </a:r>
            <a:br>
              <a:rPr lang="en" sz="1500">
                <a:solidFill>
                  <a:schemeClr val="dk1"/>
                </a:solidFill>
              </a:rPr>
            </a:b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We define a </a:t>
            </a:r>
            <a:r>
              <a:rPr b="1" lang="en" sz="1500">
                <a:solidFill>
                  <a:schemeClr val="dk1"/>
                </a:solidFill>
              </a:rPr>
              <a:t>set of candidate values</a:t>
            </a:r>
            <a:r>
              <a:rPr lang="en" sz="1500">
                <a:solidFill>
                  <a:schemeClr val="dk1"/>
                </a:solidFill>
              </a:rPr>
              <a:t> (a “grid”) and test them one by one.</a:t>
            </a:r>
            <a:br>
              <a:rPr lang="en" sz="1500">
                <a:solidFill>
                  <a:schemeClr val="dk1"/>
                </a:solidFill>
              </a:rPr>
            </a:br>
            <a:endParaRPr sz="1500">
              <a:solidFill>
                <a:schemeClr val="dk1"/>
              </a:solidFill>
            </a:endParaRPr>
          </a:p>
        </p:txBody>
      </p:sp>
      <p:sp>
        <p:nvSpPr>
          <p:cNvPr id="649" name="Google Shape;649;p90"/>
          <p:cNvSpPr txBox="1"/>
          <p:nvPr/>
        </p:nvSpPr>
        <p:spPr>
          <a:xfrm>
            <a:off x="107100" y="1969000"/>
            <a:ext cx="7957800" cy="350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600">
                <a:solidFill>
                  <a:schemeClr val="dk1"/>
                </a:solidFill>
              </a:rPr>
              <a:t>2. Process</a:t>
            </a:r>
            <a:endParaRPr b="1" sz="1600">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en">
                <a:solidFill>
                  <a:schemeClr val="dk1"/>
                </a:solidFill>
              </a:rPr>
              <a:t>Choose a hyperparameter to optimize (e.g., </a:t>
            </a:r>
            <a:r>
              <a:rPr b="1" lang="en">
                <a:solidFill>
                  <a:schemeClr val="dk1"/>
                </a:solidFill>
              </a:rPr>
              <a:t>λ / alpha</a:t>
            </a:r>
            <a:r>
              <a:rPr lang="en">
                <a:solidFill>
                  <a:schemeClr val="dk1"/>
                </a:solidFill>
              </a:rPr>
              <a:t> in Ridge).</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Define a grid of possible values, e.g.:</a:t>
            </a:r>
            <a:br>
              <a:rPr lang="en">
                <a:solidFill>
                  <a:schemeClr val="dk1"/>
                </a:solidFill>
              </a:rPr>
            </a:br>
            <a:r>
              <a:rPr lang="en">
                <a:solidFill>
                  <a:schemeClr val="dk1"/>
                </a:solidFill>
              </a:rPr>
              <a:t> {0.01,  0.1,  1,  10,  100}</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For each value, train the model using </a:t>
            </a:r>
            <a:r>
              <a:rPr b="1" lang="en">
                <a:solidFill>
                  <a:schemeClr val="dk1"/>
                </a:solidFill>
              </a:rPr>
              <a:t>k-fold cross-validation</a:t>
            </a:r>
            <a:r>
              <a:rPr lang="en">
                <a:solidFill>
                  <a:schemeClr val="dk1"/>
                </a:solidFill>
              </a:rPr>
              <a:t>.</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Compute the average performance (e.g., MSE, R², Accuracy).</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Select the value with the </a:t>
            </a:r>
            <a:r>
              <a:rPr b="1" lang="en">
                <a:solidFill>
                  <a:schemeClr val="dk1"/>
                </a:solidFill>
              </a:rPr>
              <a:t>best score</a:t>
            </a:r>
            <a:r>
              <a:rPr lang="en">
                <a:solidFill>
                  <a:schemeClr val="dk1"/>
                </a:solidFill>
              </a:rPr>
              <a:t>.</a:t>
            </a:r>
            <a:br>
              <a:rPr lang="en">
                <a:solidFill>
                  <a:schemeClr val="dk1"/>
                </a:solidFill>
              </a:rPr>
            </a:br>
            <a:endParaRPr b="1" sz="26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91"/>
          <p:cNvPicPr preferRelativeResize="0"/>
          <p:nvPr/>
        </p:nvPicPr>
        <p:blipFill>
          <a:blip r:embed="rId3">
            <a:alphaModFix/>
          </a:blip>
          <a:stretch>
            <a:fillRect/>
          </a:stretch>
        </p:blipFill>
        <p:spPr>
          <a:xfrm>
            <a:off x="130500" y="326550"/>
            <a:ext cx="8673876" cy="4150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2"/>
          <p:cNvSpPr txBox="1"/>
          <p:nvPr>
            <p:ph idx="1" type="body"/>
          </p:nvPr>
        </p:nvSpPr>
        <p:spPr>
          <a:xfrm>
            <a:off x="563700" y="1997006"/>
            <a:ext cx="7886700" cy="3263400"/>
          </a:xfrm>
          <a:prstGeom prst="rect">
            <a:avLst/>
          </a:prstGeom>
        </p:spPr>
        <p:txBody>
          <a:bodyPr anchorCtr="0" anchor="t" bIns="34275" lIns="68575" spcFirstLastPara="1" rIns="68575" wrap="square" tIns="34275">
            <a:normAutofit/>
          </a:bodyPr>
          <a:lstStyle/>
          <a:p>
            <a:pPr indent="0" lvl="0" marL="0" rtl="0" algn="ctr">
              <a:lnSpc>
                <a:spcPct val="100000"/>
              </a:lnSpc>
              <a:spcBef>
                <a:spcPts val="0"/>
              </a:spcBef>
              <a:spcAft>
                <a:spcPts val="0"/>
              </a:spcAft>
              <a:buNone/>
            </a:pPr>
            <a:r>
              <a:rPr lang="en" sz="4100"/>
              <a:t>Evaluating regression algorithms</a:t>
            </a:r>
            <a:endParaRPr sz="2900"/>
          </a:p>
        </p:txBody>
      </p:sp>
      <p:sp>
        <p:nvSpPr>
          <p:cNvPr id="661" name="Google Shape;661;p9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3"/>
          <p:cNvSpPr txBox="1"/>
          <p:nvPr>
            <p:ph type="title"/>
          </p:nvPr>
        </p:nvSpPr>
        <p:spPr>
          <a:xfrm>
            <a:off x="205955" y="215660"/>
            <a:ext cx="7886700" cy="5907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Evaluating regression algorithms:</a:t>
            </a:r>
            <a:endParaRPr/>
          </a:p>
        </p:txBody>
      </p:sp>
      <p:sp>
        <p:nvSpPr>
          <p:cNvPr id="667" name="Google Shape;667;p93"/>
          <p:cNvSpPr txBox="1"/>
          <p:nvPr>
            <p:ph idx="1" type="body"/>
          </p:nvPr>
        </p:nvSpPr>
        <p:spPr>
          <a:xfrm>
            <a:off x="554676" y="990900"/>
            <a:ext cx="7645200" cy="3347400"/>
          </a:xfrm>
          <a:prstGeom prst="rect">
            <a:avLst/>
          </a:prstGeom>
          <a:noFill/>
          <a:ln>
            <a:noFill/>
          </a:ln>
        </p:spPr>
        <p:txBody>
          <a:bodyPr anchorCtr="0" anchor="t" bIns="0" lIns="0" spcFirstLastPara="1" rIns="0" wrap="square" tIns="0">
            <a:normAutofit fontScale="92500" lnSpcReduction="20000"/>
          </a:bodyPr>
          <a:lstStyle/>
          <a:p>
            <a:pPr indent="-381317" lvl="0" marL="457200" rtl="0" algn="l">
              <a:lnSpc>
                <a:spcPct val="115000"/>
              </a:lnSpc>
              <a:spcBef>
                <a:spcPts val="600"/>
              </a:spcBef>
              <a:spcAft>
                <a:spcPts val="0"/>
              </a:spcAft>
              <a:buSzPct val="144444"/>
              <a:buChar char="•"/>
            </a:pPr>
            <a:r>
              <a:rPr lang="en"/>
              <a:t>Evaluating machine learning models help us to answer the following questions:</a:t>
            </a:r>
            <a:endParaRPr/>
          </a:p>
          <a:p>
            <a:pPr indent="-434181" lvl="1" marL="914400" rtl="0" algn="l">
              <a:lnSpc>
                <a:spcPct val="115000"/>
              </a:lnSpc>
              <a:spcBef>
                <a:spcPts val="0"/>
              </a:spcBef>
              <a:spcAft>
                <a:spcPts val="0"/>
              </a:spcAft>
              <a:buSzPct val="250000"/>
              <a:buChar char="•"/>
            </a:pPr>
            <a:r>
              <a:rPr lang="en"/>
              <a:t>How well is my model doing? Is it a useful model?</a:t>
            </a:r>
            <a:endParaRPr/>
          </a:p>
          <a:p>
            <a:pPr indent="-434181" lvl="1" marL="914400" rtl="0" algn="l">
              <a:lnSpc>
                <a:spcPct val="115000"/>
              </a:lnSpc>
              <a:spcBef>
                <a:spcPts val="0"/>
              </a:spcBef>
              <a:spcAft>
                <a:spcPts val="0"/>
              </a:spcAft>
              <a:buSzPct val="250000"/>
              <a:buChar char="•"/>
            </a:pPr>
            <a:r>
              <a:rPr lang="en"/>
              <a:t>Will training my model on more data improve its performance?</a:t>
            </a:r>
            <a:endParaRPr/>
          </a:p>
          <a:p>
            <a:pPr indent="-434181" lvl="1" marL="914400" rtl="0" algn="l">
              <a:lnSpc>
                <a:spcPct val="115000"/>
              </a:lnSpc>
              <a:spcBef>
                <a:spcPts val="0"/>
              </a:spcBef>
              <a:spcAft>
                <a:spcPts val="0"/>
              </a:spcAft>
              <a:buSzPct val="250000"/>
              <a:buChar char="•"/>
            </a:pPr>
            <a:r>
              <a:rPr lang="en"/>
              <a:t>Do I need to include more features?</a:t>
            </a:r>
            <a:endParaRPr/>
          </a:p>
          <a:p>
            <a:pPr indent="-381317" lvl="0" marL="457200" rtl="0" algn="l">
              <a:lnSpc>
                <a:spcPct val="115000"/>
              </a:lnSpc>
              <a:spcBef>
                <a:spcPts val="600"/>
              </a:spcBef>
              <a:spcAft>
                <a:spcPts val="0"/>
              </a:spcAft>
              <a:buSzPct val="144444"/>
              <a:buChar char="•"/>
            </a:pPr>
            <a:r>
              <a:rPr lang="en"/>
              <a:t>So, do we see how our model did for every observation on our data set?</a:t>
            </a:r>
            <a:endParaRPr/>
          </a:p>
          <a:p>
            <a:pPr indent="-434181" lvl="1" marL="914400" rtl="0" algn="l">
              <a:lnSpc>
                <a:spcPct val="115000"/>
              </a:lnSpc>
              <a:spcBef>
                <a:spcPts val="0"/>
              </a:spcBef>
              <a:spcAft>
                <a:spcPts val="0"/>
              </a:spcAft>
              <a:buSzPct val="250000"/>
              <a:buChar char="•"/>
            </a:pPr>
            <a:r>
              <a:rPr lang="en"/>
              <a:t>No, we evaluate our model using a single number (metric).</a:t>
            </a:r>
            <a:endParaRPr/>
          </a:p>
          <a:p>
            <a:pPr indent="-381317" lvl="0" marL="457200" rtl="0" algn="l">
              <a:lnSpc>
                <a:spcPct val="115000"/>
              </a:lnSpc>
              <a:spcBef>
                <a:spcPts val="600"/>
              </a:spcBef>
              <a:spcAft>
                <a:spcPts val="0"/>
              </a:spcAft>
              <a:buSzPct val="144444"/>
              <a:buChar char="•"/>
            </a:pPr>
            <a:r>
              <a:rPr lang="en"/>
              <a:t>The most common metric used for regression is R</a:t>
            </a:r>
            <a:r>
              <a:rPr baseline="30000" lang="en"/>
              <a:t>2</a:t>
            </a:r>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4"/>
          <p:cNvSpPr txBox="1"/>
          <p:nvPr>
            <p:ph type="title"/>
          </p:nvPr>
        </p:nvSpPr>
        <p:spPr>
          <a:xfrm>
            <a:off x="580550" y="205975"/>
            <a:ext cx="82305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Importance of Evaluating Regression Models</a:t>
            </a:r>
            <a:endParaRPr/>
          </a:p>
        </p:txBody>
      </p:sp>
      <p:sp>
        <p:nvSpPr>
          <p:cNvPr id="673" name="Google Shape;673;p94"/>
          <p:cNvSpPr txBox="1"/>
          <p:nvPr>
            <p:ph idx="1" type="body"/>
          </p:nvPr>
        </p:nvSpPr>
        <p:spPr>
          <a:xfrm>
            <a:off x="580550" y="1352550"/>
            <a:ext cx="8230500" cy="3161700"/>
          </a:xfrm>
          <a:prstGeom prst="rect">
            <a:avLst/>
          </a:prstGeom>
        </p:spPr>
        <p:txBody>
          <a:bodyPr anchorCtr="0" anchor="t" bIns="34275" lIns="68575" spcFirstLastPara="1" rIns="68575" wrap="square" tIns="34275">
            <a:normAutofit/>
          </a:bodyPr>
          <a:lstStyle/>
          <a:p>
            <a:pPr indent="-317500" lvl="0" marL="457200" rtl="0" algn="l">
              <a:lnSpc>
                <a:spcPct val="150000"/>
              </a:lnSpc>
              <a:spcBef>
                <a:spcPts val="800"/>
              </a:spcBef>
              <a:spcAft>
                <a:spcPts val="0"/>
              </a:spcAft>
              <a:buSzPts val="1400"/>
              <a:buChar char="•"/>
            </a:pPr>
            <a:r>
              <a:rPr lang="en"/>
              <a:t>Evaluating regression models is crucial to ensure their accuracy and reliability.</a:t>
            </a:r>
            <a:endParaRPr/>
          </a:p>
          <a:p>
            <a:pPr indent="-317500" lvl="0" marL="457200" rtl="0" algn="l">
              <a:lnSpc>
                <a:spcPct val="150000"/>
              </a:lnSpc>
              <a:spcBef>
                <a:spcPts val="0"/>
              </a:spcBef>
              <a:spcAft>
                <a:spcPts val="0"/>
              </a:spcAft>
              <a:buSzPts val="1400"/>
              <a:buChar char="•"/>
            </a:pPr>
            <a:r>
              <a:rPr lang="en"/>
              <a:t>Proper evaluation helps in understanding how well the model fits the data and predicts future outcomes.</a:t>
            </a:r>
            <a:endParaRPr/>
          </a:p>
        </p:txBody>
      </p:sp>
      <p:sp>
        <p:nvSpPr>
          <p:cNvPr id="674" name="Google Shape;674;p94"/>
          <p:cNvSpPr txBox="1"/>
          <p:nvPr>
            <p:ph idx="12" type="sldNum"/>
          </p:nvPr>
        </p:nvSpPr>
        <p:spPr>
          <a:xfrm>
            <a:off x="8610600" y="6356350"/>
            <a:ext cx="2743200" cy="365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675" name="Google Shape;675;p94"/>
          <p:cNvSpPr txBox="1"/>
          <p:nvPr/>
        </p:nvSpPr>
        <p:spPr>
          <a:xfrm>
            <a:off x="1374300" y="3691175"/>
            <a:ext cx="6095100" cy="646200"/>
          </a:xfrm>
          <a:prstGeom prst="rect">
            <a:avLst/>
          </a:prstGeom>
          <a:noFill/>
          <a:ln>
            <a:noFill/>
          </a:ln>
        </p:spPr>
        <p:txBody>
          <a:bodyPr anchorCtr="0" anchor="t" bIns="91425" lIns="91425" spcFirstLastPara="1" rIns="91425" wrap="square" tIns="91425">
            <a:noAutofit/>
          </a:bodyPr>
          <a:lstStyle/>
          <a:p>
            <a:pPr indent="0" lvl="0" marL="0" rtl="1" algn="ctr">
              <a:spcBef>
                <a:spcPts val="0"/>
              </a:spcBef>
              <a:spcAft>
                <a:spcPts val="0"/>
              </a:spcAft>
              <a:buNone/>
            </a:pPr>
            <a:r>
              <a:rPr b="1" lang="en" sz="1800">
                <a:solidFill>
                  <a:schemeClr val="dk2"/>
                </a:solidFill>
              </a:rPr>
              <a:t>على أي </a:t>
            </a:r>
            <a:r>
              <a:rPr b="1" lang="en" sz="1800">
                <a:solidFill>
                  <a:schemeClr val="dk2"/>
                </a:solidFill>
              </a:rPr>
              <a:t>أساس</a:t>
            </a:r>
            <a:r>
              <a:rPr b="1" lang="en" sz="1800">
                <a:solidFill>
                  <a:schemeClr val="dk2"/>
                </a:solidFill>
              </a:rPr>
              <a:t> بختار مقياس التقييم ؟ الداتا labeled or not </a:t>
            </a:r>
            <a:endParaRPr b="1" sz="1800">
              <a:solidFill>
                <a:schemeClr val="dk2"/>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MSE,MAE,RMES &gt; كل ما كانت قيمتها اصغر، أفضل دقة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3"/>
          <p:cNvPicPr preferRelativeResize="0"/>
          <p:nvPr/>
        </p:nvPicPr>
        <p:blipFill>
          <a:blip r:embed="rId3">
            <a:alphaModFix/>
          </a:blip>
          <a:stretch>
            <a:fillRect/>
          </a:stretch>
        </p:blipFill>
        <p:spPr>
          <a:xfrm>
            <a:off x="634600" y="152400"/>
            <a:ext cx="6873558" cy="48387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6"/>
          <p:cNvSpPr txBox="1"/>
          <p:nvPr>
            <p:ph type="ctrTitle"/>
          </p:nvPr>
        </p:nvSpPr>
        <p:spPr>
          <a:xfrm>
            <a:off x="298874" y="210435"/>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500"/>
              <a:t> </a:t>
            </a:r>
            <a:r>
              <a:rPr lang="en" sz="2900"/>
              <a:t>(R</a:t>
            </a:r>
            <a:r>
              <a:rPr baseline="30000" lang="en" sz="2900"/>
              <a:t>2</a:t>
            </a:r>
            <a:r>
              <a:rPr lang="en" sz="2900"/>
              <a:t>)</a:t>
            </a:r>
            <a:r>
              <a:rPr lang="en" sz="1800"/>
              <a:t> </a:t>
            </a:r>
            <a:r>
              <a:rPr lang="en" sz="2400"/>
              <a:t>Coefficient of Determination</a:t>
            </a:r>
            <a:endParaRPr sz="2400"/>
          </a:p>
        </p:txBody>
      </p:sp>
      <p:pic>
        <p:nvPicPr>
          <p:cNvPr id="686" name="Google Shape;686;p96"/>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687" name="Google Shape;687;p96"/>
          <p:cNvSpPr txBox="1"/>
          <p:nvPr/>
        </p:nvSpPr>
        <p:spPr>
          <a:xfrm>
            <a:off x="248137" y="852613"/>
            <a:ext cx="8740200" cy="4402200"/>
          </a:xfrm>
          <a:prstGeom prst="rect">
            <a:avLst/>
          </a:prstGeom>
          <a:noFill/>
          <a:ln>
            <a:noFill/>
          </a:ln>
        </p:spPr>
        <p:txBody>
          <a:bodyPr anchorCtr="0" anchor="t" bIns="45700" lIns="91425" spcFirstLastPara="1" rIns="91425" wrap="square" tIns="45700">
            <a:spAutoFit/>
          </a:bodyPr>
          <a:lstStyle/>
          <a:p>
            <a:pPr indent="-247650" lvl="0" marL="215900" marR="0" rtl="0" algn="l">
              <a:lnSpc>
                <a:spcPct val="150000"/>
              </a:lnSpc>
              <a:spcBef>
                <a:spcPts val="0"/>
              </a:spcBef>
              <a:spcAft>
                <a:spcPts val="0"/>
              </a:spcAft>
              <a:buClr>
                <a:srgbClr val="0D0D0D"/>
              </a:buClr>
              <a:buSzPts val="2300"/>
              <a:buFont typeface="Arial"/>
              <a:buChar char="•"/>
            </a:pPr>
            <a:r>
              <a:rPr lang="en" sz="2300">
                <a:solidFill>
                  <a:srgbClr val="0D0D0D"/>
                </a:solidFill>
                <a:highlight>
                  <a:schemeClr val="lt1"/>
                </a:highlight>
                <a:latin typeface="Lato"/>
                <a:ea typeface="Lato"/>
                <a:cs typeface="Lato"/>
                <a:sym typeface="Lato"/>
              </a:rPr>
              <a:t>Definition: Measures the proportion of the variance in the dependent variable that is predictable from the independent variables</a:t>
            </a:r>
            <a:endParaRPr sz="2300">
              <a:solidFill>
                <a:srgbClr val="0D0D0D"/>
              </a:solidFill>
              <a:highlight>
                <a:schemeClr val="lt1"/>
              </a:highlight>
              <a:latin typeface="Lato"/>
              <a:ea typeface="Lato"/>
              <a:cs typeface="Lato"/>
              <a:sym typeface="Lato"/>
            </a:endParaRPr>
          </a:p>
          <a:p>
            <a:pPr indent="0" lvl="0" marL="457200" marR="0" rtl="0" algn="l">
              <a:lnSpc>
                <a:spcPct val="150000"/>
              </a:lnSpc>
              <a:spcBef>
                <a:spcPts val="0"/>
              </a:spcBef>
              <a:spcAft>
                <a:spcPts val="0"/>
              </a:spcAft>
              <a:buNone/>
            </a:pPr>
            <a:r>
              <a:t/>
            </a:r>
            <a:endParaRPr sz="2300">
              <a:solidFill>
                <a:srgbClr val="0D0D0D"/>
              </a:solidFill>
              <a:highlight>
                <a:schemeClr val="lt1"/>
              </a:highlight>
              <a:latin typeface="Lato"/>
              <a:ea typeface="Lato"/>
              <a:cs typeface="Lato"/>
              <a:sym typeface="Lato"/>
            </a:endParaRPr>
          </a:p>
          <a:p>
            <a:pPr indent="0" lvl="0" marL="457200" marR="0" rtl="0" algn="l">
              <a:lnSpc>
                <a:spcPct val="150000"/>
              </a:lnSpc>
              <a:spcBef>
                <a:spcPts val="0"/>
              </a:spcBef>
              <a:spcAft>
                <a:spcPts val="0"/>
              </a:spcAft>
              <a:buNone/>
            </a:pPr>
            <a:r>
              <a:t/>
            </a:r>
            <a:endParaRPr sz="2300">
              <a:solidFill>
                <a:srgbClr val="0D0D0D"/>
              </a:solidFill>
              <a:highlight>
                <a:schemeClr val="lt1"/>
              </a:highlight>
              <a:latin typeface="Lato"/>
              <a:ea typeface="Lato"/>
              <a:cs typeface="Lato"/>
              <a:sym typeface="Lato"/>
            </a:endParaRPr>
          </a:p>
          <a:p>
            <a:pPr indent="-374650" lvl="0" marL="457200" rtl="0" algn="l">
              <a:lnSpc>
                <a:spcPct val="150000"/>
              </a:lnSpc>
              <a:spcBef>
                <a:spcPts val="0"/>
              </a:spcBef>
              <a:spcAft>
                <a:spcPts val="0"/>
              </a:spcAft>
              <a:buClr>
                <a:srgbClr val="0D0D0D"/>
              </a:buClr>
              <a:buSzPts val="2300"/>
              <a:buFont typeface="Lato"/>
              <a:buChar char="•"/>
            </a:pPr>
            <a:r>
              <a:rPr lang="en" sz="2900">
                <a:solidFill>
                  <a:srgbClr val="0D0D0D"/>
                </a:solidFill>
                <a:highlight>
                  <a:schemeClr val="lt1"/>
                </a:highlight>
                <a:latin typeface="Lexend Deca"/>
                <a:ea typeface="Lexend Deca"/>
                <a:cs typeface="Lexend Deca"/>
                <a:sym typeface="Lexend Deca"/>
              </a:rPr>
              <a:t>R</a:t>
            </a:r>
            <a:r>
              <a:rPr baseline="30000" lang="en" sz="2900">
                <a:solidFill>
                  <a:srgbClr val="0D0D0D"/>
                </a:solidFill>
                <a:highlight>
                  <a:schemeClr val="lt1"/>
                </a:highlight>
                <a:latin typeface="Lexend Deca"/>
                <a:ea typeface="Lexend Deca"/>
                <a:cs typeface="Lexend Deca"/>
                <a:sym typeface="Lexend Deca"/>
              </a:rPr>
              <a:t>2</a:t>
            </a:r>
            <a:r>
              <a:rPr lang="en" sz="2300">
                <a:solidFill>
                  <a:srgbClr val="0D0D0D"/>
                </a:solidFill>
                <a:highlight>
                  <a:schemeClr val="lt1"/>
                </a:highlight>
                <a:latin typeface="Lato"/>
                <a:ea typeface="Lato"/>
                <a:cs typeface="Lato"/>
                <a:sym typeface="Lato"/>
              </a:rPr>
              <a:t> ranges from 0 to 1</a:t>
            </a:r>
            <a:endParaRPr sz="2300">
              <a:solidFill>
                <a:srgbClr val="0D0D0D"/>
              </a:solidFill>
              <a:highlight>
                <a:schemeClr val="lt1"/>
              </a:highlight>
              <a:latin typeface="Lato"/>
              <a:ea typeface="Lato"/>
              <a:cs typeface="Lato"/>
              <a:sym typeface="Lato"/>
            </a:endParaRPr>
          </a:p>
          <a:p>
            <a:pPr indent="-374650" lvl="0" marL="457200" rtl="0" algn="l">
              <a:lnSpc>
                <a:spcPct val="150000"/>
              </a:lnSpc>
              <a:spcBef>
                <a:spcPts val="0"/>
              </a:spcBef>
              <a:spcAft>
                <a:spcPts val="0"/>
              </a:spcAft>
              <a:buClr>
                <a:srgbClr val="0D0D0D"/>
              </a:buClr>
              <a:buSzPts val="2300"/>
              <a:buFont typeface="Lato"/>
              <a:buChar char="•"/>
            </a:pPr>
            <a:r>
              <a:rPr b="1" lang="en" sz="2200">
                <a:solidFill>
                  <a:srgbClr val="0D0D0D"/>
                </a:solidFill>
                <a:highlight>
                  <a:schemeClr val="lt1"/>
                </a:highlight>
                <a:latin typeface="Lato"/>
                <a:ea typeface="Lato"/>
                <a:cs typeface="Lato"/>
                <a:sym typeface="Lato"/>
              </a:rPr>
              <a:t>Example:</a:t>
            </a:r>
            <a:r>
              <a:rPr lang="en" sz="2200">
                <a:solidFill>
                  <a:srgbClr val="0D0D0D"/>
                </a:solidFill>
                <a:highlight>
                  <a:schemeClr val="lt1"/>
                </a:highlight>
                <a:latin typeface="Lato"/>
                <a:ea typeface="Lato"/>
                <a:cs typeface="Lato"/>
                <a:sym typeface="Lato"/>
              </a:rPr>
              <a:t>  </a:t>
            </a:r>
            <a:r>
              <a:rPr lang="en" sz="2800">
                <a:solidFill>
                  <a:srgbClr val="0D0D0D"/>
                </a:solidFill>
                <a:highlight>
                  <a:schemeClr val="lt1"/>
                </a:highlight>
                <a:latin typeface="Lexend Deca"/>
                <a:ea typeface="Lexend Deca"/>
                <a:cs typeface="Lexend Deca"/>
                <a:sym typeface="Lexend Deca"/>
              </a:rPr>
              <a:t>R</a:t>
            </a:r>
            <a:r>
              <a:rPr baseline="30000" lang="en" sz="2800">
                <a:solidFill>
                  <a:srgbClr val="0D0D0D"/>
                </a:solidFill>
                <a:highlight>
                  <a:schemeClr val="lt1"/>
                </a:highlight>
                <a:latin typeface="Lexend Deca"/>
                <a:ea typeface="Lexend Deca"/>
                <a:cs typeface="Lexend Deca"/>
                <a:sym typeface="Lexend Deca"/>
              </a:rPr>
              <a:t>2</a:t>
            </a:r>
            <a:r>
              <a:rPr lang="en" sz="2200">
                <a:solidFill>
                  <a:srgbClr val="0D0D0D"/>
                </a:solidFill>
                <a:highlight>
                  <a:schemeClr val="lt1"/>
                </a:highlight>
                <a:latin typeface="Lato"/>
                <a:ea typeface="Lato"/>
                <a:cs typeface="Lato"/>
                <a:sym typeface="Lato"/>
              </a:rPr>
              <a:t>= 0.85 means 85% of the variance is explained by the model</a:t>
            </a:r>
            <a:endParaRPr sz="2200">
              <a:solidFill>
                <a:srgbClr val="0D0D0D"/>
              </a:solidFill>
              <a:highlight>
                <a:schemeClr val="lt1"/>
              </a:highlight>
              <a:latin typeface="Lato"/>
              <a:ea typeface="Lato"/>
              <a:cs typeface="Lato"/>
              <a:sym typeface="Lato"/>
            </a:endParaRPr>
          </a:p>
        </p:txBody>
      </p:sp>
      <p:pic>
        <p:nvPicPr>
          <p:cNvPr id="688" name="Google Shape;688;p96"/>
          <p:cNvPicPr preferRelativeResize="0"/>
          <p:nvPr/>
        </p:nvPicPr>
        <p:blipFill>
          <a:blip r:embed="rId4">
            <a:alphaModFix/>
          </a:blip>
          <a:stretch>
            <a:fillRect/>
          </a:stretch>
        </p:blipFill>
        <p:spPr>
          <a:xfrm>
            <a:off x="796300" y="2466223"/>
            <a:ext cx="4926400" cy="8458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7"/>
          <p:cNvSpPr txBox="1"/>
          <p:nvPr>
            <p:ph idx="4294967295" type="ctrTitle"/>
          </p:nvPr>
        </p:nvSpPr>
        <p:spPr>
          <a:xfrm>
            <a:off x="298874" y="210435"/>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500"/>
              <a:t> </a:t>
            </a:r>
            <a:r>
              <a:rPr lang="en" sz="2900"/>
              <a:t>(R</a:t>
            </a:r>
            <a:r>
              <a:rPr baseline="30000" lang="en" sz="2900"/>
              <a:t>2</a:t>
            </a:r>
            <a:r>
              <a:rPr lang="en" sz="2900"/>
              <a:t>)</a:t>
            </a:r>
            <a:r>
              <a:rPr lang="en" sz="1800"/>
              <a:t> </a:t>
            </a:r>
            <a:r>
              <a:rPr lang="en" sz="2400"/>
              <a:t>Coefficient of Determination</a:t>
            </a:r>
            <a:endParaRPr sz="2400"/>
          </a:p>
        </p:txBody>
      </p:sp>
      <p:pic>
        <p:nvPicPr>
          <p:cNvPr id="694" name="Google Shape;694;p97"/>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695" name="Google Shape;695;p97"/>
          <p:cNvSpPr txBox="1"/>
          <p:nvPr/>
        </p:nvSpPr>
        <p:spPr>
          <a:xfrm>
            <a:off x="0" y="802900"/>
            <a:ext cx="8740200" cy="4163700"/>
          </a:xfrm>
          <a:prstGeom prst="rect">
            <a:avLst/>
          </a:prstGeom>
          <a:noFill/>
          <a:ln>
            <a:noFill/>
          </a:ln>
        </p:spPr>
        <p:txBody>
          <a:bodyPr anchorCtr="0" anchor="t" bIns="45700" lIns="91425" spcFirstLastPara="1" rIns="91425" wrap="square" tIns="45700">
            <a:spAutoFit/>
          </a:bodyPr>
          <a:lstStyle/>
          <a:p>
            <a:pPr indent="-247650" lvl="0" marL="215900" marR="0" rtl="0" algn="l">
              <a:lnSpc>
                <a:spcPct val="150000"/>
              </a:lnSpc>
              <a:spcBef>
                <a:spcPts val="0"/>
              </a:spcBef>
              <a:spcAft>
                <a:spcPts val="0"/>
              </a:spcAft>
              <a:buClr>
                <a:srgbClr val="0D0D0D"/>
              </a:buClr>
              <a:buSzPts val="2300"/>
              <a:buFont typeface="Arial"/>
              <a:buChar char="•"/>
            </a:pPr>
            <a:r>
              <a:rPr b="0" i="0" lang="en" sz="2300" u="none" cap="none" strike="noStrike">
                <a:solidFill>
                  <a:srgbClr val="0D0D0D"/>
                </a:solidFill>
                <a:highlight>
                  <a:schemeClr val="lt1"/>
                </a:highlight>
                <a:latin typeface="Lato"/>
                <a:ea typeface="Lato"/>
                <a:cs typeface="Lato"/>
                <a:sym typeface="Lato"/>
              </a:rPr>
              <a:t>R</a:t>
            </a:r>
            <a:r>
              <a:rPr b="0" baseline="30000" i="0" lang="en" sz="2300" u="none" cap="none" strike="noStrike">
                <a:solidFill>
                  <a:srgbClr val="0D0D0D"/>
                </a:solidFill>
                <a:highlight>
                  <a:schemeClr val="lt1"/>
                </a:highlight>
                <a:latin typeface="Lato"/>
                <a:ea typeface="Lato"/>
                <a:cs typeface="Lato"/>
                <a:sym typeface="Lato"/>
              </a:rPr>
              <a:t>2</a:t>
            </a:r>
            <a:r>
              <a:rPr b="0" i="0" lang="en" sz="2300" u="none" cap="none" strike="noStrike">
                <a:solidFill>
                  <a:srgbClr val="0D0D0D"/>
                </a:solidFill>
                <a:highlight>
                  <a:schemeClr val="lt1"/>
                </a:highlight>
                <a:latin typeface="Lato"/>
                <a:ea typeface="Lato"/>
                <a:cs typeface="Lato"/>
                <a:sym typeface="Lato"/>
              </a:rPr>
              <a:t> squared calculates how much regression line is better than a mean line.</a:t>
            </a:r>
            <a:endParaRPr sz="1900">
              <a:solidFill>
                <a:srgbClr val="0D0D0D"/>
              </a:solidFill>
              <a:highlight>
                <a:schemeClr val="lt1"/>
              </a:highlight>
            </a:endParaRPr>
          </a:p>
          <a:p>
            <a:pPr indent="-247650" lvl="0" marL="215900" marR="0" rtl="0" algn="l">
              <a:lnSpc>
                <a:spcPct val="150000"/>
              </a:lnSpc>
              <a:spcBef>
                <a:spcPts val="0"/>
              </a:spcBef>
              <a:spcAft>
                <a:spcPts val="0"/>
              </a:spcAft>
              <a:buClr>
                <a:srgbClr val="0D0D0D"/>
              </a:buClr>
              <a:buSzPts val="2300"/>
              <a:buFont typeface="Arial"/>
              <a:buChar char="•"/>
            </a:pPr>
            <a:r>
              <a:rPr b="0" i="0" lang="en" sz="2300" u="none" cap="none" strike="noStrike">
                <a:solidFill>
                  <a:srgbClr val="0D0D0D"/>
                </a:solidFill>
                <a:highlight>
                  <a:schemeClr val="lt1"/>
                </a:highlight>
                <a:latin typeface="Lato"/>
                <a:ea typeface="Lato"/>
                <a:cs typeface="Lato"/>
                <a:sym typeface="Lato"/>
              </a:rPr>
              <a:t>R-Squared is called coefficient of determination where it is commonly between 0 and 1 and as the value approaches 1 more, this gives intuition that the model representation</a:t>
            </a:r>
            <a:endParaRPr sz="1900">
              <a:solidFill>
                <a:srgbClr val="0D0D0D"/>
              </a:solidFill>
              <a:highlight>
                <a:schemeClr val="lt1"/>
              </a:highlight>
            </a:endParaRPr>
          </a:p>
          <a:p>
            <a:pPr indent="-247650" lvl="0" marL="215900" marR="0" rtl="0" algn="l">
              <a:lnSpc>
                <a:spcPct val="150000"/>
              </a:lnSpc>
              <a:spcBef>
                <a:spcPts val="0"/>
              </a:spcBef>
              <a:spcAft>
                <a:spcPts val="0"/>
              </a:spcAft>
              <a:buClr>
                <a:srgbClr val="0D0D0D"/>
              </a:buClr>
              <a:buSzPts val="2300"/>
              <a:buFont typeface="Arial"/>
              <a:buChar char="•"/>
            </a:pPr>
            <a:r>
              <a:rPr b="0" i="0" lang="en" sz="2300" u="none" cap="none" strike="noStrike">
                <a:solidFill>
                  <a:srgbClr val="0D0D0D"/>
                </a:solidFill>
                <a:highlight>
                  <a:schemeClr val="lt1"/>
                </a:highlight>
                <a:latin typeface="Lato"/>
                <a:ea typeface="Lato"/>
                <a:cs typeface="Lato"/>
                <a:sym typeface="Lato"/>
              </a:rPr>
              <a:t>is closer to the data.</a:t>
            </a:r>
            <a:endParaRPr sz="1900">
              <a:solidFill>
                <a:srgbClr val="0D0D0D"/>
              </a:solidFill>
              <a:highlight>
                <a:schemeClr val="lt1"/>
              </a:highlight>
            </a:endParaRPr>
          </a:p>
          <a:p>
            <a:pPr indent="-247650" lvl="0" marL="215900" marR="0" rtl="0" algn="l">
              <a:lnSpc>
                <a:spcPct val="150000"/>
              </a:lnSpc>
              <a:spcBef>
                <a:spcPts val="0"/>
              </a:spcBef>
              <a:spcAft>
                <a:spcPts val="0"/>
              </a:spcAft>
              <a:buClr>
                <a:srgbClr val="0D0D0D"/>
              </a:buClr>
              <a:buSzPts val="2300"/>
              <a:buFont typeface="Arial"/>
              <a:buChar char="•"/>
            </a:pPr>
            <a:r>
              <a:rPr b="0" i="0" lang="en" sz="2300" u="none" cap="none" strike="noStrike">
                <a:solidFill>
                  <a:srgbClr val="0D0D0D"/>
                </a:solidFill>
                <a:highlight>
                  <a:schemeClr val="lt1"/>
                </a:highlight>
                <a:latin typeface="Lato"/>
                <a:ea typeface="Lato"/>
                <a:cs typeface="Lato"/>
                <a:sym typeface="Lato"/>
              </a:rPr>
              <a:t>So, with help of R squared we have a baseline model to compare a model.</a:t>
            </a:r>
            <a:endParaRPr b="0" i="0" sz="2300" u="none" cap="none" strike="noStrike">
              <a:solidFill>
                <a:srgbClr val="0D0D0D"/>
              </a:solidFill>
              <a:highlight>
                <a:schemeClr val="lt1"/>
              </a:highlight>
              <a:latin typeface="Arial"/>
              <a:ea typeface="Arial"/>
              <a:cs typeface="Arial"/>
              <a:sym typeface="Arial"/>
            </a:endParaRPr>
          </a:p>
        </p:txBody>
      </p:sp>
      <p:sp>
        <p:nvSpPr>
          <p:cNvPr id="696" name="Google Shape;696;p97"/>
          <p:cNvSpPr txBox="1"/>
          <p:nvPr>
            <p:ph idx="12" type="sldNum"/>
          </p:nvPr>
        </p:nvSpPr>
        <p:spPr>
          <a:xfrm>
            <a:off x="8610600" y="6356350"/>
            <a:ext cx="2743200" cy="365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8"/>
          <p:cNvSpPr txBox="1"/>
          <p:nvPr>
            <p:ph type="ctrTitle"/>
          </p:nvPr>
        </p:nvSpPr>
        <p:spPr>
          <a:xfrm>
            <a:off x="201899" y="329710"/>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2400"/>
              <a:t>When to Use</a:t>
            </a:r>
            <a:r>
              <a:rPr lang="en" sz="3500"/>
              <a:t> </a:t>
            </a:r>
            <a:r>
              <a:rPr lang="en" sz="2900"/>
              <a:t>(R</a:t>
            </a:r>
            <a:r>
              <a:rPr baseline="30000" lang="en" sz="2900"/>
              <a:t>2</a:t>
            </a:r>
            <a:r>
              <a:rPr lang="en" sz="2900"/>
              <a:t>)</a:t>
            </a:r>
            <a:r>
              <a:rPr lang="en" sz="1800"/>
              <a:t> </a:t>
            </a:r>
            <a:r>
              <a:rPr lang="en" sz="2400"/>
              <a:t> </a:t>
            </a:r>
            <a:endParaRPr sz="2400"/>
          </a:p>
        </p:txBody>
      </p:sp>
      <p:pic>
        <p:nvPicPr>
          <p:cNvPr id="702" name="Google Shape;702;p98"/>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03" name="Google Shape;703;p98"/>
          <p:cNvSpPr txBox="1"/>
          <p:nvPr/>
        </p:nvSpPr>
        <p:spPr>
          <a:xfrm>
            <a:off x="67175" y="1042844"/>
            <a:ext cx="8740200" cy="1508400"/>
          </a:xfrm>
          <a:prstGeom prst="rect">
            <a:avLst/>
          </a:prstGeom>
          <a:noFill/>
          <a:ln>
            <a:noFill/>
          </a:ln>
        </p:spPr>
        <p:txBody>
          <a:bodyPr anchorCtr="0" anchor="t" bIns="45700" lIns="91425" spcFirstLastPara="1" rIns="91425" wrap="square" tIns="45700">
            <a:spAutoFit/>
          </a:bodyPr>
          <a:lstStyle/>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Suitable for simple linear regression</a:t>
            </a:r>
            <a:endParaRPr sz="2300">
              <a:solidFill>
                <a:schemeClr val="dk1"/>
              </a:solidFill>
              <a:latin typeface="Lato"/>
              <a:ea typeface="Lato"/>
              <a:cs typeface="Lato"/>
              <a:sym typeface="Lato"/>
            </a:endParaRPr>
          </a:p>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Initial model evaluation</a:t>
            </a:r>
            <a:endParaRPr sz="2300">
              <a:solidFill>
                <a:schemeClr val="dk1"/>
              </a:solidFill>
              <a:latin typeface="Lato"/>
              <a:ea typeface="Lato"/>
              <a:cs typeface="Lato"/>
              <a:sym typeface="Lato"/>
            </a:endParaRPr>
          </a:p>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Quick assessment of model performance</a:t>
            </a:r>
            <a:endParaRPr sz="2300">
              <a:solidFill>
                <a:schemeClr val="dk1"/>
              </a:solidFill>
              <a:latin typeface="Lato"/>
              <a:ea typeface="Lato"/>
              <a:cs typeface="Lato"/>
              <a:sym typeface="Lato"/>
            </a:endParaRPr>
          </a:p>
        </p:txBody>
      </p:sp>
      <p:sp>
        <p:nvSpPr>
          <p:cNvPr id="704" name="Google Shape;704;p98"/>
          <p:cNvSpPr txBox="1"/>
          <p:nvPr/>
        </p:nvSpPr>
        <p:spPr>
          <a:xfrm>
            <a:off x="0" y="2793906"/>
            <a:ext cx="8740200" cy="165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chemeClr val="dk1"/>
                </a:solidFill>
                <a:latin typeface="Lexend Deca"/>
                <a:ea typeface="Lexend Deca"/>
                <a:cs typeface="Lexend Deca"/>
                <a:sym typeface="Lexend Deca"/>
              </a:rPr>
              <a:t>Limitations of </a:t>
            </a:r>
            <a:r>
              <a:rPr lang="en" sz="1400">
                <a:solidFill>
                  <a:schemeClr val="dk1"/>
                </a:solidFill>
              </a:rPr>
              <a:t> </a:t>
            </a:r>
            <a:br>
              <a:rPr lang="en" sz="1400">
                <a:solidFill>
                  <a:schemeClr val="dk1"/>
                </a:solidFill>
              </a:rPr>
            </a:br>
            <a:endParaRPr sz="1400">
              <a:solidFill>
                <a:schemeClr val="dk1"/>
              </a:solidFill>
            </a:endParaRPr>
          </a:p>
          <a:p>
            <a:pPr indent="-374650" lvl="0" marL="457200" marR="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Can be misleading with multiple predictors</a:t>
            </a:r>
            <a:endParaRPr sz="2300">
              <a:solidFill>
                <a:schemeClr val="dk1"/>
              </a:solidFill>
              <a:latin typeface="Lato"/>
              <a:ea typeface="Lato"/>
              <a:cs typeface="Lato"/>
              <a:sym typeface="Lato"/>
            </a:endParaRPr>
          </a:p>
          <a:p>
            <a:pPr indent="-374650" lvl="0" marL="457200" marR="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Does not account for model complexity or overfitting</a:t>
            </a:r>
            <a:endParaRPr sz="1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9"/>
          <p:cNvSpPr txBox="1"/>
          <p:nvPr>
            <p:ph type="ctrTitle"/>
          </p:nvPr>
        </p:nvSpPr>
        <p:spPr>
          <a:xfrm>
            <a:off x="201858" y="155344"/>
            <a:ext cx="8740200" cy="425700"/>
          </a:xfrm>
          <a:prstGeom prst="rect">
            <a:avLst/>
          </a:prstGeom>
          <a:noFill/>
          <a:ln>
            <a:noFill/>
          </a:ln>
        </p:spPr>
        <p:txBody>
          <a:bodyPr anchorCtr="0" anchor="b" bIns="0" lIns="0" spcFirstLastPara="1" rIns="0" wrap="square" tIns="0">
            <a:noAutofit/>
          </a:bodyPr>
          <a:lstStyle/>
          <a:p>
            <a:pPr indent="-342900" lvl="0" marL="342900" rtl="0" algn="l">
              <a:lnSpc>
                <a:spcPct val="100000"/>
              </a:lnSpc>
              <a:spcBef>
                <a:spcPts val="0"/>
              </a:spcBef>
              <a:spcAft>
                <a:spcPts val="0"/>
              </a:spcAft>
              <a:buSzPts val="3600"/>
              <a:buNone/>
            </a:pPr>
            <a:r>
              <a:rPr lang="en" sz="2400"/>
              <a:t>Evaluating Model Performance </a:t>
            </a:r>
            <a:r>
              <a:rPr lang="en" sz="1800"/>
              <a:t>(R</a:t>
            </a:r>
            <a:r>
              <a:rPr baseline="30000" lang="en" sz="1800"/>
              <a:t>2</a:t>
            </a:r>
            <a:r>
              <a:rPr lang="en" sz="1800"/>
              <a:t>)</a:t>
            </a:r>
            <a:endParaRPr sz="2400"/>
          </a:p>
        </p:txBody>
      </p:sp>
      <p:pic>
        <p:nvPicPr>
          <p:cNvPr id="710" name="Google Shape;710;p99"/>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pic>
        <p:nvPicPr>
          <p:cNvPr id="711" name="Google Shape;711;p99"/>
          <p:cNvPicPr preferRelativeResize="0"/>
          <p:nvPr/>
        </p:nvPicPr>
        <p:blipFill rotWithShape="1">
          <a:blip r:embed="rId4">
            <a:alphaModFix/>
          </a:blip>
          <a:srcRect b="0" l="0" r="0" t="0"/>
          <a:stretch/>
        </p:blipFill>
        <p:spPr>
          <a:xfrm>
            <a:off x="586174" y="900810"/>
            <a:ext cx="6931821" cy="38991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0"/>
          <p:cNvSpPr txBox="1"/>
          <p:nvPr>
            <p:ph type="ctrTitle"/>
          </p:nvPr>
        </p:nvSpPr>
        <p:spPr>
          <a:xfrm>
            <a:off x="298874" y="210435"/>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500"/>
              <a:t> </a:t>
            </a:r>
            <a:r>
              <a:rPr lang="en" sz="2900"/>
              <a:t>adjusted R</a:t>
            </a:r>
            <a:r>
              <a:rPr baseline="30000" lang="en" sz="2900"/>
              <a:t>2</a:t>
            </a:r>
            <a:endParaRPr sz="2400"/>
          </a:p>
        </p:txBody>
      </p:sp>
      <p:pic>
        <p:nvPicPr>
          <p:cNvPr id="717" name="Google Shape;717;p100"/>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18" name="Google Shape;718;p100"/>
          <p:cNvSpPr txBox="1"/>
          <p:nvPr/>
        </p:nvSpPr>
        <p:spPr>
          <a:xfrm>
            <a:off x="57150" y="1034356"/>
            <a:ext cx="8740200" cy="3378600"/>
          </a:xfrm>
          <a:prstGeom prst="rect">
            <a:avLst/>
          </a:prstGeom>
          <a:noFill/>
          <a:ln>
            <a:noFill/>
          </a:ln>
        </p:spPr>
        <p:txBody>
          <a:bodyPr anchorCtr="0" anchor="t" bIns="45700" lIns="91425" spcFirstLastPara="1" rIns="91425" wrap="square" tIns="45700">
            <a:spAutoFit/>
          </a:bodyPr>
          <a:lstStyle/>
          <a:p>
            <a:pPr indent="-374650" lvl="0" marL="457200" rtl="0" algn="l">
              <a:lnSpc>
                <a:spcPct val="150000"/>
              </a:lnSpc>
              <a:spcBef>
                <a:spcPts val="0"/>
              </a:spcBef>
              <a:spcAft>
                <a:spcPts val="0"/>
              </a:spcAft>
              <a:buClr>
                <a:srgbClr val="0D0D0D"/>
              </a:buClr>
              <a:buSzPts val="2300"/>
              <a:buChar char="•"/>
            </a:pPr>
            <a:r>
              <a:rPr lang="en" sz="2300">
                <a:solidFill>
                  <a:srgbClr val="0D0D0D"/>
                </a:solidFill>
                <a:highlight>
                  <a:schemeClr val="lt1"/>
                </a:highlight>
                <a:latin typeface="Lato"/>
                <a:ea typeface="Lato"/>
                <a:cs typeface="Lato"/>
                <a:sym typeface="Lato"/>
              </a:rPr>
              <a:t>Definition: Adjusts the </a:t>
            </a:r>
            <a:r>
              <a:rPr lang="en" sz="2900">
                <a:solidFill>
                  <a:srgbClr val="0D0D0D"/>
                </a:solidFill>
                <a:highlight>
                  <a:schemeClr val="lt1"/>
                </a:highlight>
                <a:latin typeface="Lexend Deca"/>
                <a:ea typeface="Lexend Deca"/>
                <a:cs typeface="Lexend Deca"/>
                <a:sym typeface="Lexend Deca"/>
              </a:rPr>
              <a:t>R</a:t>
            </a:r>
            <a:r>
              <a:rPr baseline="30000" lang="en" sz="2900">
                <a:solidFill>
                  <a:srgbClr val="0D0D0D"/>
                </a:solidFill>
                <a:highlight>
                  <a:schemeClr val="lt1"/>
                </a:highlight>
                <a:latin typeface="Lexend Deca"/>
                <a:ea typeface="Lexend Deca"/>
                <a:cs typeface="Lexend Deca"/>
                <a:sym typeface="Lexend Deca"/>
              </a:rPr>
              <a:t>2</a:t>
            </a:r>
            <a:r>
              <a:rPr lang="en" sz="2300">
                <a:solidFill>
                  <a:srgbClr val="0D0D0D"/>
                </a:solidFill>
                <a:highlight>
                  <a:schemeClr val="lt1"/>
                </a:highlight>
                <a:latin typeface="Lato"/>
                <a:ea typeface="Lato"/>
                <a:cs typeface="Lato"/>
                <a:sym typeface="Lato"/>
              </a:rPr>
              <a:t> value based on the number of predictors in the model</a:t>
            </a:r>
            <a:endParaRPr sz="2300">
              <a:solidFill>
                <a:srgbClr val="0D0D0D"/>
              </a:solidFill>
              <a:highlight>
                <a:schemeClr val="lt1"/>
              </a:highlight>
              <a:latin typeface="Lato"/>
              <a:ea typeface="Lato"/>
              <a:cs typeface="Lato"/>
              <a:sym typeface="Lato"/>
            </a:endParaRPr>
          </a:p>
          <a:p>
            <a:pPr indent="0" lvl="0" marL="457200" marR="0" rtl="0" algn="l">
              <a:lnSpc>
                <a:spcPct val="150000"/>
              </a:lnSpc>
              <a:spcBef>
                <a:spcPts val="0"/>
              </a:spcBef>
              <a:spcAft>
                <a:spcPts val="0"/>
              </a:spcAft>
              <a:buNone/>
            </a:pPr>
            <a:r>
              <a:t/>
            </a:r>
            <a:endParaRPr sz="2300">
              <a:solidFill>
                <a:srgbClr val="0D0D0D"/>
              </a:solidFill>
              <a:highlight>
                <a:schemeClr val="lt1"/>
              </a:highlight>
              <a:latin typeface="Lato"/>
              <a:ea typeface="Lato"/>
              <a:cs typeface="Lato"/>
              <a:sym typeface="Lato"/>
            </a:endParaRPr>
          </a:p>
          <a:p>
            <a:pPr indent="0" lvl="0" marL="457200" marR="0" rtl="0" algn="l">
              <a:lnSpc>
                <a:spcPct val="150000"/>
              </a:lnSpc>
              <a:spcBef>
                <a:spcPts val="0"/>
              </a:spcBef>
              <a:spcAft>
                <a:spcPts val="0"/>
              </a:spcAft>
              <a:buNone/>
            </a:pPr>
            <a:r>
              <a:t/>
            </a:r>
            <a:endParaRPr sz="2300">
              <a:solidFill>
                <a:srgbClr val="0D0D0D"/>
              </a:solidFill>
              <a:highlight>
                <a:schemeClr val="lt1"/>
              </a:highlight>
              <a:latin typeface="Lato"/>
              <a:ea typeface="Lato"/>
              <a:cs typeface="Lato"/>
              <a:sym typeface="Lato"/>
            </a:endParaRPr>
          </a:p>
          <a:p>
            <a:pPr indent="-374650" lvl="0" marL="457200" rtl="0" algn="l">
              <a:lnSpc>
                <a:spcPct val="150000"/>
              </a:lnSpc>
              <a:spcBef>
                <a:spcPts val="0"/>
              </a:spcBef>
              <a:spcAft>
                <a:spcPts val="0"/>
              </a:spcAft>
              <a:buClr>
                <a:srgbClr val="0D0D0D"/>
              </a:buClr>
              <a:buSzPts val="2300"/>
              <a:buFont typeface="Lato"/>
              <a:buChar char="•"/>
            </a:pPr>
            <a:r>
              <a:rPr lang="en" sz="2900">
                <a:solidFill>
                  <a:srgbClr val="0D0D0D"/>
                </a:solidFill>
                <a:highlight>
                  <a:schemeClr val="lt1"/>
                </a:highlight>
                <a:latin typeface="Lexend Deca"/>
                <a:ea typeface="Lexend Deca"/>
                <a:cs typeface="Lexend Deca"/>
                <a:sym typeface="Lexend Deca"/>
              </a:rPr>
              <a:t>adjusted R</a:t>
            </a:r>
            <a:r>
              <a:rPr baseline="30000" lang="en" sz="2900">
                <a:solidFill>
                  <a:srgbClr val="0D0D0D"/>
                </a:solidFill>
                <a:highlight>
                  <a:schemeClr val="lt1"/>
                </a:highlight>
                <a:latin typeface="Lexend Deca"/>
                <a:ea typeface="Lexend Deca"/>
                <a:cs typeface="Lexend Deca"/>
                <a:sym typeface="Lexend Deca"/>
              </a:rPr>
              <a:t>2</a:t>
            </a:r>
            <a:r>
              <a:rPr lang="en" sz="2300">
                <a:solidFill>
                  <a:srgbClr val="0D0D0D"/>
                </a:solidFill>
                <a:highlight>
                  <a:schemeClr val="lt1"/>
                </a:highlight>
                <a:latin typeface="Lato"/>
                <a:ea typeface="Lato"/>
                <a:cs typeface="Lato"/>
                <a:sym typeface="Lato"/>
              </a:rPr>
              <a:t> can decrease if unnecessary predictors are added</a:t>
            </a:r>
            <a:endParaRPr sz="2200">
              <a:solidFill>
                <a:srgbClr val="0D0D0D"/>
              </a:solidFill>
              <a:highlight>
                <a:schemeClr val="lt1"/>
              </a:highlight>
              <a:latin typeface="Lato"/>
              <a:ea typeface="Lato"/>
              <a:cs typeface="Lato"/>
              <a:sym typeface="Lato"/>
            </a:endParaRPr>
          </a:p>
        </p:txBody>
      </p:sp>
      <p:pic>
        <p:nvPicPr>
          <p:cNvPr id="719" name="Google Shape;719;p100"/>
          <p:cNvPicPr preferRelativeResize="0"/>
          <p:nvPr/>
        </p:nvPicPr>
        <p:blipFill>
          <a:blip r:embed="rId4">
            <a:alphaModFix/>
          </a:blip>
          <a:stretch>
            <a:fillRect/>
          </a:stretch>
        </p:blipFill>
        <p:spPr>
          <a:xfrm>
            <a:off x="1236628" y="2236303"/>
            <a:ext cx="5769025" cy="806950"/>
          </a:xfrm>
          <a:prstGeom prst="rect">
            <a:avLst/>
          </a:prstGeom>
          <a:noFill/>
          <a:ln>
            <a:noFill/>
          </a:ln>
        </p:spPr>
      </p:pic>
      <p:sp>
        <p:nvSpPr>
          <p:cNvPr id="720" name="Google Shape;720;p100"/>
          <p:cNvSpPr txBox="1"/>
          <p:nvPr/>
        </p:nvSpPr>
        <p:spPr>
          <a:xfrm>
            <a:off x="5360475" y="4135375"/>
            <a:ext cx="2147700" cy="9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 num of features </a:t>
            </a:r>
            <a:endParaRPr sz="1800">
              <a:solidFill>
                <a:schemeClr val="dk2"/>
              </a:solidFill>
            </a:endParaRPr>
          </a:p>
          <a:p>
            <a:pPr indent="0" lvl="0" marL="0" rtl="0" algn="l">
              <a:spcBef>
                <a:spcPts val="0"/>
              </a:spcBef>
              <a:spcAft>
                <a:spcPts val="0"/>
              </a:spcAft>
              <a:buNone/>
            </a:pPr>
            <a:r>
              <a:rPr lang="en" sz="1800">
                <a:solidFill>
                  <a:schemeClr val="dk2"/>
                </a:solidFill>
              </a:rPr>
              <a:t>n</a:t>
            </a:r>
            <a:r>
              <a:rPr lang="en" sz="1800">
                <a:solidFill>
                  <a:schemeClr val="dk2"/>
                </a:solidFill>
              </a:rPr>
              <a:t>: num of rows</a:t>
            </a:r>
            <a:endParaRPr sz="1800">
              <a:solidFill>
                <a:schemeClr val="dk2"/>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1"/>
          <p:cNvSpPr txBox="1"/>
          <p:nvPr>
            <p:ph type="ctrTitle"/>
          </p:nvPr>
        </p:nvSpPr>
        <p:spPr>
          <a:xfrm>
            <a:off x="201899" y="329710"/>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2400"/>
              <a:t>When to Use Adjusted </a:t>
            </a:r>
            <a:r>
              <a:rPr lang="en" sz="2900"/>
              <a:t>R</a:t>
            </a:r>
            <a:r>
              <a:rPr baseline="30000" lang="en" sz="2900"/>
              <a:t>2</a:t>
            </a:r>
            <a:r>
              <a:rPr lang="en" sz="2400"/>
              <a:t> </a:t>
            </a:r>
            <a:endParaRPr sz="2400"/>
          </a:p>
        </p:txBody>
      </p:sp>
      <p:pic>
        <p:nvPicPr>
          <p:cNvPr id="726" name="Google Shape;726;p101"/>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27" name="Google Shape;727;p101"/>
          <p:cNvSpPr txBox="1"/>
          <p:nvPr/>
        </p:nvSpPr>
        <p:spPr>
          <a:xfrm>
            <a:off x="-6" y="870213"/>
            <a:ext cx="8740200" cy="1508400"/>
          </a:xfrm>
          <a:prstGeom prst="rect">
            <a:avLst/>
          </a:prstGeom>
          <a:noFill/>
          <a:ln>
            <a:noFill/>
          </a:ln>
        </p:spPr>
        <p:txBody>
          <a:bodyPr anchorCtr="0" anchor="t" bIns="45700" lIns="91425" spcFirstLastPara="1" rIns="91425" wrap="square" tIns="45700">
            <a:spAutoFit/>
          </a:bodyPr>
          <a:lstStyle/>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Ideal for multiple regression models</a:t>
            </a:r>
            <a:endParaRPr sz="2300">
              <a:solidFill>
                <a:schemeClr val="dk1"/>
              </a:solidFill>
              <a:latin typeface="Lato"/>
              <a:ea typeface="Lato"/>
              <a:cs typeface="Lato"/>
              <a:sym typeface="Lato"/>
            </a:endParaRPr>
          </a:p>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Comparing models with different numbers of predictors</a:t>
            </a:r>
            <a:endParaRPr sz="2300">
              <a:solidFill>
                <a:schemeClr val="dk1"/>
              </a:solidFill>
              <a:latin typeface="Lato"/>
              <a:ea typeface="Lato"/>
              <a:cs typeface="Lato"/>
              <a:sym typeface="Lato"/>
            </a:endParaRPr>
          </a:p>
          <a:p>
            <a:pPr indent="-374650" lvl="0" marL="45720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Feature selection and model refinement</a:t>
            </a:r>
            <a:endParaRPr sz="2300">
              <a:solidFill>
                <a:schemeClr val="dk1"/>
              </a:solidFill>
              <a:latin typeface="Lato"/>
              <a:ea typeface="Lato"/>
              <a:cs typeface="Lato"/>
              <a:sym typeface="Lato"/>
            </a:endParaRPr>
          </a:p>
        </p:txBody>
      </p:sp>
      <p:sp>
        <p:nvSpPr>
          <p:cNvPr id="728" name="Google Shape;728;p101"/>
          <p:cNvSpPr txBox="1"/>
          <p:nvPr/>
        </p:nvSpPr>
        <p:spPr>
          <a:xfrm>
            <a:off x="201931" y="2508700"/>
            <a:ext cx="87402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Lexend Deca"/>
                <a:ea typeface="Lexend Deca"/>
                <a:cs typeface="Lexend Deca"/>
                <a:sym typeface="Lexend Deca"/>
              </a:rPr>
              <a:t>Comparison of  </a:t>
            </a:r>
            <a:r>
              <a:rPr b="1" lang="en" sz="2900">
                <a:solidFill>
                  <a:schemeClr val="dk1"/>
                </a:solidFill>
                <a:latin typeface="Lexend Deca"/>
                <a:ea typeface="Lexend Deca"/>
                <a:cs typeface="Lexend Deca"/>
                <a:sym typeface="Lexend Deca"/>
              </a:rPr>
              <a:t>R</a:t>
            </a:r>
            <a:r>
              <a:rPr b="1" baseline="30000" lang="en" sz="2900">
                <a:solidFill>
                  <a:schemeClr val="dk1"/>
                </a:solidFill>
                <a:latin typeface="Lexend Deca"/>
                <a:ea typeface="Lexend Deca"/>
                <a:cs typeface="Lexend Deca"/>
                <a:sym typeface="Lexend Deca"/>
              </a:rPr>
              <a:t>2</a:t>
            </a:r>
            <a:r>
              <a:rPr b="1" lang="en" sz="2400">
                <a:solidFill>
                  <a:schemeClr val="dk1"/>
                </a:solidFill>
                <a:latin typeface="Lexend Deca"/>
                <a:ea typeface="Lexend Deca"/>
                <a:cs typeface="Lexend Deca"/>
                <a:sym typeface="Lexend Deca"/>
              </a:rPr>
              <a:t>  and Adjusted </a:t>
            </a:r>
            <a:r>
              <a:rPr b="1" lang="en" sz="2900">
                <a:solidFill>
                  <a:schemeClr val="dk1"/>
                </a:solidFill>
                <a:latin typeface="Lexend Deca"/>
                <a:ea typeface="Lexend Deca"/>
                <a:cs typeface="Lexend Deca"/>
                <a:sym typeface="Lexend Deca"/>
              </a:rPr>
              <a:t>R</a:t>
            </a:r>
            <a:r>
              <a:rPr b="1" baseline="30000" lang="en" sz="2900">
                <a:solidFill>
                  <a:schemeClr val="dk1"/>
                </a:solidFill>
                <a:latin typeface="Lexend Deca"/>
                <a:ea typeface="Lexend Deca"/>
                <a:cs typeface="Lexend Deca"/>
                <a:sym typeface="Lexend Deca"/>
              </a:rPr>
              <a:t>2</a:t>
            </a:r>
            <a:r>
              <a:rPr b="1" lang="en" sz="2400">
                <a:solidFill>
                  <a:schemeClr val="dk1"/>
                </a:solidFill>
                <a:latin typeface="Lexend Deca"/>
                <a:ea typeface="Lexend Deca"/>
                <a:cs typeface="Lexend Deca"/>
                <a:sym typeface="Lexend Deca"/>
              </a:rPr>
              <a:t>  </a:t>
            </a:r>
            <a:endParaRPr b="1" sz="2400">
              <a:solidFill>
                <a:schemeClr val="dk1"/>
              </a:solidFill>
              <a:latin typeface="Lexend Deca"/>
              <a:ea typeface="Lexend Deca"/>
              <a:cs typeface="Lexend Deca"/>
              <a:sym typeface="Lexend Deca"/>
            </a:endParaRPr>
          </a:p>
          <a:p>
            <a:pPr indent="-374650" lvl="0" marL="457200" marR="0" rtl="0" algn="l">
              <a:lnSpc>
                <a:spcPct val="150000"/>
              </a:lnSpc>
              <a:spcBef>
                <a:spcPts val="0"/>
              </a:spcBef>
              <a:spcAft>
                <a:spcPts val="0"/>
              </a:spcAft>
              <a:buClr>
                <a:schemeClr val="dk1"/>
              </a:buClr>
              <a:buSzPts val="2300"/>
              <a:buChar char="•"/>
            </a:pPr>
            <a:r>
              <a:rPr b="1" lang="en" sz="2400">
                <a:solidFill>
                  <a:schemeClr val="dk1"/>
                </a:solidFill>
                <a:latin typeface="Lexend Deca"/>
                <a:ea typeface="Lexend Deca"/>
                <a:cs typeface="Lexend Deca"/>
                <a:sym typeface="Lexend Deca"/>
              </a:rPr>
              <a:t> </a:t>
            </a:r>
            <a:r>
              <a:rPr b="1" lang="en" sz="2900">
                <a:solidFill>
                  <a:schemeClr val="dk1"/>
                </a:solidFill>
                <a:latin typeface="Lexend Deca"/>
                <a:ea typeface="Lexend Deca"/>
                <a:cs typeface="Lexend Deca"/>
                <a:sym typeface="Lexend Deca"/>
              </a:rPr>
              <a:t>R</a:t>
            </a:r>
            <a:r>
              <a:rPr b="1" baseline="30000" lang="en" sz="2900">
                <a:solidFill>
                  <a:schemeClr val="dk1"/>
                </a:solidFill>
                <a:latin typeface="Lexend Deca"/>
                <a:ea typeface="Lexend Deca"/>
                <a:cs typeface="Lexend Deca"/>
                <a:sym typeface="Lexend Deca"/>
              </a:rPr>
              <a:t>2</a:t>
            </a:r>
            <a:r>
              <a:rPr b="1" lang="en" sz="2400">
                <a:solidFill>
                  <a:schemeClr val="dk1"/>
                </a:solidFill>
                <a:latin typeface="Lexend Deca"/>
                <a:ea typeface="Lexend Deca"/>
                <a:cs typeface="Lexend Deca"/>
                <a:sym typeface="Lexend Deca"/>
              </a:rPr>
              <a:t> </a:t>
            </a:r>
            <a:r>
              <a:rPr lang="en" sz="2300">
                <a:solidFill>
                  <a:schemeClr val="dk1"/>
                </a:solidFill>
                <a:latin typeface="Lato"/>
                <a:ea typeface="Lato"/>
                <a:cs typeface="Lato"/>
                <a:sym typeface="Lato"/>
              </a:rPr>
              <a:t>does not penalize for extra predictors</a:t>
            </a:r>
            <a:endParaRPr sz="2300">
              <a:solidFill>
                <a:schemeClr val="dk1"/>
              </a:solidFill>
              <a:latin typeface="Lato"/>
              <a:ea typeface="Lato"/>
              <a:cs typeface="Lato"/>
              <a:sym typeface="Lato"/>
            </a:endParaRPr>
          </a:p>
          <a:p>
            <a:pPr indent="-374650" lvl="0" marL="457200" marR="0" rtl="0" algn="l">
              <a:lnSpc>
                <a:spcPct val="150000"/>
              </a:lnSpc>
              <a:spcBef>
                <a:spcPts val="0"/>
              </a:spcBef>
              <a:spcAft>
                <a:spcPts val="0"/>
              </a:spcAft>
              <a:buClr>
                <a:schemeClr val="dk1"/>
              </a:buClr>
              <a:buSzPts val="2300"/>
              <a:buChar char="•"/>
            </a:pPr>
            <a:r>
              <a:rPr lang="en" sz="2300">
                <a:solidFill>
                  <a:schemeClr val="dk1"/>
                </a:solidFill>
                <a:latin typeface="Lato"/>
                <a:ea typeface="Lato"/>
                <a:cs typeface="Lato"/>
                <a:sym typeface="Lato"/>
              </a:rPr>
              <a:t>Adjusted </a:t>
            </a:r>
            <a:r>
              <a:rPr b="1" lang="en" sz="2400">
                <a:solidFill>
                  <a:schemeClr val="dk1"/>
                </a:solidFill>
                <a:latin typeface="Lexend Deca"/>
                <a:ea typeface="Lexend Deca"/>
                <a:cs typeface="Lexend Deca"/>
                <a:sym typeface="Lexend Deca"/>
              </a:rPr>
              <a:t> </a:t>
            </a:r>
            <a:r>
              <a:rPr b="1" lang="en" sz="2900">
                <a:solidFill>
                  <a:schemeClr val="dk1"/>
                </a:solidFill>
                <a:latin typeface="Lexend Deca"/>
                <a:ea typeface="Lexend Deca"/>
                <a:cs typeface="Lexend Deca"/>
                <a:sym typeface="Lexend Deca"/>
              </a:rPr>
              <a:t>R</a:t>
            </a:r>
            <a:r>
              <a:rPr b="1" baseline="30000" lang="en" sz="2900">
                <a:solidFill>
                  <a:schemeClr val="dk1"/>
                </a:solidFill>
                <a:latin typeface="Lexend Deca"/>
                <a:ea typeface="Lexend Deca"/>
                <a:cs typeface="Lexend Deca"/>
                <a:sym typeface="Lexend Deca"/>
              </a:rPr>
              <a:t>2 </a:t>
            </a:r>
            <a:r>
              <a:rPr lang="en" sz="2300">
                <a:solidFill>
                  <a:schemeClr val="dk1"/>
                </a:solidFill>
                <a:latin typeface="Lato"/>
                <a:ea typeface="Lato"/>
                <a:cs typeface="Lato"/>
                <a:sym typeface="Lato"/>
              </a:rPr>
              <a:t>penalizes for unnecessary predictors</a:t>
            </a:r>
            <a:endParaRPr sz="2300">
              <a:solidFill>
                <a:schemeClr val="dk1"/>
              </a:solidFill>
              <a:latin typeface="Lato"/>
              <a:ea typeface="Lato"/>
              <a:cs typeface="Lato"/>
              <a:sym typeface="Lato"/>
            </a:endParaRPr>
          </a:p>
          <a:p>
            <a:pPr indent="-374650" lvl="0" marL="457200" rtl="0" algn="l">
              <a:lnSpc>
                <a:spcPct val="150000"/>
              </a:lnSpc>
              <a:spcBef>
                <a:spcPts val="0"/>
              </a:spcBef>
              <a:spcAft>
                <a:spcPts val="0"/>
              </a:spcAft>
              <a:buClr>
                <a:schemeClr val="dk1"/>
              </a:buClr>
              <a:buSzPts val="2300"/>
              <a:buFont typeface="Lato"/>
              <a:buChar char="•"/>
            </a:pPr>
            <a:r>
              <a:rPr lang="en" sz="2300">
                <a:solidFill>
                  <a:schemeClr val="dk1"/>
                </a:solidFill>
                <a:latin typeface="Lato"/>
                <a:ea typeface="Lato"/>
                <a:cs typeface="Lato"/>
                <a:sym typeface="Lato"/>
              </a:rPr>
              <a:t>Adjusted   </a:t>
            </a:r>
            <a:r>
              <a:rPr b="1" lang="en" sz="2900">
                <a:solidFill>
                  <a:schemeClr val="dk1"/>
                </a:solidFill>
                <a:latin typeface="Lexend Deca"/>
                <a:ea typeface="Lexend Deca"/>
                <a:cs typeface="Lexend Deca"/>
                <a:sym typeface="Lexend Deca"/>
              </a:rPr>
              <a:t>R</a:t>
            </a:r>
            <a:r>
              <a:rPr b="1" baseline="30000" lang="en" sz="2900">
                <a:solidFill>
                  <a:schemeClr val="dk1"/>
                </a:solidFill>
                <a:latin typeface="Lexend Deca"/>
                <a:ea typeface="Lexend Deca"/>
                <a:cs typeface="Lexend Deca"/>
                <a:sym typeface="Lexend Deca"/>
              </a:rPr>
              <a:t>2 </a:t>
            </a:r>
            <a:r>
              <a:rPr lang="en" sz="2300">
                <a:solidFill>
                  <a:schemeClr val="dk1"/>
                </a:solidFill>
                <a:latin typeface="Lato"/>
                <a:ea typeface="Lato"/>
                <a:cs typeface="Lato"/>
                <a:sym typeface="Lato"/>
              </a:rPr>
              <a:t>is more reliable for multiple regression</a:t>
            </a:r>
            <a:endParaRPr sz="23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02"/>
          <p:cNvSpPr txBox="1"/>
          <p:nvPr>
            <p:ph type="ctrTitle"/>
          </p:nvPr>
        </p:nvSpPr>
        <p:spPr>
          <a:xfrm>
            <a:off x="201899" y="329710"/>
            <a:ext cx="8740200" cy="425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2400"/>
              <a:t>Example</a:t>
            </a:r>
            <a:endParaRPr sz="2400"/>
          </a:p>
        </p:txBody>
      </p:sp>
      <p:pic>
        <p:nvPicPr>
          <p:cNvPr id="734" name="Google Shape;734;p102"/>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35" name="Google Shape;735;p102"/>
          <p:cNvSpPr txBox="1"/>
          <p:nvPr/>
        </p:nvSpPr>
        <p:spPr>
          <a:xfrm>
            <a:off x="1493202" y="0"/>
            <a:ext cx="7650900" cy="1385400"/>
          </a:xfrm>
          <a:prstGeom prst="rect">
            <a:avLst/>
          </a:prstGeom>
          <a:noFill/>
          <a:ln>
            <a:noFill/>
          </a:ln>
        </p:spPr>
        <p:txBody>
          <a:bodyPr anchorCtr="0" anchor="t" bIns="45700" lIns="91425" spcFirstLastPara="1" rIns="91425" wrap="square" tIns="45700">
            <a:spAutoFit/>
          </a:bodyPr>
          <a:lstStyle/>
          <a:p>
            <a:pPr indent="-361950" lvl="0" marL="457200" rtl="0" algn="l">
              <a:lnSpc>
                <a:spcPct val="150000"/>
              </a:lnSpc>
              <a:spcBef>
                <a:spcPts val="0"/>
              </a:spcBef>
              <a:spcAft>
                <a:spcPts val="0"/>
              </a:spcAft>
              <a:buClr>
                <a:schemeClr val="lt1"/>
              </a:buClr>
              <a:buSzPts val="2100"/>
              <a:buChar char="•"/>
            </a:pPr>
            <a:r>
              <a:rPr b="1" lang="en" sz="2100">
                <a:solidFill>
                  <a:schemeClr val="lt1"/>
                </a:solidFill>
                <a:latin typeface="Lato"/>
                <a:ea typeface="Lato"/>
                <a:cs typeface="Lato"/>
                <a:sym typeface="Lato"/>
              </a:rPr>
              <a:t>Predicting house prices based on the size of the house.</a:t>
            </a:r>
            <a:endParaRPr b="1" sz="2100">
              <a:solidFill>
                <a:schemeClr val="lt1"/>
              </a:solidFill>
              <a:latin typeface="Lato"/>
              <a:ea typeface="Lato"/>
              <a:cs typeface="Lato"/>
              <a:sym typeface="Lato"/>
            </a:endParaRPr>
          </a:p>
          <a:p>
            <a:pPr indent="-361950" lvl="0" marL="457200" rtl="0" algn="l">
              <a:lnSpc>
                <a:spcPct val="150000"/>
              </a:lnSpc>
              <a:spcBef>
                <a:spcPts val="0"/>
              </a:spcBef>
              <a:spcAft>
                <a:spcPts val="0"/>
              </a:spcAft>
              <a:buClr>
                <a:schemeClr val="lt1"/>
              </a:buClr>
              <a:buSzPts val="2100"/>
              <a:buChar char="•"/>
            </a:pPr>
            <a:r>
              <a:rPr b="1" lang="en" sz="2100">
                <a:solidFill>
                  <a:schemeClr val="lt1"/>
                </a:solidFill>
                <a:latin typeface="Lato"/>
                <a:ea typeface="Lato"/>
                <a:cs typeface="Lato"/>
                <a:sym typeface="Lato"/>
              </a:rPr>
              <a:t>Model: Simple linear regression with one predictor: size (in square feet).</a:t>
            </a:r>
            <a:endParaRPr sz="2100">
              <a:solidFill>
                <a:schemeClr val="lt1"/>
              </a:solidFill>
              <a:latin typeface="Lato"/>
              <a:ea typeface="Lato"/>
              <a:cs typeface="Lato"/>
              <a:sym typeface="Lato"/>
            </a:endParaRPr>
          </a:p>
        </p:txBody>
      </p:sp>
      <p:pic>
        <p:nvPicPr>
          <p:cNvPr id="736" name="Google Shape;736;p102"/>
          <p:cNvPicPr preferRelativeResize="0"/>
          <p:nvPr/>
        </p:nvPicPr>
        <p:blipFill>
          <a:blip r:embed="rId4">
            <a:alphaModFix/>
          </a:blip>
          <a:stretch>
            <a:fillRect/>
          </a:stretch>
        </p:blipFill>
        <p:spPr>
          <a:xfrm>
            <a:off x="1637450" y="1143979"/>
            <a:ext cx="5210175" cy="1352550"/>
          </a:xfrm>
          <a:prstGeom prst="rect">
            <a:avLst/>
          </a:prstGeom>
          <a:noFill/>
          <a:ln>
            <a:noFill/>
          </a:ln>
        </p:spPr>
      </p:pic>
      <p:pic>
        <p:nvPicPr>
          <p:cNvPr id="737" name="Google Shape;737;p102"/>
          <p:cNvPicPr preferRelativeResize="0"/>
          <p:nvPr/>
        </p:nvPicPr>
        <p:blipFill>
          <a:blip r:embed="rId5">
            <a:alphaModFix/>
          </a:blip>
          <a:stretch>
            <a:fillRect/>
          </a:stretch>
        </p:blipFill>
        <p:spPr>
          <a:xfrm>
            <a:off x="1637450" y="2746700"/>
            <a:ext cx="5467925" cy="20381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103"/>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pic>
        <p:nvPicPr>
          <p:cNvPr id="743" name="Google Shape;743;p103"/>
          <p:cNvPicPr preferRelativeResize="0"/>
          <p:nvPr/>
        </p:nvPicPr>
        <p:blipFill>
          <a:blip r:embed="rId4">
            <a:alphaModFix/>
          </a:blip>
          <a:stretch>
            <a:fillRect/>
          </a:stretch>
        </p:blipFill>
        <p:spPr>
          <a:xfrm>
            <a:off x="206563" y="0"/>
            <a:ext cx="5972175" cy="1905000"/>
          </a:xfrm>
          <a:prstGeom prst="rect">
            <a:avLst/>
          </a:prstGeom>
          <a:noFill/>
          <a:ln>
            <a:noFill/>
          </a:ln>
        </p:spPr>
      </p:pic>
      <p:pic>
        <p:nvPicPr>
          <p:cNvPr id="744" name="Google Shape;744;p103"/>
          <p:cNvPicPr preferRelativeResize="0"/>
          <p:nvPr/>
        </p:nvPicPr>
        <p:blipFill>
          <a:blip r:embed="rId5">
            <a:alphaModFix/>
          </a:blip>
          <a:stretch>
            <a:fillRect/>
          </a:stretch>
        </p:blipFill>
        <p:spPr>
          <a:xfrm>
            <a:off x="48588" y="2045300"/>
            <a:ext cx="6288150" cy="2913050"/>
          </a:xfrm>
          <a:prstGeom prst="rect">
            <a:avLst/>
          </a:prstGeom>
          <a:noFill/>
          <a:ln>
            <a:noFill/>
          </a:ln>
        </p:spPr>
      </p:pic>
      <p:sp>
        <p:nvSpPr>
          <p:cNvPr id="745" name="Google Shape;745;p103"/>
          <p:cNvSpPr txBox="1"/>
          <p:nvPr/>
        </p:nvSpPr>
        <p:spPr>
          <a:xfrm>
            <a:off x="6515100" y="1565400"/>
            <a:ext cx="23556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20000"/>
              </a:lnSpc>
              <a:spcBef>
                <a:spcPts val="2100"/>
              </a:spcBef>
              <a:spcAft>
                <a:spcPts val="0"/>
              </a:spcAft>
              <a:buClr>
                <a:srgbClr val="0D0D0D"/>
              </a:buClr>
              <a:buSzPts val="1200"/>
              <a:buFont typeface="Roboto"/>
              <a:buChar char="●"/>
            </a:pPr>
            <a:r>
              <a:t/>
            </a:r>
            <a:endParaRPr sz="1200">
              <a:solidFill>
                <a:srgbClr val="0D0D0D"/>
              </a:solidFill>
              <a:highlight>
                <a:srgbClr val="FFFFFF"/>
              </a:highlight>
              <a:latin typeface="Roboto"/>
              <a:ea typeface="Roboto"/>
              <a:cs typeface="Roboto"/>
              <a:sym typeface="Roboto"/>
            </a:endParaRPr>
          </a:p>
        </p:txBody>
      </p:sp>
      <p:sp>
        <p:nvSpPr>
          <p:cNvPr id="746" name="Google Shape;746;p103"/>
          <p:cNvSpPr/>
          <p:nvPr/>
        </p:nvSpPr>
        <p:spPr>
          <a:xfrm>
            <a:off x="6667144" y="1169688"/>
            <a:ext cx="2549400" cy="238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2100"/>
              </a:spcBef>
              <a:spcAft>
                <a:spcPts val="3600"/>
              </a:spcAft>
              <a:buNone/>
            </a:pPr>
            <a:r>
              <a:rPr lang="en" sz="1700">
                <a:solidFill>
                  <a:srgbClr val="404040"/>
                </a:solidFill>
                <a:latin typeface="Roboto"/>
                <a:ea typeface="Roboto"/>
                <a:cs typeface="Roboto"/>
                <a:sym typeface="Roboto"/>
              </a:rPr>
              <a:t>Adjusted </a:t>
            </a:r>
            <a:r>
              <a:rPr b="1" lang="en" sz="1700">
                <a:solidFill>
                  <a:srgbClr val="404040"/>
                </a:solidFill>
              </a:rPr>
              <a:t>R</a:t>
            </a:r>
            <a:r>
              <a:rPr b="1" baseline="30000" lang="en" sz="1700">
                <a:solidFill>
                  <a:srgbClr val="404040"/>
                </a:solidFill>
                <a:latin typeface="Lexend Deca"/>
                <a:ea typeface="Lexend Deca"/>
                <a:cs typeface="Lexend Deca"/>
                <a:sym typeface="Lexend Deca"/>
              </a:rPr>
              <a:t>2</a:t>
            </a:r>
            <a:r>
              <a:rPr b="1" lang="en" sz="1700">
                <a:solidFill>
                  <a:srgbClr val="404040"/>
                </a:solidFill>
                <a:latin typeface="Lexend Deca"/>
                <a:ea typeface="Lexend Deca"/>
                <a:cs typeface="Lexend Deca"/>
                <a:sym typeface="Lexend Deca"/>
              </a:rPr>
              <a:t> </a:t>
            </a:r>
            <a:r>
              <a:rPr lang="en" sz="1700">
                <a:solidFill>
                  <a:srgbClr val="404040"/>
                </a:solidFill>
                <a:latin typeface="Roboto"/>
                <a:ea typeface="Roboto"/>
                <a:cs typeface="Roboto"/>
                <a:sym typeface="Roboto"/>
              </a:rPr>
              <a:t>indicates </a:t>
            </a:r>
            <a:r>
              <a:rPr b="1" lang="en" sz="1700">
                <a:solidFill>
                  <a:srgbClr val="404040"/>
                </a:solidFill>
                <a:latin typeface="Roboto"/>
                <a:ea typeface="Roboto"/>
                <a:cs typeface="Roboto"/>
                <a:sym typeface="Roboto"/>
              </a:rPr>
              <a:t>whether the new predictors</a:t>
            </a:r>
            <a:r>
              <a:rPr lang="en" sz="1700">
                <a:solidFill>
                  <a:srgbClr val="404040"/>
                </a:solidFill>
                <a:latin typeface="Roboto"/>
                <a:ea typeface="Roboto"/>
                <a:cs typeface="Roboto"/>
                <a:sym typeface="Roboto"/>
              </a:rPr>
              <a:t> genuinely </a:t>
            </a:r>
            <a:r>
              <a:rPr lang="en" sz="1700" u="sng">
                <a:solidFill>
                  <a:srgbClr val="404040"/>
                </a:solidFill>
                <a:latin typeface="Roboto"/>
                <a:ea typeface="Roboto"/>
                <a:cs typeface="Roboto"/>
                <a:sym typeface="Roboto"/>
              </a:rPr>
              <a:t>improve the model or not.</a:t>
            </a:r>
            <a:endParaRPr sz="1700" u="sng">
              <a:solidFill>
                <a:srgbClr val="404040"/>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104"/>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sp>
        <p:nvSpPr>
          <p:cNvPr id="752" name="Google Shape;752;p104"/>
          <p:cNvSpPr txBox="1"/>
          <p:nvPr/>
        </p:nvSpPr>
        <p:spPr>
          <a:xfrm>
            <a:off x="-1271734" y="156345"/>
            <a:ext cx="8740200" cy="425700"/>
          </a:xfrm>
          <a:prstGeom prst="rect">
            <a:avLst/>
          </a:prstGeom>
          <a:noFill/>
          <a:ln>
            <a:noFill/>
          </a:ln>
        </p:spPr>
        <p:txBody>
          <a:bodyPr anchorCtr="0" anchor="b" bIns="0" lIns="0" spcFirstLastPara="1" rIns="0" wrap="square" tIns="0">
            <a:noAutofit/>
          </a:bodyPr>
          <a:lstStyle/>
          <a:p>
            <a:pPr indent="-342900" lvl="0" marL="342900" marR="0" rtl="0" algn="ctr">
              <a:lnSpc>
                <a:spcPct val="90000"/>
              </a:lnSpc>
              <a:spcBef>
                <a:spcPts val="0"/>
              </a:spcBef>
              <a:spcAft>
                <a:spcPts val="0"/>
              </a:spcAft>
              <a:buClr>
                <a:srgbClr val="000000"/>
              </a:buClr>
              <a:buSzPts val="3600"/>
              <a:buFont typeface="Arial"/>
              <a:buNone/>
            </a:pPr>
            <a:r>
              <a:rPr b="0" i="0" lang="en" sz="2400" u="none" cap="none" strike="noStrike">
                <a:solidFill>
                  <a:schemeClr val="dk1"/>
                </a:solidFill>
                <a:latin typeface="Arial"/>
                <a:ea typeface="Arial"/>
                <a:cs typeface="Arial"/>
                <a:sym typeface="Arial"/>
              </a:rPr>
              <a:t>Evaluating Model Performance </a:t>
            </a:r>
            <a:r>
              <a:rPr b="0" i="0" lang="en" sz="1800" u="none" cap="none" strike="noStrike">
                <a:solidFill>
                  <a:schemeClr val="dk1"/>
                </a:solidFill>
                <a:latin typeface="Arial"/>
                <a:ea typeface="Arial"/>
                <a:cs typeface="Arial"/>
                <a:sym typeface="Arial"/>
              </a:rPr>
              <a:t>(adjusted R</a:t>
            </a:r>
            <a:r>
              <a:rPr b="0" baseline="30000" i="0" lang="en" sz="1800" u="none" cap="none" strike="noStrike">
                <a:solidFill>
                  <a:schemeClr val="dk1"/>
                </a:solidFill>
                <a:latin typeface="Arial"/>
                <a:ea typeface="Arial"/>
                <a:cs typeface="Arial"/>
                <a:sym typeface="Arial"/>
              </a:rPr>
              <a:t>2</a:t>
            </a:r>
            <a:r>
              <a:rPr b="0" i="0" lang="en" sz="1800" u="none" cap="none" strike="noStrike">
                <a:solidFill>
                  <a:schemeClr val="dk1"/>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p:txBody>
      </p:sp>
      <p:sp>
        <p:nvSpPr>
          <p:cNvPr id="753" name="Google Shape;753;p104"/>
          <p:cNvSpPr txBox="1"/>
          <p:nvPr/>
        </p:nvSpPr>
        <p:spPr>
          <a:xfrm>
            <a:off x="190083" y="993754"/>
            <a:ext cx="5117700" cy="4017300"/>
          </a:xfrm>
          <a:prstGeom prst="rect">
            <a:avLst/>
          </a:prstGeom>
          <a:noFill/>
          <a:ln>
            <a:noFill/>
          </a:ln>
        </p:spPr>
        <p:txBody>
          <a:bodyPr anchorCtr="0" anchor="t" bIns="45700" lIns="91425" spcFirstLastPara="1" rIns="91425" wrap="square" tIns="45700">
            <a:spAutoFit/>
          </a:bodyPr>
          <a:lstStyle/>
          <a:p>
            <a:pPr indent="-209550" lvl="0" marL="2159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Lato"/>
                <a:ea typeface="Lato"/>
                <a:cs typeface="Lato"/>
                <a:sym typeface="Lato"/>
              </a:rPr>
              <a:t>R-Squared can lead sometimes to misleading results in case of overfitting where the model overfits on data so it gives a value of 1 (means that it kept 100% of the variance of the data) while it is not learning but memorizing. </a:t>
            </a:r>
            <a:endParaRPr sz="1400">
              <a:solidFill>
                <a:schemeClr val="dk1"/>
              </a:solidFill>
            </a:endParaRPr>
          </a:p>
          <a:p>
            <a:pPr indent="-209550" lvl="0" marL="2159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Lato"/>
                <a:ea typeface="Lato"/>
                <a:cs typeface="Lato"/>
                <a:sym typeface="Lato"/>
              </a:rPr>
              <a:t>Adjusted R2 is better in showing if there is real improvement or not. </a:t>
            </a:r>
            <a:endParaRPr sz="1400">
              <a:solidFill>
                <a:schemeClr val="dk1"/>
              </a:solidFill>
            </a:endParaRPr>
          </a:p>
          <a:p>
            <a:pPr indent="-209550" lvl="0" marL="2159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Lato"/>
                <a:ea typeface="Lato"/>
                <a:cs typeface="Lato"/>
                <a:sym typeface="Lato"/>
              </a:rPr>
              <a:t>If you add more features to the data, the R2 will either increase or remains the same even if they are useless, however in the adjusted R2, it is more intuitive as if the added feature is useless, it will decrease due to the k value.</a:t>
            </a:r>
            <a:endParaRPr sz="1400">
              <a:solidFill>
                <a:schemeClr val="dk1"/>
              </a:solidFill>
            </a:endParaRPr>
          </a:p>
          <a:p>
            <a:pPr indent="-209550" lvl="0" marL="215900" marR="0" rtl="0" algn="l">
              <a:lnSpc>
                <a:spcPct val="100000"/>
              </a:lnSpc>
              <a:spcBef>
                <a:spcPts val="0"/>
              </a:spcBef>
              <a:spcAft>
                <a:spcPts val="0"/>
              </a:spcAft>
              <a:buClr>
                <a:schemeClr val="dk1"/>
              </a:buClr>
              <a:buSzPts val="1500"/>
              <a:buFont typeface="Arial"/>
              <a:buChar char="•"/>
            </a:pPr>
            <a:r>
              <a:rPr b="0" i="0" lang="en" sz="1500" u="none" cap="none" strike="noStrike">
                <a:solidFill>
                  <a:schemeClr val="dk1"/>
                </a:solidFill>
                <a:latin typeface="Lato"/>
                <a:ea typeface="Lato"/>
                <a:cs typeface="Lato"/>
                <a:sym typeface="Lato"/>
              </a:rPr>
              <a:t>Notes:</a:t>
            </a:r>
            <a:endParaRPr sz="1400">
              <a:solidFill>
                <a:schemeClr val="dk1"/>
              </a:solidFill>
            </a:endParaRPr>
          </a:p>
          <a:p>
            <a:pPr indent="-336550" lvl="1" marL="685800" marR="0" rtl="0" algn="l">
              <a:lnSpc>
                <a:spcPct val="100000"/>
              </a:lnSpc>
              <a:spcBef>
                <a:spcPts val="0"/>
              </a:spcBef>
              <a:spcAft>
                <a:spcPts val="0"/>
              </a:spcAft>
              <a:buClr>
                <a:schemeClr val="dk1"/>
              </a:buClr>
              <a:buSzPts val="1500"/>
              <a:buFont typeface="Arial"/>
              <a:buAutoNum type="arabicPeriod"/>
            </a:pPr>
            <a:r>
              <a:rPr b="0" i="0" lang="en" sz="1500" u="none" cap="none" strike="noStrike">
                <a:solidFill>
                  <a:schemeClr val="dk1"/>
                </a:solidFill>
                <a:latin typeface="Arial"/>
                <a:ea typeface="Arial"/>
                <a:cs typeface="Arial"/>
                <a:sym typeface="Arial"/>
              </a:rPr>
              <a:t> k is the number of features in the data while n is the number of samples in the data.</a:t>
            </a:r>
            <a:endParaRPr sz="1400">
              <a:solidFill>
                <a:schemeClr val="dk1"/>
              </a:solidFill>
            </a:endParaRPr>
          </a:p>
          <a:p>
            <a:pPr indent="-336550" lvl="1" marL="685800" marR="0" rtl="0" algn="l">
              <a:lnSpc>
                <a:spcPct val="100000"/>
              </a:lnSpc>
              <a:spcBef>
                <a:spcPts val="0"/>
              </a:spcBef>
              <a:spcAft>
                <a:spcPts val="0"/>
              </a:spcAft>
              <a:buClr>
                <a:schemeClr val="dk1"/>
              </a:buClr>
              <a:buSzPts val="1500"/>
              <a:buFont typeface="Arial"/>
              <a:buAutoNum type="arabicPeriod"/>
            </a:pPr>
            <a:r>
              <a:rPr b="0" i="0" lang="en" sz="1500" u="none" cap="none" strike="noStrike">
                <a:solidFill>
                  <a:schemeClr val="dk1"/>
                </a:solidFill>
                <a:latin typeface="Arial"/>
                <a:ea typeface="Arial"/>
                <a:cs typeface="Arial"/>
                <a:sym typeface="Arial"/>
              </a:rPr>
              <a:t> Its value is commonly between 0 and 1 as well and less than or equals R2.</a:t>
            </a:r>
            <a:endParaRPr sz="1400">
              <a:solidFill>
                <a:schemeClr val="dk1"/>
              </a:solidFill>
            </a:endParaRPr>
          </a:p>
        </p:txBody>
      </p:sp>
      <p:pic>
        <p:nvPicPr>
          <p:cNvPr id="754" name="Google Shape;754;p104"/>
          <p:cNvPicPr preferRelativeResize="0"/>
          <p:nvPr/>
        </p:nvPicPr>
        <p:blipFill rotWithShape="1">
          <a:blip r:embed="rId4">
            <a:alphaModFix/>
          </a:blip>
          <a:srcRect b="0" l="0" r="0" t="0"/>
          <a:stretch/>
        </p:blipFill>
        <p:spPr>
          <a:xfrm>
            <a:off x="5403592" y="2387420"/>
            <a:ext cx="3550327" cy="54620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aphicFrame>
        <p:nvGraphicFramePr>
          <p:cNvPr id="759" name="Google Shape;759;p105"/>
          <p:cNvGraphicFramePr/>
          <p:nvPr/>
        </p:nvGraphicFramePr>
        <p:xfrm>
          <a:off x="358625" y="823275"/>
          <a:ext cx="3000000" cy="3000000"/>
        </p:xfrm>
        <a:graphic>
          <a:graphicData uri="http://schemas.openxmlformats.org/drawingml/2006/table">
            <a:tbl>
              <a:tblPr>
                <a:noFill/>
                <a:tableStyleId>{61D8BBBF-22AE-4D85-9032-958EE34EF3DA}</a:tableStyleId>
              </a:tblPr>
              <a:tblGrid>
                <a:gridCol w="1646850"/>
                <a:gridCol w="2908025"/>
                <a:gridCol w="1177800"/>
                <a:gridCol w="2855925"/>
              </a:tblGrid>
              <a:tr h="371475">
                <a:tc>
                  <a:txBody>
                    <a:bodyPr/>
                    <a:lstStyle/>
                    <a:p>
                      <a:pPr indent="0" lvl="0" marL="0" rtl="0" algn="ctr">
                        <a:lnSpc>
                          <a:spcPct val="115000"/>
                        </a:lnSpc>
                        <a:spcBef>
                          <a:spcPts val="0"/>
                        </a:spcBef>
                        <a:spcAft>
                          <a:spcPts val="0"/>
                        </a:spcAft>
                        <a:buNone/>
                      </a:pPr>
                      <a:r>
                        <a:rPr b="1" lang="en" sz="1100"/>
                        <a:t>Metric</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Definition</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Sensitive to Outliers?</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Use Case</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 sz="1100"/>
                        <a:t>MSE</a:t>
                      </a:r>
                      <a:r>
                        <a:rPr lang="en" sz="1100"/>
                        <a:t> (Mean Squared Error)</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Average of squared differences between actual and predicted values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Yes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Penalizes large errors more, useful for optimization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 sz="1100"/>
                        <a:t>RMSE</a:t>
                      </a:r>
                      <a:r>
                        <a:rPr lang="en" sz="1100"/>
                        <a:t> (Root Mean Squared Error)</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Square root of MSE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Yes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Interpretable like actual values, popular in evaluation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 sz="1100"/>
                        <a:t>MAE</a:t>
                      </a:r>
                      <a:r>
                        <a:rPr lang="en" sz="1100"/>
                        <a:t> (Mean Absolute Error)</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Average of absolute differences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Less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More robust to outliers, useful for noisy data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 sz="1100"/>
                        <a:t>R²</a:t>
                      </a:r>
                      <a:r>
                        <a:rPr lang="en" sz="1100"/>
                        <a:t> (R-squared)</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Proportion of variance explained by the model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No</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Measures model fit, easy to interpret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spcBef>
                          <a:spcPts val="0"/>
                        </a:spcBef>
                        <a:spcAft>
                          <a:spcPts val="0"/>
                        </a:spcAft>
                        <a:buNone/>
                      </a:pPr>
                      <a:r>
                        <a:rPr b="1" lang="en" sz="1100"/>
                        <a:t>Adjusted R²</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Penalized version of R² that accounts for number of features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No</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Used when comparing models with different numbers of features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760" name="Google Shape;760;p105"/>
          <p:cNvSpPr txBox="1"/>
          <p:nvPr/>
        </p:nvSpPr>
        <p:spPr>
          <a:xfrm>
            <a:off x="99475" y="53375"/>
            <a:ext cx="7800300" cy="55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400"/>
              </a:spcAft>
              <a:buNone/>
            </a:pPr>
            <a:r>
              <a:rPr b="1" lang="en" sz="1700"/>
              <a:t>🔍 Comparison of Key Regression Metrics</a:t>
            </a:r>
            <a:endParaRPr b="1"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4"/>
          <p:cNvPicPr preferRelativeResize="0"/>
          <p:nvPr/>
        </p:nvPicPr>
        <p:blipFill>
          <a:blip r:embed="rId3">
            <a:alphaModFix/>
          </a:blip>
          <a:stretch>
            <a:fillRect/>
          </a:stretch>
        </p:blipFill>
        <p:spPr>
          <a:xfrm>
            <a:off x="152400" y="152400"/>
            <a:ext cx="8991600" cy="452723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106"/>
          <p:cNvPicPr preferRelativeResize="0"/>
          <p:nvPr/>
        </p:nvPicPr>
        <p:blipFill>
          <a:blip r:embed="rId3">
            <a:alphaModFix/>
          </a:blip>
          <a:stretch>
            <a:fillRect/>
          </a:stretch>
        </p:blipFill>
        <p:spPr>
          <a:xfrm>
            <a:off x="249475" y="152400"/>
            <a:ext cx="5610423" cy="4838700"/>
          </a:xfrm>
          <a:prstGeom prst="rect">
            <a:avLst/>
          </a:prstGeom>
          <a:noFill/>
          <a:ln>
            <a:noFill/>
          </a:ln>
        </p:spPr>
      </p:pic>
      <p:sp>
        <p:nvSpPr>
          <p:cNvPr id="766" name="Google Shape;766;p106"/>
          <p:cNvSpPr txBox="1"/>
          <p:nvPr/>
        </p:nvSpPr>
        <p:spPr>
          <a:xfrm>
            <a:off x="5808000" y="2430875"/>
            <a:ext cx="3336000" cy="548700"/>
          </a:xfrm>
          <a:prstGeom prst="rect">
            <a:avLst/>
          </a:prstGeom>
          <a:noFill/>
          <a:ln>
            <a:noFill/>
          </a:ln>
        </p:spPr>
        <p:txBody>
          <a:bodyPr anchorCtr="0" anchor="t" bIns="91425" lIns="91425" spcFirstLastPara="1" rIns="91425" wrap="square" tIns="91425">
            <a:spAutoFit/>
          </a:bodyPr>
          <a:lstStyle/>
          <a:p>
            <a:pPr indent="0" lvl="0" marL="0" marR="381000" rtl="0" algn="l">
              <a:lnSpc>
                <a:spcPct val="115000"/>
              </a:lnSpc>
              <a:spcBef>
                <a:spcPts val="0"/>
              </a:spcBef>
              <a:spcAft>
                <a:spcPts val="0"/>
              </a:spcAft>
              <a:buNone/>
            </a:pPr>
            <a:r>
              <a:rPr lang="en" sz="1100">
                <a:solidFill>
                  <a:schemeClr val="dk1"/>
                </a:solidFill>
              </a:rPr>
              <a:t>Squaring in MSE </a:t>
            </a:r>
            <a:r>
              <a:rPr b="1" lang="en" sz="1100">
                <a:solidFill>
                  <a:schemeClr val="dk1"/>
                </a:solidFill>
              </a:rPr>
              <a:t>magnifies large errors</a:t>
            </a:r>
            <a:r>
              <a:rPr lang="en" sz="1100">
                <a:solidFill>
                  <a:schemeClr val="dk1"/>
                </a:solidFill>
              </a:rPr>
              <a:t>,</a:t>
            </a:r>
            <a:endParaRPr sz="1100">
              <a:solidFill>
                <a:schemeClr val="dk1"/>
              </a:solidFill>
            </a:endParaRPr>
          </a:p>
          <a:p>
            <a:pPr indent="0" lvl="0" marL="0" marR="381000" rtl="0" algn="l">
              <a:lnSpc>
                <a:spcPct val="115000"/>
              </a:lnSpc>
              <a:spcBef>
                <a:spcPts val="0"/>
              </a:spcBef>
              <a:spcAft>
                <a:spcPts val="0"/>
              </a:spcAft>
              <a:buNone/>
            </a:pPr>
            <a:r>
              <a:rPr lang="en" sz="1100">
                <a:solidFill>
                  <a:schemeClr val="dk1"/>
                </a:solidFill>
              </a:rPr>
              <a:t> while MAE treats all errors </a:t>
            </a:r>
            <a:r>
              <a:rPr b="1" lang="en" sz="1100">
                <a:solidFill>
                  <a:schemeClr val="dk1"/>
                </a:solidFill>
              </a:rPr>
              <a:t>linearly</a:t>
            </a:r>
            <a:r>
              <a:rPr lang="en" sz="1100">
                <a:solidFill>
                  <a:schemeClr val="dk1"/>
                </a:solidFill>
              </a:rPr>
              <a:t>.</a:t>
            </a:r>
            <a:endParaRPr sz="11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770" name="Shape 770"/>
        <p:cNvGrpSpPr/>
        <p:nvPr/>
      </p:nvGrpSpPr>
      <p:grpSpPr>
        <a:xfrm>
          <a:off x="0" y="0"/>
          <a:ext cx="0" cy="0"/>
          <a:chOff x="0" y="0"/>
          <a:chExt cx="0" cy="0"/>
        </a:xfrm>
      </p:grpSpPr>
      <p:sp>
        <p:nvSpPr>
          <p:cNvPr id="771" name="Google Shape;771;p10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6000"/>
              <a:buFont typeface="Calibri"/>
              <a:buNone/>
            </a:pPr>
            <a:r>
              <a:rPr b="1" lang="en" sz="6000">
                <a:solidFill>
                  <a:schemeClr val="lt1"/>
                </a:solidFill>
              </a:rPr>
              <a:t>Classification </a:t>
            </a:r>
            <a:endParaRPr b="1">
              <a:solidFill>
                <a:schemeClr val="lt1"/>
              </a:solidFill>
            </a:endParaRPr>
          </a:p>
        </p:txBody>
      </p:sp>
      <p:cxnSp>
        <p:nvCxnSpPr>
          <p:cNvPr id="772" name="Google Shape;772;p107"/>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8"/>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Classification</a:t>
            </a:r>
            <a:endParaRPr/>
          </a:p>
        </p:txBody>
      </p:sp>
      <p:pic>
        <p:nvPicPr>
          <p:cNvPr id="778" name="Google Shape;778;p108"/>
          <p:cNvPicPr preferRelativeResize="0"/>
          <p:nvPr/>
        </p:nvPicPr>
        <p:blipFill rotWithShape="1">
          <a:blip r:embed="rId3">
            <a:alphaModFix/>
          </a:blip>
          <a:srcRect b="19595" l="11630" r="39565" t="33803"/>
          <a:stretch/>
        </p:blipFill>
        <p:spPr>
          <a:xfrm>
            <a:off x="1620078" y="1781032"/>
            <a:ext cx="5247861" cy="262200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9"/>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Multilabel classification</a:t>
            </a:r>
            <a:endParaRPr/>
          </a:p>
        </p:txBody>
      </p:sp>
      <p:pic>
        <p:nvPicPr>
          <p:cNvPr descr="Multi-Class and Multi-Label Classification image " id="784" name="Google Shape;784;p109"/>
          <p:cNvPicPr preferRelativeResize="0"/>
          <p:nvPr/>
        </p:nvPicPr>
        <p:blipFill rotWithShape="1">
          <a:blip r:embed="rId3">
            <a:alphaModFix/>
          </a:blip>
          <a:srcRect b="0" l="0" r="0" t="0"/>
          <a:stretch/>
        </p:blipFill>
        <p:spPr>
          <a:xfrm>
            <a:off x="1111134" y="1268016"/>
            <a:ext cx="6921733" cy="1901169"/>
          </a:xfrm>
          <a:prstGeom prst="rect">
            <a:avLst/>
          </a:prstGeom>
          <a:noFill/>
          <a:ln>
            <a:noFill/>
          </a:ln>
        </p:spPr>
      </p:pic>
      <p:pic>
        <p:nvPicPr>
          <p:cNvPr id="785" name="Google Shape;785;p109"/>
          <p:cNvPicPr preferRelativeResize="0"/>
          <p:nvPr/>
        </p:nvPicPr>
        <p:blipFill rotWithShape="1">
          <a:blip r:embed="rId4">
            <a:alphaModFix/>
          </a:blip>
          <a:srcRect b="25205" l="16848" r="46193" t="39995"/>
          <a:stretch/>
        </p:blipFill>
        <p:spPr>
          <a:xfrm>
            <a:off x="4912415" y="3269974"/>
            <a:ext cx="3379303" cy="1789044"/>
          </a:xfrm>
          <a:prstGeom prst="rect">
            <a:avLst/>
          </a:prstGeom>
          <a:noFill/>
          <a:ln>
            <a:noFill/>
          </a:ln>
        </p:spPr>
      </p:pic>
      <p:pic>
        <p:nvPicPr>
          <p:cNvPr id="786" name="Google Shape;786;p109"/>
          <p:cNvPicPr preferRelativeResize="0"/>
          <p:nvPr/>
        </p:nvPicPr>
        <p:blipFill rotWithShape="1">
          <a:blip r:embed="rId5">
            <a:alphaModFix/>
          </a:blip>
          <a:srcRect b="29265" l="19784" r="41953" t="47728"/>
          <a:stretch/>
        </p:blipFill>
        <p:spPr>
          <a:xfrm>
            <a:off x="628650" y="3558209"/>
            <a:ext cx="3498572" cy="11827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5"/>
                                        </p:tgtEl>
                                        <p:attrNameLst>
                                          <p:attrName>style.visibility</p:attrName>
                                        </p:attrNameLst>
                                      </p:cBhvr>
                                      <p:to>
                                        <p:strVal val="visible"/>
                                      </p:to>
                                    </p:set>
                                    <p:anim calcmode="lin" valueType="num">
                                      <p:cBhvr additive="base">
                                        <p:cTn dur="500"/>
                                        <p:tgtEl>
                                          <p:spTgt spid="7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86"/>
                                        </p:tgtEl>
                                        <p:attrNameLst>
                                          <p:attrName>style.visibility</p:attrName>
                                        </p:attrNameLst>
                                      </p:cBhvr>
                                      <p:to>
                                        <p:strVal val="visible"/>
                                      </p:to>
                                    </p:set>
                                    <p:anim calcmode="lin" valueType="num">
                                      <p:cBhvr additive="base">
                                        <p:cTn dur="500"/>
                                        <p:tgtEl>
                                          <p:spTgt spid="7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0"/>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Multi-Class Classification</a:t>
            </a:r>
            <a:endParaRPr/>
          </a:p>
        </p:txBody>
      </p:sp>
      <p:pic>
        <p:nvPicPr>
          <p:cNvPr descr="008 Machine Learning - Multiclass classification and softmax function -  Master Data Science 15.08.2022" id="792" name="Google Shape;792;p110"/>
          <p:cNvPicPr preferRelativeResize="0"/>
          <p:nvPr/>
        </p:nvPicPr>
        <p:blipFill rotWithShape="1">
          <a:blip r:embed="rId3">
            <a:alphaModFix/>
          </a:blip>
          <a:srcRect b="0" l="0" r="0" t="0"/>
          <a:stretch/>
        </p:blipFill>
        <p:spPr>
          <a:xfrm>
            <a:off x="772763" y="1733185"/>
            <a:ext cx="7742585" cy="290734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0000"/>
        </a:solidFill>
      </p:bgPr>
    </p:bg>
    <p:spTree>
      <p:nvGrpSpPr>
        <p:cNvPr id="796" name="Shape 796"/>
        <p:cNvGrpSpPr/>
        <p:nvPr/>
      </p:nvGrpSpPr>
      <p:grpSpPr>
        <a:xfrm>
          <a:off x="0" y="0"/>
          <a:ext cx="0" cy="0"/>
          <a:chOff x="0" y="0"/>
          <a:chExt cx="0" cy="0"/>
        </a:xfrm>
      </p:grpSpPr>
      <p:sp>
        <p:nvSpPr>
          <p:cNvPr id="797" name="Google Shape;797;p111"/>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6000"/>
              <a:buFont typeface="Calibri"/>
              <a:buNone/>
            </a:pPr>
            <a:r>
              <a:rPr b="1" lang="en" sz="6000">
                <a:solidFill>
                  <a:schemeClr val="lt1"/>
                </a:solidFill>
              </a:rPr>
              <a:t>Logistic Regression</a:t>
            </a:r>
            <a:endParaRPr b="1">
              <a:solidFill>
                <a:schemeClr val="lt1"/>
              </a:solidFill>
            </a:endParaRPr>
          </a:p>
        </p:txBody>
      </p:sp>
      <p:cxnSp>
        <p:nvCxnSpPr>
          <p:cNvPr id="798" name="Google Shape;798;p111"/>
          <p:cNvCxnSpPr/>
          <p:nvPr/>
        </p:nvCxnSpPr>
        <p:spPr>
          <a:xfrm>
            <a:off x="696351" y="3407899"/>
            <a:ext cx="7786500" cy="0"/>
          </a:xfrm>
          <a:prstGeom prst="straightConnector1">
            <a:avLst/>
          </a:prstGeom>
          <a:noFill/>
          <a:ln cap="flat" cmpd="sng" w="76200">
            <a:solidFill>
              <a:schemeClr val="lt1"/>
            </a:solidFill>
            <a:prstDash val="solid"/>
            <a:miter lim="800000"/>
            <a:headEnd len="sm" w="sm" type="none"/>
            <a:tailEnd len="sm" w="sm" type="none"/>
          </a:ln>
        </p:spPr>
      </p:cxnSp>
      <p:sp>
        <p:nvSpPr>
          <p:cNvPr id="799" name="Google Shape;799;p11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Session 3 </a:t>
            </a:r>
            <a:endParaRPr>
              <a:solidFill>
                <a:schemeClr val="lt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Calibri"/>
              <a:buNone/>
            </a:pPr>
            <a:r>
              <a:t/>
            </a:r>
            <a:endParaRPr/>
          </a:p>
        </p:txBody>
      </p:sp>
      <p:sp>
        <p:nvSpPr>
          <p:cNvPr id="805" name="Google Shape;805;p11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888888"/>
              </a:buClr>
              <a:buSzPts val="1800"/>
              <a:buNone/>
            </a:pPr>
            <a:r>
              <a:t/>
            </a:r>
            <a:endParaRPr/>
          </a:p>
        </p:txBody>
      </p:sp>
      <p:pic>
        <p:nvPicPr>
          <p:cNvPr id="806" name="Google Shape;806;p112"/>
          <p:cNvPicPr preferRelativeResize="0"/>
          <p:nvPr/>
        </p:nvPicPr>
        <p:blipFill rotWithShape="1">
          <a:blip r:embed="rId3">
            <a:alphaModFix/>
          </a:blip>
          <a:srcRect b="0" l="1380" r="0" t="0"/>
          <a:stretch/>
        </p:blipFill>
        <p:spPr>
          <a:xfrm>
            <a:off x="242125" y="493776"/>
            <a:ext cx="8846820" cy="448513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Logistic Regression?</a:t>
            </a:r>
            <a:endParaRPr/>
          </a:p>
        </p:txBody>
      </p:sp>
      <p:pic>
        <p:nvPicPr>
          <p:cNvPr id="812" name="Google Shape;812;p113"/>
          <p:cNvPicPr preferRelativeResize="0"/>
          <p:nvPr/>
        </p:nvPicPr>
        <p:blipFill rotWithShape="1">
          <a:blip r:embed="rId3">
            <a:alphaModFix/>
          </a:blip>
          <a:srcRect b="0" l="1425" r="956" t="34067"/>
          <a:stretch/>
        </p:blipFill>
        <p:spPr>
          <a:xfrm>
            <a:off x="130628" y="1480012"/>
            <a:ext cx="8926288" cy="338964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Logistic Regression?</a:t>
            </a:r>
            <a:endParaRPr/>
          </a:p>
        </p:txBody>
      </p:sp>
      <p:pic>
        <p:nvPicPr>
          <p:cNvPr id="818" name="Google Shape;818;p114"/>
          <p:cNvPicPr preferRelativeResize="0"/>
          <p:nvPr/>
        </p:nvPicPr>
        <p:blipFill rotWithShape="1">
          <a:blip r:embed="rId3">
            <a:alphaModFix/>
          </a:blip>
          <a:srcRect b="0" l="1067" r="2741" t="36520"/>
          <a:stretch/>
        </p:blipFill>
        <p:spPr>
          <a:xfrm>
            <a:off x="261257" y="1347447"/>
            <a:ext cx="8795657" cy="326350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2" name="Shape 822"/>
        <p:cNvGrpSpPr/>
        <p:nvPr/>
      </p:nvGrpSpPr>
      <p:grpSpPr>
        <a:xfrm>
          <a:off x="0" y="0"/>
          <a:ext cx="0" cy="0"/>
          <a:chOff x="0" y="0"/>
          <a:chExt cx="0" cy="0"/>
        </a:xfrm>
      </p:grpSpPr>
      <p:sp>
        <p:nvSpPr>
          <p:cNvPr id="823" name="Google Shape;823;p1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u="sng">
                <a:solidFill>
                  <a:schemeClr val="hlink"/>
                </a:solidFill>
                <a:hlinkClick r:id="rId3"/>
              </a:rPr>
              <a:t>https://www.geeksforgeeks.org/getting-started-with-classification/</a:t>
            </a:r>
            <a:endParaRPr/>
          </a:p>
          <a:p>
            <a:pPr indent="-171450" lvl="0" marL="177800" rtl="0" algn="l">
              <a:lnSpc>
                <a:spcPct val="90000"/>
              </a:lnSpc>
              <a:spcBef>
                <a:spcPts val="800"/>
              </a:spcBef>
              <a:spcAft>
                <a:spcPts val="0"/>
              </a:spcAft>
              <a:buClr>
                <a:schemeClr val="dk1"/>
              </a:buClr>
              <a:buSzPts val="2100"/>
              <a:buChar char="•"/>
            </a:pPr>
            <a:r>
              <a:rPr lang="en" u="sng">
                <a:solidFill>
                  <a:schemeClr val="hlink"/>
                </a:solidFill>
                <a:hlinkClick r:id="rId4"/>
              </a:rPr>
              <a:t>https://www.enjoyalgorithms.com/blogs/classification-and-regression-in-machine-learning</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1094750" y="152400"/>
            <a:ext cx="6954504" cy="483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Why not just linear regression?</a:t>
            </a:r>
            <a:endParaRPr/>
          </a:p>
        </p:txBody>
      </p:sp>
      <p:pic>
        <p:nvPicPr>
          <p:cNvPr id="829" name="Google Shape;829;p116"/>
          <p:cNvPicPr preferRelativeResize="0"/>
          <p:nvPr/>
        </p:nvPicPr>
        <p:blipFill rotWithShape="1">
          <a:blip r:embed="rId3">
            <a:alphaModFix/>
          </a:blip>
          <a:srcRect b="5300" l="2421" r="1090" t="36519"/>
          <a:stretch/>
        </p:blipFill>
        <p:spPr>
          <a:xfrm>
            <a:off x="221567" y="1878741"/>
            <a:ext cx="8823042" cy="299091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id="835" name="Google Shape;835;p117"/>
          <p:cNvPicPr preferRelativeResize="0"/>
          <p:nvPr/>
        </p:nvPicPr>
        <p:blipFill rotWithShape="1">
          <a:blip r:embed="rId3">
            <a:alphaModFix/>
          </a:blip>
          <a:srcRect b="9373" l="18801" r="22316" t="23580"/>
          <a:stretch/>
        </p:blipFill>
        <p:spPr>
          <a:xfrm>
            <a:off x="1756064" y="1429329"/>
            <a:ext cx="5429252" cy="347550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id="841" name="Google Shape;841;p118"/>
          <p:cNvPicPr preferRelativeResize="0"/>
          <p:nvPr/>
        </p:nvPicPr>
        <p:blipFill rotWithShape="1">
          <a:blip r:embed="rId3">
            <a:alphaModFix/>
          </a:blip>
          <a:srcRect b="18838" l="6763" r="20349" t="17410"/>
          <a:stretch/>
        </p:blipFill>
        <p:spPr>
          <a:xfrm>
            <a:off x="871946" y="1369219"/>
            <a:ext cx="7112724" cy="349758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id="847" name="Google Shape;847;p119"/>
          <p:cNvPicPr preferRelativeResize="0"/>
          <p:nvPr/>
        </p:nvPicPr>
        <p:blipFill rotWithShape="1">
          <a:blip r:embed="rId3">
            <a:alphaModFix/>
          </a:blip>
          <a:srcRect b="0" l="0" r="0" t="0"/>
          <a:stretch/>
        </p:blipFill>
        <p:spPr>
          <a:xfrm>
            <a:off x="457200" y="1143000"/>
            <a:ext cx="8229600" cy="4000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descr="https://miro.medium.com/v2/resize:fit:1100/1*S2FQ8uu8HvjBJkN_Ja9fHA.png" id="853" name="Google Shape;853;p120"/>
          <p:cNvPicPr preferRelativeResize="0"/>
          <p:nvPr/>
        </p:nvPicPr>
        <p:blipFill rotWithShape="1">
          <a:blip r:embed="rId3">
            <a:alphaModFix/>
          </a:blip>
          <a:srcRect b="0" l="0" r="0" t="0"/>
          <a:stretch/>
        </p:blipFill>
        <p:spPr>
          <a:xfrm>
            <a:off x="657225" y="1934936"/>
            <a:ext cx="7858125" cy="179308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descr="https://www.saedsayad.com/images/LogReg_1.png" id="859" name="Google Shape;859;p121"/>
          <p:cNvPicPr preferRelativeResize="0"/>
          <p:nvPr/>
        </p:nvPicPr>
        <p:blipFill rotWithShape="1">
          <a:blip r:embed="rId3">
            <a:alphaModFix/>
          </a:blip>
          <a:srcRect b="0" l="0" r="0" t="0"/>
          <a:stretch/>
        </p:blipFill>
        <p:spPr>
          <a:xfrm>
            <a:off x="2215024" y="1369219"/>
            <a:ext cx="4079081" cy="2185988"/>
          </a:xfrm>
          <a:prstGeom prst="rect">
            <a:avLst/>
          </a:prstGeom>
          <a:noFill/>
          <a:ln>
            <a:noFill/>
          </a:ln>
        </p:spPr>
      </p:pic>
      <p:sp>
        <p:nvSpPr>
          <p:cNvPr id="860" name="Google Shape;860;p121"/>
          <p:cNvSpPr/>
          <p:nvPr/>
        </p:nvSpPr>
        <p:spPr>
          <a:xfrm>
            <a:off x="463047" y="3782615"/>
            <a:ext cx="9158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A linear regression will predict values outside the acceptable range (e.g. predicting probabilities outside the range 0 to 1)</a:t>
            </a:r>
            <a:endParaRPr b="0" i="0" sz="1400">
              <a:solidFill>
                <a:srgbClr val="000000"/>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latin typeface="Calibri"/>
                <a:ea typeface="Calibri"/>
                <a:cs typeface="Calibri"/>
                <a:sym typeface="Calibri"/>
              </a:rPr>
              <a:t>What is Logistic Regression?</a:t>
            </a:r>
            <a:endParaRPr/>
          </a:p>
        </p:txBody>
      </p:sp>
      <p:pic>
        <p:nvPicPr>
          <p:cNvPr id="866" name="Google Shape;866;p122"/>
          <p:cNvPicPr preferRelativeResize="0"/>
          <p:nvPr/>
        </p:nvPicPr>
        <p:blipFill rotWithShape="1">
          <a:blip r:embed="rId3">
            <a:alphaModFix/>
          </a:blip>
          <a:srcRect b="0" l="0" r="0" t="0"/>
          <a:stretch/>
        </p:blipFill>
        <p:spPr>
          <a:xfrm>
            <a:off x="109331" y="1569536"/>
            <a:ext cx="8902082" cy="322402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92929"/>
              </a:buClr>
              <a:buSzPts val="3300"/>
              <a:buFont typeface="Arial"/>
              <a:buNone/>
            </a:pPr>
            <a:r>
              <a:rPr b="1" lang="en">
                <a:solidFill>
                  <a:srgbClr val="292929"/>
                </a:solidFill>
                <a:latin typeface="Arial"/>
                <a:ea typeface="Arial"/>
                <a:cs typeface="Arial"/>
                <a:sym typeface="Arial"/>
              </a:rPr>
              <a:t>What is Logistic Regression?</a:t>
            </a:r>
            <a:endParaRPr/>
          </a:p>
        </p:txBody>
      </p:sp>
      <p:pic>
        <p:nvPicPr>
          <p:cNvPr id="873" name="Google Shape;873;p123"/>
          <p:cNvPicPr preferRelativeResize="0"/>
          <p:nvPr/>
        </p:nvPicPr>
        <p:blipFill rotWithShape="1">
          <a:blip r:embed="rId3">
            <a:alphaModFix/>
          </a:blip>
          <a:srcRect b="20669" l="8651" r="26345" t="50000"/>
          <a:stretch/>
        </p:blipFill>
        <p:spPr>
          <a:xfrm>
            <a:off x="1027358" y="1268016"/>
            <a:ext cx="7659538" cy="1943211"/>
          </a:xfrm>
          <a:prstGeom prst="rect">
            <a:avLst/>
          </a:prstGeom>
          <a:noFill/>
          <a:ln>
            <a:noFill/>
          </a:ln>
        </p:spPr>
      </p:pic>
      <p:pic>
        <p:nvPicPr>
          <p:cNvPr id="874" name="Google Shape;874;p123"/>
          <p:cNvPicPr preferRelativeResize="0"/>
          <p:nvPr/>
        </p:nvPicPr>
        <p:blipFill rotWithShape="1">
          <a:blip r:embed="rId4">
            <a:alphaModFix/>
          </a:blip>
          <a:srcRect b="25801" l="10576" r="68680" t="62530"/>
          <a:stretch/>
        </p:blipFill>
        <p:spPr>
          <a:xfrm>
            <a:off x="2581858" y="3392905"/>
            <a:ext cx="3781013" cy="119582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descr="004 Machine Learning - Logistic Regression Models - Master Data Science  25.07.2022" id="879" name="Google Shape;879;p124"/>
          <p:cNvPicPr preferRelativeResize="0"/>
          <p:nvPr/>
        </p:nvPicPr>
        <p:blipFill rotWithShape="1">
          <a:blip r:embed="rId3">
            <a:alphaModFix/>
          </a:blip>
          <a:srcRect b="0" l="0" r="0" t="0"/>
          <a:stretch/>
        </p:blipFill>
        <p:spPr>
          <a:xfrm>
            <a:off x="1090517" y="1315046"/>
            <a:ext cx="7315200" cy="3371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7984"/>
              </a:buClr>
              <a:buSzPts val="3300"/>
              <a:buFont typeface="Calibri"/>
              <a:buNone/>
            </a:pPr>
            <a:r>
              <a:rPr b="1" lang="en">
                <a:solidFill>
                  <a:srgbClr val="007984"/>
                </a:solidFill>
              </a:rPr>
              <a:t>Logistic Regression</a:t>
            </a:r>
            <a:endParaRPr/>
          </a:p>
        </p:txBody>
      </p:sp>
      <p:pic>
        <p:nvPicPr>
          <p:cNvPr descr="Logistic Regression Concepts, Python Example - Data Analytics" id="885" name="Google Shape;885;p125"/>
          <p:cNvPicPr preferRelativeResize="0"/>
          <p:nvPr/>
        </p:nvPicPr>
        <p:blipFill rotWithShape="1">
          <a:blip r:embed="rId3">
            <a:alphaModFix/>
          </a:blip>
          <a:srcRect b="0" l="0" r="0" t="0"/>
          <a:stretch/>
        </p:blipFill>
        <p:spPr>
          <a:xfrm>
            <a:off x="1620982" y="1350135"/>
            <a:ext cx="6564860" cy="35808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